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67" r:id="rId5"/>
  </p:sldMasterIdLst>
  <p:notesMasterIdLst>
    <p:notesMasterId r:id="rId79"/>
  </p:notesMasterIdLst>
  <p:sldIdLst>
    <p:sldId id="256" r:id="rId6"/>
    <p:sldId id="328"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1171DFB-0838-F0C0-67E0-A0BFA9CFE817}" v="2" dt="2023-04-07T10:56:38.051"/>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357" autoAdjust="0"/>
  </p:normalViewPr>
  <p:slideViewPr>
    <p:cSldViewPr snapToGrid="0">
      <p:cViewPr varScale="1">
        <p:scale>
          <a:sx n="67" d="100"/>
          <a:sy n="67" d="100"/>
        </p:scale>
        <p:origin x="51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microsoft.com/office/2016/11/relationships/changesInfo" Target="changesInfos/changesInfo1.xml"/><Relationship Id="rId16" Type="http://schemas.openxmlformats.org/officeDocument/2006/relationships/slide" Target="slides/slide11.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notesMaster" Target="notesMasters/notesMaster1.xml"/><Relationship Id="rId5" Type="http://schemas.openxmlformats.org/officeDocument/2006/relationships/slideMaster" Target="slideMasters/slideMaster2.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presProps" Target="presProps.xml"/><Relationship Id="rId85"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61" Type="http://schemas.openxmlformats.org/officeDocument/2006/relationships/slide" Target="slides/slide56.xml"/><Relationship Id="rId8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F1171DFB-0838-F0C0-67E0-A0BFA9CFE817}"/>
    <pc:docChg chg="addSld sldOrd addMainMaster">
      <pc:chgData name="GOMEZ, Paula" userId="S::gomezp@who.int::c93cf399-3ed7-4230-9282-8831e3fe5ae7" providerId="AD" clId="Web-{F1171DFB-0838-F0C0-67E0-A0BFA9CFE817}" dt="2023-04-07T10:56:38.051" v="1"/>
      <pc:docMkLst>
        <pc:docMk/>
      </pc:docMkLst>
      <pc:sldChg chg="add ord">
        <pc:chgData name="GOMEZ, Paula" userId="S::gomezp@who.int::c93cf399-3ed7-4230-9282-8831e3fe5ae7" providerId="AD" clId="Web-{F1171DFB-0838-F0C0-67E0-A0BFA9CFE817}" dt="2023-04-07T10:56:38.051" v="1"/>
        <pc:sldMkLst>
          <pc:docMk/>
          <pc:sldMk cId="394325504" sldId="328"/>
        </pc:sldMkLst>
      </pc:sldChg>
      <pc:sldMasterChg chg="add addSldLayout">
        <pc:chgData name="GOMEZ, Paula" userId="S::gomezp@who.int::c93cf399-3ed7-4230-9282-8831e3fe5ae7" providerId="AD" clId="Web-{F1171DFB-0838-F0C0-67E0-A0BFA9CFE817}" dt="2023-04-07T10:56:34.442" v="0"/>
        <pc:sldMasterMkLst>
          <pc:docMk/>
          <pc:sldMasterMk cId="0" sldId="2147483667"/>
        </pc:sldMasterMkLst>
        <pc:sldLayoutChg chg="add">
          <pc:chgData name="GOMEZ, Paula" userId="S::gomezp@who.int::c93cf399-3ed7-4230-9282-8831e3fe5ae7" providerId="AD" clId="Web-{F1171DFB-0838-F0C0-67E0-A0BFA9CFE817}" dt="2023-04-07T10:56:34.442" v="0"/>
          <pc:sldLayoutMkLst>
            <pc:docMk/>
            <pc:sldMasterMk cId="0" sldId="2147483667"/>
            <pc:sldLayoutMk cId="0" sldId="2147483668"/>
          </pc:sldLayoutMkLst>
        </pc:sldLayoutChg>
        <pc:sldLayoutChg chg="add">
          <pc:chgData name="GOMEZ, Paula" userId="S::gomezp@who.int::c93cf399-3ed7-4230-9282-8831e3fe5ae7" providerId="AD" clId="Web-{F1171DFB-0838-F0C0-67E0-A0BFA9CFE817}" dt="2023-04-07T10:56:34.442" v="0"/>
          <pc:sldLayoutMkLst>
            <pc:docMk/>
            <pc:sldMasterMk cId="0" sldId="2147483667"/>
            <pc:sldLayoutMk cId="0" sldId="2147483669"/>
          </pc:sldLayoutMkLst>
        </pc:sldLayoutChg>
        <pc:sldLayoutChg chg="add">
          <pc:chgData name="GOMEZ, Paula" userId="S::gomezp@who.int::c93cf399-3ed7-4230-9282-8831e3fe5ae7" providerId="AD" clId="Web-{F1171DFB-0838-F0C0-67E0-A0BFA9CFE817}" dt="2023-04-07T10:56:34.442" v="0"/>
          <pc:sldLayoutMkLst>
            <pc:docMk/>
            <pc:sldMasterMk cId="0" sldId="2147483667"/>
            <pc:sldLayoutMk cId="0" sldId="2147483670"/>
          </pc:sldLayoutMkLst>
        </pc:sldLayoutChg>
        <pc:sldLayoutChg chg="add">
          <pc:chgData name="GOMEZ, Paula" userId="S::gomezp@who.int::c93cf399-3ed7-4230-9282-8831e3fe5ae7" providerId="AD" clId="Web-{F1171DFB-0838-F0C0-67E0-A0BFA9CFE817}" dt="2023-04-07T10:56:34.442" v="0"/>
          <pc:sldLayoutMkLst>
            <pc:docMk/>
            <pc:sldMasterMk cId="0" sldId="2147483667"/>
            <pc:sldLayoutMk cId="0" sldId="2147483671"/>
          </pc:sldLayoutMkLst>
        </pc:sldLayoutChg>
        <pc:sldLayoutChg chg="add">
          <pc:chgData name="GOMEZ, Paula" userId="S::gomezp@who.int::c93cf399-3ed7-4230-9282-8831e3fe5ae7" providerId="AD" clId="Web-{F1171DFB-0838-F0C0-67E0-A0BFA9CFE817}" dt="2023-04-07T10:56:34.442" v="0"/>
          <pc:sldLayoutMkLst>
            <pc:docMk/>
            <pc:sldMasterMk cId="0" sldId="2147483667"/>
            <pc:sldLayoutMk cId="0" sldId="2147483672"/>
          </pc:sldLayoutMkLst>
        </pc:sldLayoutChg>
        <pc:sldLayoutChg chg="add">
          <pc:chgData name="GOMEZ, Paula" userId="S::gomezp@who.int::c93cf399-3ed7-4230-9282-8831e3fe5ae7" providerId="AD" clId="Web-{F1171DFB-0838-F0C0-67E0-A0BFA9CFE817}" dt="2023-04-07T10:56:34.442" v="0"/>
          <pc:sldLayoutMkLst>
            <pc:docMk/>
            <pc:sldMasterMk cId="0" sldId="2147483667"/>
            <pc:sldLayoutMk cId="0" sldId="2147483673"/>
          </pc:sldLayoutMkLst>
        </pc:sldLayoutChg>
        <pc:sldLayoutChg chg="add">
          <pc:chgData name="GOMEZ, Paula" userId="S::gomezp@who.int::c93cf399-3ed7-4230-9282-8831e3fe5ae7" providerId="AD" clId="Web-{F1171DFB-0838-F0C0-67E0-A0BFA9CFE817}" dt="2023-04-07T10:56:34.442" v="0"/>
          <pc:sldLayoutMkLst>
            <pc:docMk/>
            <pc:sldMasterMk cId="0" sldId="2147483667"/>
            <pc:sldLayoutMk cId="0" sldId="2147483674"/>
          </pc:sldLayoutMkLst>
        </pc:sldLayoutChg>
        <pc:sldLayoutChg chg="add">
          <pc:chgData name="GOMEZ, Paula" userId="S::gomezp@who.int::c93cf399-3ed7-4230-9282-8831e3fe5ae7" providerId="AD" clId="Web-{F1171DFB-0838-F0C0-67E0-A0BFA9CFE817}" dt="2023-04-07T10:56:34.442" v="0"/>
          <pc:sldLayoutMkLst>
            <pc:docMk/>
            <pc:sldMasterMk cId="0" sldId="2147483667"/>
            <pc:sldLayoutMk cId="0" sldId="2147483675"/>
          </pc:sldLayoutMkLst>
        </pc:sldLayoutChg>
        <pc:sldLayoutChg chg="add">
          <pc:chgData name="GOMEZ, Paula" userId="S::gomezp@who.int::c93cf399-3ed7-4230-9282-8831e3fe5ae7" providerId="AD" clId="Web-{F1171DFB-0838-F0C0-67E0-A0BFA9CFE817}" dt="2023-04-07T10:56:34.442" v="0"/>
          <pc:sldLayoutMkLst>
            <pc:docMk/>
            <pc:sldMasterMk cId="0" sldId="2147483667"/>
            <pc:sldLayoutMk cId="0" sldId="2147483676"/>
          </pc:sldLayoutMkLst>
        </pc:sldLayoutChg>
        <pc:sldLayoutChg chg="add">
          <pc:chgData name="GOMEZ, Paula" userId="S::gomezp@who.int::c93cf399-3ed7-4230-9282-8831e3fe5ae7" providerId="AD" clId="Web-{F1171DFB-0838-F0C0-67E0-A0BFA9CFE817}" dt="2023-04-07T10:56:34.442" v="0"/>
          <pc:sldLayoutMkLst>
            <pc:docMk/>
            <pc:sldMasterMk cId="0" sldId="2147483667"/>
            <pc:sldLayoutMk cId="0" sldId="2147483677"/>
          </pc:sldLayoutMkLst>
        </pc:sldLayoutChg>
        <pc:sldLayoutChg chg="add">
          <pc:chgData name="GOMEZ, Paula" userId="S::gomezp@who.int::c93cf399-3ed7-4230-9282-8831e3fe5ae7" providerId="AD" clId="Web-{F1171DFB-0838-F0C0-67E0-A0BFA9CFE817}" dt="2023-04-07T10:56:34.442" v="0"/>
          <pc:sldLayoutMkLst>
            <pc:docMk/>
            <pc:sldMasterMk cId="0" sldId="2147483667"/>
            <pc:sldLayoutMk cId="0" sldId="2147483678"/>
          </pc:sldLayoutMkLst>
        </pc:sldLayoutChg>
        <pc:sldLayoutChg chg="add">
          <pc:chgData name="GOMEZ, Paula" userId="S::gomezp@who.int::c93cf399-3ed7-4230-9282-8831e3fe5ae7" providerId="AD" clId="Web-{F1171DFB-0838-F0C0-67E0-A0BFA9CFE817}" dt="2023-04-07T10:56:34.442" v="0"/>
          <pc:sldLayoutMkLst>
            <pc:docMk/>
            <pc:sldMasterMk cId="0" sldId="2147483667"/>
            <pc:sldLayoutMk cId="0" sldId="2147483679"/>
          </pc:sldLayoutMkLst>
        </pc:sldLayoutChg>
        <pc:sldLayoutChg chg="add">
          <pc:chgData name="GOMEZ, Paula" userId="S::gomezp@who.int::c93cf399-3ed7-4230-9282-8831e3fe5ae7" providerId="AD" clId="Web-{F1171DFB-0838-F0C0-67E0-A0BFA9CFE817}" dt="2023-04-07T10:56:34.442" v="0"/>
          <pc:sldLayoutMkLst>
            <pc:docMk/>
            <pc:sldMasterMk cId="0" sldId="2147483667"/>
            <pc:sldLayoutMk cId="0" sldId="2147483680"/>
          </pc:sldLayoutMkLst>
        </pc:sldLayoutChg>
        <pc:sldLayoutChg chg="add">
          <pc:chgData name="GOMEZ, Paula" userId="S::gomezp@who.int::c93cf399-3ed7-4230-9282-8831e3fe5ae7" providerId="AD" clId="Web-{F1171DFB-0838-F0C0-67E0-A0BFA9CFE817}" dt="2023-04-07T10:56:34.442" v="0"/>
          <pc:sldLayoutMkLst>
            <pc:docMk/>
            <pc:sldMasterMk cId="0" sldId="2147483667"/>
            <pc:sldLayoutMk cId="0" sldId="2147483681"/>
          </pc:sldLayoutMkLst>
        </pc:sldLayoutChg>
        <pc:sldLayoutChg chg="add">
          <pc:chgData name="GOMEZ, Paula" userId="S::gomezp@who.int::c93cf399-3ed7-4230-9282-8831e3fe5ae7" providerId="AD" clId="Web-{F1171DFB-0838-F0C0-67E0-A0BFA9CFE817}" dt="2023-04-07T10:56:34.442" v="0"/>
          <pc:sldLayoutMkLst>
            <pc:docMk/>
            <pc:sldMasterMk cId="0" sldId="2147483667"/>
            <pc:sldLayoutMk cId="0" sldId="2147483682"/>
          </pc:sldLayoutMkLst>
        </pc:sldLayoutChg>
        <pc:sldLayoutChg chg="add">
          <pc:chgData name="GOMEZ, Paula" userId="S::gomezp@who.int::c93cf399-3ed7-4230-9282-8831e3fe5ae7" providerId="AD" clId="Web-{F1171DFB-0838-F0C0-67E0-A0BFA9CFE817}" dt="2023-04-07T10:56:34.442" v="0"/>
          <pc:sldLayoutMkLst>
            <pc:docMk/>
            <pc:sldMasterMk cId="0" sldId="2147483667"/>
            <pc:sldLayoutMk cId="0" sldId="2147483683"/>
          </pc:sldLayoutMkLst>
        </pc:sldLayoutChg>
      </pc:sldMasterChg>
    </pc:docChg>
  </pc:docChgLst>
  <pc:docChgLst>
    <pc:chgData name="GOMEZ, Paula" userId="c93cf399-3ed7-4230-9282-8831e3fe5ae7" providerId="ADAL" clId="{0A69070A-CED2-438B-89B8-FD6381213C97}"/>
    <pc:docChg chg="custSel modSld">
      <pc:chgData name="GOMEZ, Paula" userId="c93cf399-3ed7-4230-9282-8831e3fe5ae7" providerId="ADAL" clId="{0A69070A-CED2-438B-89B8-FD6381213C97}" dt="2023-01-24T17:04:06.812" v="24" actId="27636"/>
      <pc:docMkLst>
        <pc:docMk/>
      </pc:docMkLst>
      <pc:sldChg chg="modSp mod">
        <pc:chgData name="GOMEZ, Paula" userId="c93cf399-3ed7-4230-9282-8831e3fe5ae7" providerId="ADAL" clId="{0A69070A-CED2-438B-89B8-FD6381213C97}" dt="2023-01-24T17:01:51.550" v="13" actId="207"/>
        <pc:sldMkLst>
          <pc:docMk/>
          <pc:sldMk cId="0" sldId="258"/>
        </pc:sldMkLst>
        <pc:spChg chg="mod">
          <ac:chgData name="GOMEZ, Paula" userId="c93cf399-3ed7-4230-9282-8831e3fe5ae7" providerId="ADAL" clId="{0A69070A-CED2-438B-89B8-FD6381213C97}" dt="2023-01-24T17:01:51.550" v="13" actId="207"/>
          <ac:spMkLst>
            <pc:docMk/>
            <pc:sldMk cId="0" sldId="258"/>
            <ac:spMk id="317" creationId="{00000000-0000-0000-0000-000000000000}"/>
          </ac:spMkLst>
        </pc:spChg>
      </pc:sldChg>
      <pc:sldChg chg="modSp mod">
        <pc:chgData name="GOMEZ, Paula" userId="c93cf399-3ed7-4230-9282-8831e3fe5ae7" providerId="ADAL" clId="{0A69070A-CED2-438B-89B8-FD6381213C97}" dt="2023-01-24T17:02:08.559" v="14" actId="207"/>
        <pc:sldMkLst>
          <pc:docMk/>
          <pc:sldMk cId="0" sldId="265"/>
        </pc:sldMkLst>
        <pc:spChg chg="mod">
          <ac:chgData name="GOMEZ, Paula" userId="c93cf399-3ed7-4230-9282-8831e3fe5ae7" providerId="ADAL" clId="{0A69070A-CED2-438B-89B8-FD6381213C97}" dt="2023-01-24T17:02:08.559" v="14" actId="207"/>
          <ac:spMkLst>
            <pc:docMk/>
            <pc:sldMk cId="0" sldId="265"/>
            <ac:spMk id="376" creationId="{00000000-0000-0000-0000-000000000000}"/>
          </ac:spMkLst>
        </pc:spChg>
      </pc:sldChg>
      <pc:sldChg chg="modSp mod">
        <pc:chgData name="GOMEZ, Paula" userId="c93cf399-3ed7-4230-9282-8831e3fe5ae7" providerId="ADAL" clId="{0A69070A-CED2-438B-89B8-FD6381213C97}" dt="2023-01-24T17:02:25.820" v="16" actId="27636"/>
        <pc:sldMkLst>
          <pc:docMk/>
          <pc:sldMk cId="0" sldId="277"/>
        </pc:sldMkLst>
        <pc:spChg chg="mod">
          <ac:chgData name="GOMEZ, Paula" userId="c93cf399-3ed7-4230-9282-8831e3fe5ae7" providerId="ADAL" clId="{0A69070A-CED2-438B-89B8-FD6381213C97}" dt="2023-01-24T17:02:25.820" v="16" actId="27636"/>
          <ac:spMkLst>
            <pc:docMk/>
            <pc:sldMk cId="0" sldId="277"/>
            <ac:spMk id="2" creationId="{A978776E-69D6-9065-ABBE-6F964AB9F512}"/>
          </ac:spMkLst>
        </pc:spChg>
      </pc:sldChg>
      <pc:sldChg chg="modSp mod">
        <pc:chgData name="GOMEZ, Paula" userId="c93cf399-3ed7-4230-9282-8831e3fe5ae7" providerId="ADAL" clId="{0A69070A-CED2-438B-89B8-FD6381213C97}" dt="2023-01-24T17:02:38.771" v="17" actId="20577"/>
        <pc:sldMkLst>
          <pc:docMk/>
          <pc:sldMk cId="0" sldId="279"/>
        </pc:sldMkLst>
        <pc:spChg chg="mod">
          <ac:chgData name="GOMEZ, Paula" userId="c93cf399-3ed7-4230-9282-8831e3fe5ae7" providerId="ADAL" clId="{0A69070A-CED2-438B-89B8-FD6381213C97}" dt="2023-01-24T17:02:38.771" v="17" actId="20577"/>
          <ac:spMkLst>
            <pc:docMk/>
            <pc:sldMk cId="0" sldId="279"/>
            <ac:spMk id="540" creationId="{00000000-0000-0000-0000-000000000000}"/>
          </ac:spMkLst>
        </pc:spChg>
      </pc:sldChg>
      <pc:sldChg chg="modSp mod">
        <pc:chgData name="GOMEZ, Paula" userId="c93cf399-3ed7-4230-9282-8831e3fe5ae7" providerId="ADAL" clId="{0A69070A-CED2-438B-89B8-FD6381213C97}" dt="2023-01-24T17:03:12.729" v="18" actId="14100"/>
        <pc:sldMkLst>
          <pc:docMk/>
          <pc:sldMk cId="0" sldId="292"/>
        </pc:sldMkLst>
        <pc:spChg chg="mod">
          <ac:chgData name="GOMEZ, Paula" userId="c93cf399-3ed7-4230-9282-8831e3fe5ae7" providerId="ADAL" clId="{0A69070A-CED2-438B-89B8-FD6381213C97}" dt="2023-01-24T17:03:12.729" v="18" actId="14100"/>
          <ac:spMkLst>
            <pc:docMk/>
            <pc:sldMk cId="0" sldId="292"/>
            <ac:spMk id="2" creationId="{BE4D3043-E42C-A6CC-F8EF-54F26E81C9BB}"/>
          </ac:spMkLst>
        </pc:spChg>
      </pc:sldChg>
      <pc:sldChg chg="modSp mod">
        <pc:chgData name="GOMEZ, Paula" userId="c93cf399-3ed7-4230-9282-8831e3fe5ae7" providerId="ADAL" clId="{0A69070A-CED2-438B-89B8-FD6381213C97}" dt="2023-01-24T17:03:55.625" v="22" actId="255"/>
        <pc:sldMkLst>
          <pc:docMk/>
          <pc:sldMk cId="0" sldId="313"/>
        </pc:sldMkLst>
        <pc:spChg chg="mod">
          <ac:chgData name="GOMEZ, Paula" userId="c93cf399-3ed7-4230-9282-8831e3fe5ae7" providerId="ADAL" clId="{0A69070A-CED2-438B-89B8-FD6381213C97}" dt="2023-01-24T17:03:55.625" v="22" actId="255"/>
          <ac:spMkLst>
            <pc:docMk/>
            <pc:sldMk cId="0" sldId="313"/>
            <ac:spMk id="2" creationId="{622E0890-1C1F-0421-94E7-CC96BD25D3B1}"/>
          </ac:spMkLst>
        </pc:spChg>
      </pc:sldChg>
      <pc:sldChg chg="modSp mod">
        <pc:chgData name="GOMEZ, Paula" userId="c93cf399-3ed7-4230-9282-8831e3fe5ae7" providerId="ADAL" clId="{0A69070A-CED2-438B-89B8-FD6381213C97}" dt="2023-01-24T17:04:06.812" v="24" actId="27636"/>
        <pc:sldMkLst>
          <pc:docMk/>
          <pc:sldMk cId="0" sldId="314"/>
        </pc:sldMkLst>
        <pc:spChg chg="mod">
          <ac:chgData name="GOMEZ, Paula" userId="c93cf399-3ed7-4230-9282-8831e3fe5ae7" providerId="ADAL" clId="{0A69070A-CED2-438B-89B8-FD6381213C97}" dt="2023-01-24T17:04:06.812" v="24" actId="27636"/>
          <ac:spMkLst>
            <pc:docMk/>
            <pc:sldMk cId="0" sldId="314"/>
            <ac:spMk id="2" creationId="{AED357C2-AF0D-BE64-02B8-0FA7F95CBADE}"/>
          </ac:spMkLst>
        </pc:sp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GB"/>
  <c:roundedCorners val="0"/>
  <c:style val="2"/>
  <c:chart>
    <c:autoTitleDeleted val="1"/>
    <c:plotArea>
      <c:layout>
        <c:manualLayout>
          <c:layoutTarget val="inner"/>
          <c:xMode val="edge"/>
          <c:yMode val="edge"/>
          <c:x val="7.1836300000000006E-2"/>
          <c:y val="6.3527100000000003E-2"/>
          <c:w val="0.92316399999999998"/>
          <c:h val="0.82508599999999999"/>
        </c:manualLayout>
      </c:layout>
      <c:areaChart>
        <c:grouping val="stacked"/>
        <c:varyColors val="0"/>
        <c:ser>
          <c:idx val="0"/>
          <c:order val="0"/>
          <c:tx>
            <c:strRef>
              <c:f>Sheet1!$A$2</c:f>
              <c:strCache>
                <c:ptCount val="1"/>
                <c:pt idx="0">
                  <c:v>Area 1</c:v>
                </c:pt>
              </c:strCache>
            </c:strRef>
          </c:tx>
          <c:spPr>
            <a:solidFill>
              <a:srgbClr val="FF0000"/>
            </a:solidFill>
            <a:ln w="12700" cap="flat">
              <a:solidFill>
                <a:srgbClr val="000000"/>
              </a:solidFill>
              <a:prstDash val="solid"/>
              <a:round/>
            </a:ln>
            <a:effectLst/>
          </c:spPr>
          <c:cat>
            <c:strRef>
              <c:f>Sheet1!$B$1:$AO$1</c:f>
              <c:strCache>
                <c:ptCount val="4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strCache>
            </c:strRef>
          </c:cat>
          <c:val>
            <c:numRef>
              <c:f>Sheet1!$B$2:$AO$2</c:f>
              <c:numCache>
                <c:formatCode>General</c:formatCode>
                <c:ptCount val="40"/>
                <c:pt idx="0">
                  <c:v>1</c:v>
                </c:pt>
                <c:pt idx="1">
                  <c:v>2</c:v>
                </c:pt>
                <c:pt idx="2">
                  <c:v>2</c:v>
                </c:pt>
                <c:pt idx="3">
                  <c:v>3</c:v>
                </c:pt>
                <c:pt idx="4">
                  <c:v>3</c:v>
                </c:pt>
                <c:pt idx="5">
                  <c:v>3</c:v>
                </c:pt>
                <c:pt idx="6">
                  <c:v>3</c:v>
                </c:pt>
                <c:pt idx="7">
                  <c:v>4</c:v>
                </c:pt>
                <c:pt idx="8">
                  <c:v>6</c:v>
                </c:pt>
                <c:pt idx="9">
                  <c:v>6</c:v>
                </c:pt>
                <c:pt idx="10">
                  <c:v>12</c:v>
                </c:pt>
                <c:pt idx="11">
                  <c:v>16</c:v>
                </c:pt>
                <c:pt idx="12">
                  <c:v>24</c:v>
                </c:pt>
                <c:pt idx="13">
                  <c:v>30</c:v>
                </c:pt>
                <c:pt idx="14">
                  <c:v>40</c:v>
                </c:pt>
                <c:pt idx="15">
                  <c:v>50</c:v>
                </c:pt>
                <c:pt idx="16">
                  <c:v>60</c:v>
                </c:pt>
                <c:pt idx="17">
                  <c:v>70</c:v>
                </c:pt>
                <c:pt idx="18">
                  <c:v>80</c:v>
                </c:pt>
                <c:pt idx="19">
                  <c:v>85</c:v>
                </c:pt>
                <c:pt idx="20">
                  <c:v>80</c:v>
                </c:pt>
                <c:pt idx="21">
                  <c:v>75</c:v>
                </c:pt>
                <c:pt idx="22">
                  <c:v>50</c:v>
                </c:pt>
                <c:pt idx="23">
                  <c:v>40</c:v>
                </c:pt>
                <c:pt idx="24">
                  <c:v>30</c:v>
                </c:pt>
                <c:pt idx="25">
                  <c:v>25</c:v>
                </c:pt>
                <c:pt idx="26">
                  <c:v>19</c:v>
                </c:pt>
                <c:pt idx="27">
                  <c:v>14</c:v>
                </c:pt>
                <c:pt idx="28">
                  <c:v>7</c:v>
                </c:pt>
                <c:pt idx="29">
                  <c:v>6</c:v>
                </c:pt>
                <c:pt idx="30">
                  <c:v>5</c:v>
                </c:pt>
                <c:pt idx="31">
                  <c:v>4</c:v>
                </c:pt>
                <c:pt idx="32">
                  <c:v>3</c:v>
                </c:pt>
                <c:pt idx="33">
                  <c:v>1</c:v>
                </c:pt>
                <c:pt idx="34">
                  <c:v>0</c:v>
                </c:pt>
                <c:pt idx="35">
                  <c:v>0</c:v>
                </c:pt>
                <c:pt idx="36">
                  <c:v>1</c:v>
                </c:pt>
                <c:pt idx="37">
                  <c:v>0</c:v>
                </c:pt>
                <c:pt idx="38">
                  <c:v>0</c:v>
                </c:pt>
                <c:pt idx="39">
                  <c:v>0</c:v>
                </c:pt>
              </c:numCache>
            </c:numRef>
          </c:val>
          <c:extLst>
            <c:ext xmlns:c16="http://schemas.microsoft.com/office/drawing/2014/chart" uri="{C3380CC4-5D6E-409C-BE32-E72D297353CC}">
              <c16:uniqueId val="{00000000-412F-4130-B06A-C2EF08264B0C}"/>
            </c:ext>
          </c:extLst>
        </c:ser>
        <c:dLbls>
          <c:showLegendKey val="0"/>
          <c:showVal val="0"/>
          <c:showCatName val="0"/>
          <c:showSerName val="0"/>
          <c:showPercent val="0"/>
          <c:showBubbleSize val="0"/>
        </c:dLbls>
        <c:axId val="2094734552"/>
        <c:axId val="2094734553"/>
      </c:areaChart>
      <c:catAx>
        <c:axId val="2094734552"/>
        <c:scaling>
          <c:orientation val="minMax"/>
        </c:scaling>
        <c:delete val="0"/>
        <c:axPos val="b"/>
        <c:numFmt formatCode="General" sourceLinked="0"/>
        <c:majorTickMark val="out"/>
        <c:minorTickMark val="none"/>
        <c:tickLblPos val="low"/>
        <c:spPr>
          <a:ln w="12700" cap="flat">
            <a:solidFill>
              <a:srgbClr val="000000"/>
            </a:solidFill>
            <a:prstDash val="solid"/>
            <a:round/>
          </a:ln>
        </c:spPr>
        <c:txPr>
          <a:bodyPr rot="0"/>
          <a:lstStyle/>
          <a:p>
            <a:pPr>
              <a:defRPr sz="1800" b="0" i="0" u="none" strike="noStrike">
                <a:solidFill>
                  <a:srgbClr val="000000"/>
                </a:solidFill>
                <a:latin typeface="Engravers' Gothic BT"/>
              </a:defRPr>
            </a:pPr>
            <a:endParaRPr lang="en-US"/>
          </a:p>
        </c:txPr>
        <c:crossAx val="2094734553"/>
        <c:crosses val="autoZero"/>
        <c:auto val="1"/>
        <c:lblAlgn val="ctr"/>
        <c:lblOffset val="100"/>
        <c:noMultiLvlLbl val="1"/>
      </c:catAx>
      <c:valAx>
        <c:axId val="2094734553"/>
        <c:scaling>
          <c:orientation val="minMax"/>
          <c:max val="90"/>
          <c:min val="0"/>
        </c:scaling>
        <c:delete val="0"/>
        <c:axPos val="l"/>
        <c:majorGridlines>
          <c:spPr>
            <a:ln w="12700" cap="flat">
              <a:solidFill>
                <a:srgbClr val="FFFFFF"/>
              </a:solidFill>
              <a:prstDash val="solid"/>
              <a:round/>
            </a:ln>
          </c:spPr>
        </c:majorGridlines>
        <c:numFmt formatCode="0" sourceLinked="0"/>
        <c:majorTickMark val="out"/>
        <c:minorTickMark val="none"/>
        <c:tickLblPos val="nextTo"/>
        <c:spPr>
          <a:ln w="12700" cap="flat">
            <a:solidFill>
              <a:srgbClr val="000000"/>
            </a:solidFill>
            <a:prstDash val="solid"/>
            <a:round/>
          </a:ln>
        </c:spPr>
        <c:txPr>
          <a:bodyPr rot="0"/>
          <a:lstStyle/>
          <a:p>
            <a:pPr>
              <a:defRPr sz="1800" b="0" i="0" u="none" strike="noStrike">
                <a:solidFill>
                  <a:srgbClr val="000000"/>
                </a:solidFill>
                <a:latin typeface="Engravers' Gothic BT"/>
              </a:defRPr>
            </a:pPr>
            <a:endParaRPr lang="en-US"/>
          </a:p>
        </c:txPr>
        <c:crossAx val="2094734552"/>
        <c:crosses val="autoZero"/>
        <c:crossBetween val="midCat"/>
        <c:majorUnit val="10"/>
        <c:minorUnit val="5"/>
      </c:valAx>
      <c:spPr>
        <a:noFill/>
        <a:ln w="12700" cap="flat">
          <a:noFill/>
          <a:miter lim="400000"/>
        </a:ln>
        <a:effectLst/>
      </c:spPr>
    </c:plotArea>
    <c:plotVisOnly val="0"/>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4" name="Shape 304"/>
          <p:cNvSpPr>
            <a:spLocks noGrp="1" noRot="1" noChangeAspect="1"/>
          </p:cNvSpPr>
          <p:nvPr>
            <p:ph type="sldImg"/>
          </p:nvPr>
        </p:nvSpPr>
        <p:spPr>
          <a:xfrm>
            <a:off x="1143000" y="685800"/>
            <a:ext cx="4572000" cy="3429000"/>
          </a:xfrm>
          <a:prstGeom prst="rect">
            <a:avLst/>
          </a:prstGeom>
        </p:spPr>
        <p:txBody>
          <a:bodyPr/>
          <a:lstStyle/>
          <a:p>
            <a:endParaRPr/>
          </a:p>
        </p:txBody>
      </p:sp>
      <p:sp>
        <p:nvSpPr>
          <p:cNvPr id="305" name="Shape 305"/>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Source Sans Pro Regular"/>
      </a:defRPr>
    </a:lvl1pPr>
    <a:lvl2pPr indent="228600" latinLnBrk="0">
      <a:spcBef>
        <a:spcPts val="400"/>
      </a:spcBef>
      <a:defRPr sz="1200">
        <a:latin typeface="+mn-lt"/>
        <a:ea typeface="+mn-ea"/>
        <a:cs typeface="+mn-cs"/>
        <a:sym typeface="Source Sans Pro Regular"/>
      </a:defRPr>
    </a:lvl2pPr>
    <a:lvl3pPr indent="457200" latinLnBrk="0">
      <a:spcBef>
        <a:spcPts val="400"/>
      </a:spcBef>
      <a:defRPr sz="1200">
        <a:latin typeface="+mn-lt"/>
        <a:ea typeface="+mn-ea"/>
        <a:cs typeface="+mn-cs"/>
        <a:sym typeface="Source Sans Pro Regular"/>
      </a:defRPr>
    </a:lvl3pPr>
    <a:lvl4pPr indent="685800" latinLnBrk="0">
      <a:spcBef>
        <a:spcPts val="400"/>
      </a:spcBef>
      <a:defRPr sz="1200">
        <a:latin typeface="+mn-lt"/>
        <a:ea typeface="+mn-ea"/>
        <a:cs typeface="+mn-cs"/>
        <a:sym typeface="Source Sans Pro Regular"/>
      </a:defRPr>
    </a:lvl4pPr>
    <a:lvl5pPr indent="914400" latinLnBrk="0">
      <a:spcBef>
        <a:spcPts val="400"/>
      </a:spcBef>
      <a:defRPr sz="1200">
        <a:latin typeface="+mn-lt"/>
        <a:ea typeface="+mn-ea"/>
        <a:cs typeface="+mn-cs"/>
        <a:sym typeface="Source Sans Pro Regular"/>
      </a:defRPr>
    </a:lvl5pPr>
    <a:lvl6pPr indent="1143000" latinLnBrk="0">
      <a:spcBef>
        <a:spcPts val="400"/>
      </a:spcBef>
      <a:defRPr sz="1200">
        <a:latin typeface="+mn-lt"/>
        <a:ea typeface="+mn-ea"/>
        <a:cs typeface="+mn-cs"/>
        <a:sym typeface="Source Sans Pro Regular"/>
      </a:defRPr>
    </a:lvl6pPr>
    <a:lvl7pPr indent="1371600" latinLnBrk="0">
      <a:spcBef>
        <a:spcPts val="400"/>
      </a:spcBef>
      <a:defRPr sz="1200">
        <a:latin typeface="+mn-lt"/>
        <a:ea typeface="+mn-ea"/>
        <a:cs typeface="+mn-cs"/>
        <a:sym typeface="Source Sans Pro Regular"/>
      </a:defRPr>
    </a:lvl7pPr>
    <a:lvl8pPr indent="1600200" latinLnBrk="0">
      <a:spcBef>
        <a:spcPts val="400"/>
      </a:spcBef>
      <a:defRPr sz="1200">
        <a:latin typeface="+mn-lt"/>
        <a:ea typeface="+mn-ea"/>
        <a:cs typeface="+mn-cs"/>
        <a:sym typeface="Source Sans Pro Regular"/>
      </a:defRPr>
    </a:lvl8pPr>
    <a:lvl9pPr indent="1828800" latinLnBrk="0">
      <a:spcBef>
        <a:spcPts val="400"/>
      </a:spcBef>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who.int/iris/handle/10665/65517"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www.cdc.gov/vhf/ebola/outbreaks/2014-west-africa/distribution-map.html"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cdc.gov/publichealth101/surveillance.html"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 name="Shape 285"/>
          <p:cNvSpPr>
            <a:spLocks noGrp="1" noRot="1" noChangeAspect="1"/>
          </p:cNvSpPr>
          <p:nvPr>
            <p:ph type="sldImg"/>
          </p:nvPr>
        </p:nvSpPr>
        <p:spPr>
          <a:xfrm>
            <a:off x="381000" y="685800"/>
            <a:ext cx="6096000" cy="3429000"/>
          </a:xfrm>
          <a:prstGeom prst="rect">
            <a:avLst/>
          </a:prstGeom>
        </p:spPr>
        <p:txBody>
          <a:bodyPr/>
          <a:lstStyle/>
          <a:p>
            <a:endParaRPr/>
          </a:p>
        </p:txBody>
      </p:sp>
      <p:sp>
        <p:nvSpPr>
          <p:cNvPr id="286" name="Shape 286"/>
          <p:cNvSpPr>
            <a:spLocks noGrp="1"/>
          </p:cNvSpPr>
          <p:nvPr>
            <p:ph type="body" sz="quarter" idx="1"/>
          </p:nvPr>
        </p:nvSpPr>
        <p:spPr>
          <a:prstGeom prst="rect">
            <a:avLst/>
          </a:prstGeom>
        </p:spPr>
        <p:txBody>
          <a:bodyPr/>
          <a:lstStyle>
            <a:lvl1pPr>
              <a:spcBef>
                <a:spcPts val="0"/>
              </a:spcBef>
            </a:lvl1pPr>
          </a:lstStyle>
          <a:p>
            <a:r>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 name="Shape 413"/>
          <p:cNvSpPr>
            <a:spLocks noGrp="1" noRot="1" noChangeAspect="1"/>
          </p:cNvSpPr>
          <p:nvPr>
            <p:ph type="sldImg"/>
          </p:nvPr>
        </p:nvSpPr>
        <p:spPr>
          <a:xfrm>
            <a:off x="381000" y="685800"/>
            <a:ext cx="6096000" cy="3429000"/>
          </a:xfrm>
          <a:prstGeom prst="rect">
            <a:avLst/>
          </a:prstGeom>
        </p:spPr>
        <p:txBody>
          <a:bodyPr/>
          <a:lstStyle/>
          <a:p>
            <a:endParaRPr/>
          </a:p>
        </p:txBody>
      </p:sp>
      <p:sp>
        <p:nvSpPr>
          <p:cNvPr id="414" name="Shape 414"/>
          <p:cNvSpPr>
            <a:spLocks noGrp="1"/>
          </p:cNvSpPr>
          <p:nvPr>
            <p:ph type="body" sz="quarter" idx="1"/>
          </p:nvPr>
        </p:nvSpPr>
        <p:spPr>
          <a:prstGeom prst="rect">
            <a:avLst/>
          </a:prstGeom>
        </p:spPr>
        <p:txBody>
          <a:bodyPr/>
          <a:lstStyle/>
          <a:p>
            <a:r>
              <a:t>Five steps must be completed during the decision-making process, including data collection, analysis, interpretation, dissemination, and follow-up action.</a:t>
            </a:r>
          </a:p>
          <a:p>
            <a:r>
              <a:t> </a:t>
            </a:r>
          </a:p>
          <a:p>
            <a:r>
              <a:t>Let’s begin by looking at data collection. Before collecting data, you must decide what the overarching goal of the system is and what specific objectives might be required for meeting that goal.</a:t>
            </a:r>
            <a:br/>
            <a:endParaRPr/>
          </a:p>
          <a:p>
            <a:r>
              <a:t>Possible questions to ask might include:</a:t>
            </a:r>
          </a:p>
          <a:p>
            <a:r>
              <a:t> </a:t>
            </a:r>
          </a:p>
          <a:p>
            <a:pPr marL="171450" indent="-171450">
              <a:buSzPct val="100000"/>
              <a:buFont typeface="Arial"/>
              <a:buChar char="•"/>
            </a:pPr>
            <a:r>
              <a:t>What will we monitor?</a:t>
            </a:r>
          </a:p>
          <a:p>
            <a:pPr marL="171450" indent="-171450">
              <a:buSzPct val="100000"/>
              <a:buFont typeface="Arial"/>
              <a:buChar char="•"/>
            </a:pPr>
            <a:r>
              <a:t>Who will collect the data, and how will it be collected?</a:t>
            </a:r>
          </a:p>
          <a:p>
            <a:pPr marL="171450" indent="-171450">
              <a:buSzPct val="100000"/>
              <a:buFont typeface="Arial"/>
              <a:buChar char="•"/>
            </a:pPr>
            <a:r>
              <a:t>Who is the target population?</a:t>
            </a:r>
          </a:p>
          <a:p>
            <a:pPr marL="171450" indent="-171450">
              <a:buSzPct val="100000"/>
              <a:buFont typeface="Arial"/>
              <a:buChar char="•"/>
            </a:pPr>
            <a:r>
              <a:t>Where do we implement the system?</a:t>
            </a:r>
          </a:p>
          <a:p>
            <a:pPr marL="171450" indent="-171450">
              <a:buSzPct val="100000"/>
              <a:buFont typeface="Arial"/>
              <a:buChar char="•"/>
            </a:pPr>
            <a:r>
              <a:t>Will the system be active or passive? </a:t>
            </a:r>
          </a:p>
          <a:p>
            <a:pPr marL="171450" indent="-171450">
              <a:buSzPct val="100000"/>
              <a:buFont typeface="Arial"/>
              <a:buChar char="•"/>
            </a:pPr>
            <a:r>
              <a:t>How will the data be transmitted to the person performing the analysis?</a:t>
            </a:r>
          </a:p>
          <a:p>
            <a:r>
              <a:t> </a:t>
            </a:r>
          </a:p>
          <a:p>
            <a:pPr defTabSz="914349">
              <a:spcBef>
                <a:spcPts val="600"/>
              </a:spcBef>
            </a:pPr>
            <a:endParaRPr/>
          </a:p>
          <a:p>
            <a:pPr defTabSz="914349">
              <a:spcBef>
                <a:spcPts val="600"/>
              </a:spcBef>
            </a:pPr>
            <a:endParaRPr/>
          </a:p>
          <a:p>
            <a:endParaRPr/>
          </a:p>
          <a:p>
            <a:r>
              <a:t>Source: FETP</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 name="Shape 449"/>
          <p:cNvSpPr>
            <a:spLocks noGrp="1" noRot="1" noChangeAspect="1"/>
          </p:cNvSpPr>
          <p:nvPr>
            <p:ph type="sldImg"/>
          </p:nvPr>
        </p:nvSpPr>
        <p:spPr>
          <a:xfrm>
            <a:off x="381000" y="685800"/>
            <a:ext cx="6096000" cy="3429000"/>
          </a:xfrm>
          <a:prstGeom prst="rect">
            <a:avLst/>
          </a:prstGeom>
        </p:spPr>
        <p:txBody>
          <a:bodyPr/>
          <a:lstStyle/>
          <a:p>
            <a:endParaRPr/>
          </a:p>
        </p:txBody>
      </p:sp>
      <p:sp>
        <p:nvSpPr>
          <p:cNvPr id="450" name="Shape 450"/>
          <p:cNvSpPr>
            <a:spLocks noGrp="1"/>
          </p:cNvSpPr>
          <p:nvPr>
            <p:ph type="body" sz="quarter" idx="1"/>
          </p:nvPr>
        </p:nvSpPr>
        <p:spPr>
          <a:prstGeom prst="rect">
            <a:avLst/>
          </a:prstGeom>
        </p:spPr>
        <p:txBody>
          <a:bodyPr/>
          <a:lstStyle/>
          <a:p>
            <a:pPr>
              <a:defRPr>
                <a:latin typeface="Source Sans Pro Bold"/>
                <a:ea typeface="Source Sans Pro Bold"/>
                <a:cs typeface="Source Sans Pro Bold"/>
                <a:sym typeface="Source Sans Pro Bold"/>
              </a:defRPr>
            </a:pPr>
            <a:endParaRPr/>
          </a:p>
          <a:p>
            <a:r>
              <a:t>How does this change in an emergency?  Where do RRTs fit in?</a:t>
            </a:r>
          </a:p>
          <a:p>
            <a:endParaRPr/>
          </a:p>
          <a:p>
            <a:pPr defTabSz="914349">
              <a:spcBef>
                <a:spcPts val="600"/>
              </a:spcBef>
            </a:pPr>
            <a:endParaRPr/>
          </a:p>
          <a:p>
            <a:endParaRPr/>
          </a:p>
          <a:p>
            <a:r>
              <a:t>Source: Adapted from World Health Organization. Dept. of Epidemic and Pandemic Alert and Response. (</a:t>
            </a:r>
            <a:r>
              <a:rPr>
                <a:latin typeface="+mj-lt"/>
                <a:ea typeface="+mj-ea"/>
                <a:cs typeface="+mj-cs"/>
                <a:sym typeface="Helvetica"/>
              </a:rPr>
              <a:t>‎</a:t>
            </a:r>
            <a:r>
              <a:t>1999)</a:t>
            </a:r>
            <a:r>
              <a:rPr>
                <a:latin typeface="+mj-lt"/>
                <a:ea typeface="+mj-ea"/>
                <a:cs typeface="+mj-cs"/>
                <a:sym typeface="Helvetica"/>
              </a:rPr>
              <a:t>‎</a:t>
            </a:r>
            <a:r>
              <a:t>. WHO recommended surveillance standards, 2nd ed. Geneva : World Health Organization. </a:t>
            </a:r>
            <a:r>
              <a:rPr u="sng">
                <a:solidFill>
                  <a:srgbClr val="0563C1"/>
                </a:solidFill>
                <a:uFill>
                  <a:solidFill>
                    <a:srgbClr val="0563C1"/>
                  </a:solidFill>
                </a:uFill>
                <a:hlinkClick r:id="rId3"/>
              </a:rPr>
              <a:t>http://www.who.int/iris/handle/10665/65517</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 name="Shape 460"/>
          <p:cNvSpPr>
            <a:spLocks noGrp="1" noRot="1" noChangeAspect="1"/>
          </p:cNvSpPr>
          <p:nvPr>
            <p:ph type="sldImg"/>
          </p:nvPr>
        </p:nvSpPr>
        <p:spPr>
          <a:xfrm>
            <a:off x="381000" y="685800"/>
            <a:ext cx="6096000" cy="3429000"/>
          </a:xfrm>
          <a:prstGeom prst="rect">
            <a:avLst/>
          </a:prstGeom>
        </p:spPr>
        <p:txBody>
          <a:bodyPr/>
          <a:lstStyle/>
          <a:p>
            <a:endParaRPr/>
          </a:p>
        </p:txBody>
      </p:sp>
      <p:sp>
        <p:nvSpPr>
          <p:cNvPr id="461" name="Shape 461"/>
          <p:cNvSpPr>
            <a:spLocks noGrp="1"/>
          </p:cNvSpPr>
          <p:nvPr>
            <p:ph type="body" sz="quarter" idx="1"/>
          </p:nvPr>
        </p:nvSpPr>
        <p:spPr>
          <a:prstGeom prst="rect">
            <a:avLst/>
          </a:prstGeom>
        </p:spPr>
        <p:txBody>
          <a:bodyPr/>
          <a:lstStyle/>
          <a:p>
            <a:endParaRPr/>
          </a:p>
          <a:p>
            <a:endParaRPr/>
          </a:p>
          <a:p>
            <a:r>
              <a:t>Consider </a:t>
            </a:r>
          </a:p>
          <a:p>
            <a:pPr marL="171450" indent="-171450">
              <a:buSzPct val="100000"/>
              <a:buFont typeface="Arial"/>
              <a:buChar char="•"/>
            </a:pPr>
            <a:r>
              <a:t>whether the reported cases are more than the expected cases, </a:t>
            </a:r>
          </a:p>
          <a:p>
            <a:pPr marL="171450" indent="-171450">
              <a:buSzPct val="100000"/>
              <a:buFont typeface="Arial"/>
              <a:buChar char="•"/>
            </a:pPr>
            <a:r>
              <a:t>whether cases are clustered in time, place and person and </a:t>
            </a:r>
          </a:p>
          <a:p>
            <a:pPr marL="171450" indent="-171450">
              <a:buSzPct val="100000"/>
              <a:buFont typeface="Arial"/>
              <a:buChar char="•"/>
            </a:pPr>
            <a:r>
              <a:t>whether this poses a concern from involved health care workers, school, institution or even the media. </a:t>
            </a:r>
          </a:p>
          <a:p>
            <a:pPr marL="171450" indent="-171450">
              <a:buSzPct val="100000"/>
              <a:buFont typeface="Arial"/>
              <a:buChar char="•"/>
            </a:pPr>
            <a:endParaRPr/>
          </a:p>
          <a:p>
            <a:r>
              <a:t>Be aware of artifactual causes of increases or decreases in reported cases such as changes in local reporting practices, increased interest, new health personnel/ health clinic among others before declaring it as an outbreak.</a:t>
            </a:r>
          </a:p>
          <a:p>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 name="Shape 474"/>
          <p:cNvSpPr>
            <a:spLocks noGrp="1" noRot="1" noChangeAspect="1"/>
          </p:cNvSpPr>
          <p:nvPr>
            <p:ph type="sldImg"/>
          </p:nvPr>
        </p:nvSpPr>
        <p:spPr>
          <a:xfrm>
            <a:off x="381000" y="685800"/>
            <a:ext cx="6096000" cy="3429000"/>
          </a:xfrm>
          <a:prstGeom prst="rect">
            <a:avLst/>
          </a:prstGeom>
        </p:spPr>
        <p:txBody>
          <a:bodyPr/>
          <a:lstStyle/>
          <a:p>
            <a:endParaRPr/>
          </a:p>
        </p:txBody>
      </p:sp>
      <p:sp>
        <p:nvSpPr>
          <p:cNvPr id="475" name="Shape 475"/>
          <p:cNvSpPr>
            <a:spLocks noGrp="1"/>
          </p:cNvSpPr>
          <p:nvPr>
            <p:ph type="body" sz="quarter" idx="1"/>
          </p:nvPr>
        </p:nvSpPr>
        <p:spPr>
          <a:prstGeom prst="rect">
            <a:avLst/>
          </a:prstGeom>
        </p:spPr>
        <p:txBody>
          <a:bodyPr/>
          <a:lstStyle/>
          <a:p>
            <a:pPr>
              <a:defRPr>
                <a:latin typeface="Source Sans Pro Bold"/>
                <a:ea typeface="Source Sans Pro Bold"/>
                <a:cs typeface="Source Sans Pro Bold"/>
                <a:sym typeface="Source Sans Pro Bold"/>
              </a:defRPr>
            </a:pPr>
            <a:r>
              <a:t>Is it an outbreak?</a:t>
            </a:r>
          </a:p>
          <a:p>
            <a:endParaRPr/>
          </a:p>
          <a:p>
            <a:r>
              <a:t>Consider </a:t>
            </a:r>
          </a:p>
          <a:p>
            <a:pPr marL="171450" indent="-171450">
              <a:buSzPct val="100000"/>
              <a:buFont typeface="Arial"/>
              <a:buChar char="•"/>
            </a:pPr>
            <a:r>
              <a:t>whether the reported cases are more than the expected cases, </a:t>
            </a:r>
          </a:p>
          <a:p>
            <a:pPr marL="171450" indent="-171450">
              <a:buSzPct val="100000"/>
              <a:buFont typeface="Arial"/>
              <a:buChar char="•"/>
            </a:pPr>
            <a:r>
              <a:t>whether cases are clustered in time, place and person and </a:t>
            </a:r>
          </a:p>
          <a:p>
            <a:pPr marL="171450" indent="-171450">
              <a:buSzPct val="100000"/>
              <a:buFont typeface="Arial"/>
              <a:buChar char="•"/>
            </a:pPr>
            <a:r>
              <a:t>whether this poses a concern from involved health care workers, school, institution or even the media. </a:t>
            </a:r>
          </a:p>
          <a:p>
            <a:pPr marL="171450" indent="-171450">
              <a:buSzPct val="100000"/>
              <a:buFont typeface="Arial"/>
              <a:buChar char="•"/>
            </a:pPr>
            <a:endParaRPr/>
          </a:p>
          <a:p>
            <a:r>
              <a:t>Be aware of artifactual causes of increases or decreases in reported cases such as changes in local reporting practices, increased interest, new health personnel/ health clinic among others before declaring it as an outbreak.</a:t>
            </a:r>
          </a:p>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 name="Shape 501"/>
          <p:cNvSpPr>
            <a:spLocks noGrp="1" noRot="1" noChangeAspect="1"/>
          </p:cNvSpPr>
          <p:nvPr>
            <p:ph type="sldImg"/>
          </p:nvPr>
        </p:nvSpPr>
        <p:spPr>
          <a:xfrm>
            <a:off x="381000" y="685800"/>
            <a:ext cx="6096000" cy="3429000"/>
          </a:xfrm>
          <a:prstGeom prst="rect">
            <a:avLst/>
          </a:prstGeom>
        </p:spPr>
        <p:txBody>
          <a:bodyPr/>
          <a:lstStyle/>
          <a:p>
            <a:endParaRPr/>
          </a:p>
        </p:txBody>
      </p:sp>
      <p:sp>
        <p:nvSpPr>
          <p:cNvPr id="502" name="Shape 502"/>
          <p:cNvSpPr>
            <a:spLocks noGrp="1"/>
          </p:cNvSpPr>
          <p:nvPr>
            <p:ph type="body" sz="quarter" idx="1"/>
          </p:nvPr>
        </p:nvSpPr>
        <p:spPr>
          <a:prstGeom prst="rect">
            <a:avLst/>
          </a:prstGeom>
        </p:spPr>
        <p:txBody>
          <a:bodyPr/>
          <a:lstStyle/>
          <a:p>
            <a:endParaRPr/>
          </a:p>
          <a:p>
            <a:endParaRPr/>
          </a:p>
          <a:p>
            <a:r>
              <a:t>Consider </a:t>
            </a:r>
          </a:p>
          <a:p>
            <a:pPr marL="171450" indent="-171450">
              <a:buSzPct val="100000"/>
              <a:buFont typeface="Arial"/>
              <a:buChar char="•"/>
            </a:pPr>
            <a:r>
              <a:t>whether the reported cases are more than the expected cases, </a:t>
            </a:r>
          </a:p>
          <a:p>
            <a:pPr marL="171450" indent="-171450">
              <a:buSzPct val="100000"/>
              <a:buFont typeface="Arial"/>
              <a:buChar char="•"/>
            </a:pPr>
            <a:r>
              <a:t>whether cases are clustered in time, place and person and </a:t>
            </a:r>
          </a:p>
          <a:p>
            <a:pPr marL="171450" indent="-171450">
              <a:buSzPct val="100000"/>
              <a:buFont typeface="Arial"/>
              <a:buChar char="•"/>
            </a:pPr>
            <a:r>
              <a:t>whether this poses a concern from involved health care workers, school, institution or even the media. </a:t>
            </a:r>
          </a:p>
          <a:p>
            <a:pPr marL="171450" indent="-171450">
              <a:buSzPct val="100000"/>
              <a:buFont typeface="Arial"/>
              <a:buChar char="•"/>
            </a:pPr>
            <a:endParaRPr/>
          </a:p>
          <a:p>
            <a:r>
              <a:t>Be aware of artifactual causes of increases or decreases in reported cases such as changes in local reporting practices, increased interest, new health personnel/ health clinic among others before declaring it as an outbreak.</a:t>
            </a:r>
          </a:p>
          <a:p>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 name="Shape 518"/>
          <p:cNvSpPr>
            <a:spLocks noGrp="1" noRot="1" noChangeAspect="1"/>
          </p:cNvSpPr>
          <p:nvPr>
            <p:ph type="sldImg"/>
          </p:nvPr>
        </p:nvSpPr>
        <p:spPr>
          <a:xfrm>
            <a:off x="381000" y="685800"/>
            <a:ext cx="6096000" cy="3429000"/>
          </a:xfrm>
          <a:prstGeom prst="rect">
            <a:avLst/>
          </a:prstGeom>
        </p:spPr>
        <p:txBody>
          <a:bodyPr/>
          <a:lstStyle/>
          <a:p>
            <a:endParaRPr/>
          </a:p>
        </p:txBody>
      </p:sp>
      <p:sp>
        <p:nvSpPr>
          <p:cNvPr id="519" name="Shape 519"/>
          <p:cNvSpPr>
            <a:spLocks noGrp="1"/>
          </p:cNvSpPr>
          <p:nvPr>
            <p:ph type="body" sz="quarter" idx="1"/>
          </p:nvPr>
        </p:nvSpPr>
        <p:spPr>
          <a:prstGeom prst="rect">
            <a:avLst/>
          </a:prstGeom>
        </p:spPr>
        <p:txBody>
          <a:bodyPr/>
          <a:lstStyle/>
          <a:p>
            <a:pPr>
              <a:defRPr>
                <a:latin typeface="Source Sans Pro Bold"/>
                <a:ea typeface="Source Sans Pro Bold"/>
                <a:cs typeface="Source Sans Pro Bold"/>
                <a:sym typeface="Source Sans Pro Bold"/>
              </a:defRPr>
            </a:pPr>
            <a:r>
              <a:t>SAY:</a:t>
            </a:r>
          </a:p>
          <a:p>
            <a:r>
              <a:t>There are 3 general phases in an outbreak investigation:</a:t>
            </a:r>
          </a:p>
          <a:p>
            <a:r>
              <a:t>1- descriptive</a:t>
            </a:r>
          </a:p>
          <a:p>
            <a:r>
              <a:t>2- explanatory</a:t>
            </a:r>
          </a:p>
          <a:p>
            <a:r>
              <a:t>3- response</a:t>
            </a:r>
          </a:p>
          <a:p>
            <a:endParaRPr/>
          </a:p>
          <a:p>
            <a:pPr>
              <a:defRPr>
                <a:latin typeface="Source Sans Pro Bold"/>
                <a:ea typeface="Source Sans Pro Bold"/>
                <a:cs typeface="Source Sans Pro Bold"/>
                <a:sym typeface="Source Sans Pro Bold"/>
              </a:defRPr>
            </a:pPr>
            <a:r>
              <a:t>SAY:</a:t>
            </a:r>
          </a:p>
          <a:p>
            <a:r>
              <a:t>Within the 3 phases there are 13 steps to consider in an outbreak investigation.  </a:t>
            </a:r>
            <a:r>
              <a:rPr i="1">
                <a:latin typeface="Source Sans Pro Bold"/>
                <a:ea typeface="Source Sans Pro Bold"/>
                <a:cs typeface="Source Sans Pro Bold"/>
                <a:sym typeface="Source Sans Pro Bold"/>
              </a:rPr>
              <a:t>The order of these steps can change and some happen at the same time.</a:t>
            </a:r>
            <a:r>
              <a:t>  </a:t>
            </a:r>
          </a:p>
          <a:p>
            <a:r>
              <a:t>For example, if there is an acute watery diarrhea outbreak you may start the intervention (step 11) of sending chlorine to healthcare facilities to start chlorinating water even before you start the fieldwork.</a:t>
            </a:r>
          </a:p>
          <a:p>
            <a:endParaRPr/>
          </a:p>
          <a:p>
            <a:r>
              <a:t>Facilitator note: Please read the slide and explain that: </a:t>
            </a:r>
          </a:p>
          <a:p>
            <a:r>
              <a:t>The implementation of control measures starts as soon as the outbreak is detected and is adapted according to its evolution.</a:t>
            </a:r>
          </a:p>
          <a:p>
            <a:r>
              <a:t>As the Descriptive Phase of an outbreak was explained in RRT eseentials online learning programme, this session will focus more on explanatory and response phases (Steps 7-13).</a:t>
            </a:r>
          </a:p>
          <a:p>
            <a:endParaRPr/>
          </a:p>
          <a:p>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 name="Shape 522"/>
          <p:cNvSpPr>
            <a:spLocks noGrp="1" noRot="1" noChangeAspect="1"/>
          </p:cNvSpPr>
          <p:nvPr>
            <p:ph type="sldImg"/>
          </p:nvPr>
        </p:nvSpPr>
        <p:spPr>
          <a:xfrm>
            <a:off x="381000" y="685800"/>
            <a:ext cx="6096000" cy="3429000"/>
          </a:xfrm>
          <a:prstGeom prst="rect">
            <a:avLst/>
          </a:prstGeom>
        </p:spPr>
        <p:txBody>
          <a:bodyPr/>
          <a:lstStyle/>
          <a:p>
            <a:endParaRPr/>
          </a:p>
        </p:txBody>
      </p:sp>
      <p:sp>
        <p:nvSpPr>
          <p:cNvPr id="523" name="Shape 523"/>
          <p:cNvSpPr>
            <a:spLocks noGrp="1"/>
          </p:cNvSpPr>
          <p:nvPr>
            <p:ph type="body" sz="quarter" idx="1"/>
          </p:nvPr>
        </p:nvSpPr>
        <p:spPr>
          <a:prstGeom prst="rect">
            <a:avLst/>
          </a:prstGeom>
        </p:spPr>
        <p:txBody>
          <a:bodyPr/>
          <a:lstStyle/>
          <a:p>
            <a:endParaRPr/>
          </a:p>
          <a:p>
            <a:endParaRPr/>
          </a:p>
          <a:p>
            <a:r>
              <a:t>Consider </a:t>
            </a:r>
          </a:p>
          <a:p>
            <a:pPr marL="171450" indent="-171450">
              <a:buSzPct val="100000"/>
              <a:buFont typeface="Arial"/>
              <a:buChar char="•"/>
            </a:pPr>
            <a:r>
              <a:t>whether the reported cases are more than the expected cases, </a:t>
            </a:r>
          </a:p>
          <a:p>
            <a:pPr marL="171450" indent="-171450">
              <a:buSzPct val="100000"/>
              <a:buFont typeface="Arial"/>
              <a:buChar char="•"/>
            </a:pPr>
            <a:r>
              <a:t>whether cases are clustered in time, place and person and </a:t>
            </a:r>
          </a:p>
          <a:p>
            <a:pPr marL="171450" indent="-171450">
              <a:buSzPct val="100000"/>
              <a:buFont typeface="Arial"/>
              <a:buChar char="•"/>
            </a:pPr>
            <a:r>
              <a:t>whether this poses a concern from involved health care workers, school, institution or even the media. </a:t>
            </a:r>
          </a:p>
          <a:p>
            <a:pPr marL="171450" indent="-171450">
              <a:buSzPct val="100000"/>
              <a:buFont typeface="Arial"/>
              <a:buChar char="•"/>
            </a:pPr>
            <a:endParaRPr/>
          </a:p>
          <a:p>
            <a:r>
              <a:t>Be aware of artifactual causes of increases or decreases in reported cases such as changes in local reporting practices, increased interest, new health personnel/ health clinic among others before declaring it as an outbreak.</a:t>
            </a:r>
          </a:p>
          <a:p>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 name="Shape 545"/>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46" name="Shape 546"/>
          <p:cNvSpPr>
            <a:spLocks noGrp="1"/>
          </p:cNvSpPr>
          <p:nvPr>
            <p:ph type="body" sz="quarter" idx="1"/>
          </p:nvPr>
        </p:nvSpPr>
        <p:spPr>
          <a:prstGeom prst="rect">
            <a:avLst/>
          </a:prstGeom>
        </p:spPr>
        <p:txBody>
          <a:bodyPr/>
          <a:lstStyle>
            <a:lvl1pPr>
              <a:defRPr>
                <a:latin typeface="Source Sans Pro Bold"/>
                <a:ea typeface="Source Sans Pro Bold"/>
                <a:cs typeface="Source Sans Pro Bold"/>
                <a:sym typeface="Source Sans Pro Bold"/>
              </a:defRPr>
            </a:lvl1pPr>
          </a:lstStyle>
          <a:p>
            <a:r>
              <a:rPr dirty="0"/>
              <a:t>Let us just remind the descriptive by time, place and person</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 name="Shape 552"/>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53" name="Shape 553"/>
          <p:cNvSpPr>
            <a:spLocks noGrp="1"/>
          </p:cNvSpPr>
          <p:nvPr>
            <p:ph type="body" sz="quarter" idx="1"/>
          </p:nvPr>
        </p:nvSpPr>
        <p:spPr>
          <a:prstGeom prst="rect">
            <a:avLst/>
          </a:prstGeom>
        </p:spPr>
        <p:txBody>
          <a:bodyPr/>
          <a:lstStyle/>
          <a:p>
            <a:r>
              <a:rPr dirty="0"/>
              <a:t>Source: FETP, https://www.cdc.gov/training/quicklearns/createepi/</a:t>
            </a:r>
          </a:p>
          <a:p>
            <a:endParaRPr dirty="0"/>
          </a:p>
          <a:p>
            <a:pPr>
              <a:defRPr>
                <a:latin typeface="Source Sans Pro Bold"/>
                <a:ea typeface="Source Sans Pro Bold"/>
                <a:cs typeface="Source Sans Pro Bold"/>
                <a:sym typeface="Source Sans Pro Bold"/>
              </a:defRPr>
            </a:pPr>
            <a:r>
              <a:rPr dirty="0"/>
              <a:t>SAY:</a:t>
            </a:r>
          </a:p>
          <a:p>
            <a:r>
              <a:rPr dirty="0"/>
              <a:t>An epidemic curves or epi curve is a visual display of the onset of illness among cases associated with an outbreak.  </a:t>
            </a:r>
          </a:p>
          <a:p>
            <a:endParaRPr dirty="0"/>
          </a:p>
          <a:p>
            <a:r>
              <a:rPr dirty="0"/>
              <a:t>Note that time (in this case days) is along the x-axis (horizontal axis) and the number of cases are along the y-axis (vertical axis).</a:t>
            </a:r>
          </a:p>
          <a:p>
            <a:endParaRPr dirty="0"/>
          </a:p>
          <a:p>
            <a:r>
              <a:rPr dirty="0"/>
              <a:t>Different emergencies may need different time units on the x-axis. A fast moving foodborne outbreak may be measured in hours. A slow-moving disease outbreak may be measured in weeks or months.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7" name="Shape 557"/>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58" name="Shape 558"/>
          <p:cNvSpPr>
            <a:spLocks noGrp="1"/>
          </p:cNvSpPr>
          <p:nvPr>
            <p:ph type="body" sz="quarter" idx="1"/>
          </p:nvPr>
        </p:nvSpPr>
        <p:spPr>
          <a:prstGeom prst="rect">
            <a:avLst/>
          </a:prstGeom>
        </p:spPr>
        <p:txBody>
          <a:bodyPr/>
          <a:lstStyle/>
          <a:p>
            <a:pPr>
              <a:defRPr>
                <a:latin typeface="Source Sans Pro Bold"/>
                <a:ea typeface="Source Sans Pro Bold"/>
                <a:cs typeface="Source Sans Pro Bold"/>
                <a:sym typeface="Source Sans Pro Bold"/>
              </a:defRPr>
            </a:pPr>
            <a:r>
              <a:rPr dirty="0"/>
              <a:t>ASK</a:t>
            </a:r>
            <a:r>
              <a:rPr dirty="0">
                <a:latin typeface="+mn-lt"/>
                <a:ea typeface="+mn-ea"/>
                <a:cs typeface="+mn-cs"/>
                <a:sym typeface="Source Sans Pro Regular"/>
              </a:rPr>
              <a:t>:</a:t>
            </a:r>
          </a:p>
          <a:p>
            <a:r>
              <a:rPr dirty="0"/>
              <a:t>Why are </a:t>
            </a:r>
            <a:r>
              <a:rPr dirty="0" err="1"/>
              <a:t>epicurves</a:t>
            </a:r>
            <a:r>
              <a:rPr dirty="0"/>
              <a:t> useful?</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 name="Shape 314"/>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15" name="Shape 315"/>
          <p:cNvSpPr>
            <a:spLocks noGrp="1"/>
          </p:cNvSpPr>
          <p:nvPr>
            <p:ph type="body" sz="quarter" idx="1"/>
          </p:nvPr>
        </p:nvSpPr>
        <p:spPr>
          <a:prstGeom prst="rect">
            <a:avLst/>
          </a:prstGeom>
        </p:spPr>
        <p:txBody>
          <a:bodyPr/>
          <a:lstStyle>
            <a:lvl1pPr>
              <a:spcBef>
                <a:spcPts val="0"/>
              </a:spcBef>
            </a:lvl1pPr>
          </a:lstStyle>
          <a:p>
            <a:r>
              <a:rPr dirty="0"/>
              <a:t>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 name="Shape 572"/>
          <p:cNvSpPr>
            <a:spLocks noGrp="1" noRot="1" noChangeAspect="1"/>
          </p:cNvSpPr>
          <p:nvPr>
            <p:ph type="sldImg"/>
          </p:nvPr>
        </p:nvSpPr>
        <p:spPr>
          <a:xfrm>
            <a:off x="381000" y="685800"/>
            <a:ext cx="6096000" cy="3429000"/>
          </a:xfrm>
          <a:prstGeom prst="rect">
            <a:avLst/>
          </a:prstGeom>
        </p:spPr>
        <p:txBody>
          <a:bodyPr/>
          <a:lstStyle/>
          <a:p>
            <a:endParaRPr/>
          </a:p>
        </p:txBody>
      </p:sp>
      <p:sp>
        <p:nvSpPr>
          <p:cNvPr id="573" name="Shape 573"/>
          <p:cNvSpPr>
            <a:spLocks noGrp="1"/>
          </p:cNvSpPr>
          <p:nvPr>
            <p:ph type="body" sz="quarter" idx="1"/>
          </p:nvPr>
        </p:nvSpPr>
        <p:spPr>
          <a:prstGeom prst="rect">
            <a:avLst/>
          </a:prstGeom>
        </p:spPr>
        <p:txBody>
          <a:bodyPr/>
          <a:lstStyle/>
          <a:p>
            <a:r>
              <a:t>Epidemic curves can help determine the type of outbreak when the source or pathogen is unknown. </a:t>
            </a:r>
          </a:p>
          <a:p>
            <a:r>
              <a:t>Point source outbreak: persons are exposed to the same source over a short period of time, e.g. eating a meal with contaminated food. All cases usually fall within one incubation period.</a:t>
            </a:r>
          </a:p>
          <a:p>
            <a:r>
              <a:t>Continuous common source outbreak: persons are exposed to the same source but over a continuous period of time. Cases occur beyond one incubation period.</a:t>
            </a:r>
          </a:p>
          <a:p>
            <a:r>
              <a:t>Propagated outbreak: person-to-person transmission is occurring. The epicurve often displays “waves” of cases (such as in the example). </a:t>
            </a:r>
          </a:p>
          <a:p>
            <a:endParaRPr/>
          </a:p>
          <a:p>
            <a:r>
              <a:t>Note: “propagation”= spread or transmission</a:t>
            </a:r>
          </a:p>
          <a:p>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9" name="Shape 579"/>
          <p:cNvSpPr>
            <a:spLocks noGrp="1" noRot="1" noChangeAspect="1"/>
          </p:cNvSpPr>
          <p:nvPr>
            <p:ph type="sldImg"/>
          </p:nvPr>
        </p:nvSpPr>
        <p:spPr>
          <a:xfrm>
            <a:off x="381000" y="685800"/>
            <a:ext cx="6096000" cy="3429000"/>
          </a:xfrm>
          <a:prstGeom prst="rect">
            <a:avLst/>
          </a:prstGeom>
        </p:spPr>
        <p:txBody>
          <a:bodyPr/>
          <a:lstStyle/>
          <a:p>
            <a:endParaRPr/>
          </a:p>
        </p:txBody>
      </p:sp>
      <p:sp>
        <p:nvSpPr>
          <p:cNvPr id="580" name="Shape 580"/>
          <p:cNvSpPr>
            <a:spLocks noGrp="1"/>
          </p:cNvSpPr>
          <p:nvPr>
            <p:ph type="body" sz="quarter" idx="1"/>
          </p:nvPr>
        </p:nvSpPr>
        <p:spPr>
          <a:prstGeom prst="rect">
            <a:avLst/>
          </a:prstGeom>
        </p:spPr>
        <p:txBody>
          <a:bodyPr/>
          <a:lstStyle/>
          <a:p>
            <a:pPr>
              <a:defRPr>
                <a:latin typeface="Source Sans Pro Bold"/>
                <a:ea typeface="Source Sans Pro Bold"/>
                <a:cs typeface="Source Sans Pro Bold"/>
                <a:sym typeface="Source Sans Pro Bold"/>
              </a:defRPr>
            </a:pPr>
            <a:r>
              <a:t>SAY:</a:t>
            </a:r>
          </a:p>
          <a:p>
            <a:r>
              <a:t>Epi curves show us time. Maps show us place.</a:t>
            </a:r>
          </a:p>
          <a:p>
            <a:endParaRPr/>
          </a:p>
          <a:p>
            <a:endParaRPr/>
          </a:p>
          <a:p>
            <a:endParaRPr/>
          </a:p>
          <a:p>
            <a:r>
              <a:t>Source: </a:t>
            </a:r>
            <a:r>
              <a:rPr u="sng">
                <a:solidFill>
                  <a:srgbClr val="0563C1"/>
                </a:solidFill>
                <a:uFill>
                  <a:solidFill>
                    <a:srgbClr val="0563C1"/>
                  </a:solidFill>
                </a:uFill>
                <a:hlinkClick r:id="rId3"/>
              </a:rPr>
              <a:t>www.cdc.gov/vhf/ebola/outbreaks/2014-west-africa/distribution-map.html</a:t>
            </a:r>
            <a:r>
              <a:t>. (accessed 25 Feb 2016)</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0" name="Shape 590"/>
          <p:cNvSpPr>
            <a:spLocks noGrp="1" noRot="1" noChangeAspect="1"/>
          </p:cNvSpPr>
          <p:nvPr>
            <p:ph type="sldImg"/>
          </p:nvPr>
        </p:nvSpPr>
        <p:spPr>
          <a:xfrm>
            <a:off x="381000" y="685800"/>
            <a:ext cx="6096000" cy="3429000"/>
          </a:xfrm>
          <a:prstGeom prst="rect">
            <a:avLst/>
          </a:prstGeom>
        </p:spPr>
        <p:txBody>
          <a:bodyPr/>
          <a:lstStyle/>
          <a:p>
            <a:endParaRPr/>
          </a:p>
        </p:txBody>
      </p:sp>
      <p:sp>
        <p:nvSpPr>
          <p:cNvPr id="591" name="Shape 591"/>
          <p:cNvSpPr>
            <a:spLocks noGrp="1"/>
          </p:cNvSpPr>
          <p:nvPr>
            <p:ph type="body" sz="quarter" idx="1"/>
          </p:nvPr>
        </p:nvSpPr>
        <p:spPr>
          <a:prstGeom prst="rect">
            <a:avLst/>
          </a:prstGeom>
        </p:spPr>
        <p:txBody>
          <a:bodyPr/>
          <a:lstStyle/>
          <a:p>
            <a:pPr>
              <a:defRPr>
                <a:latin typeface="Source Sans Pro Bold"/>
                <a:ea typeface="Source Sans Pro Bold"/>
                <a:cs typeface="Source Sans Pro Bold"/>
                <a:sym typeface="Source Sans Pro Bold"/>
              </a:defRPr>
            </a:pPr>
            <a:r>
              <a:t>SAY:</a:t>
            </a:r>
          </a:p>
          <a:p>
            <a:r>
              <a:t>We can use graphs and tables to describe the affected persons and populations.</a:t>
            </a:r>
          </a:p>
          <a:p>
            <a:endParaRPr/>
          </a:p>
          <a:p>
            <a:r>
              <a:t>Person characteristics to consider:</a:t>
            </a:r>
          </a:p>
          <a:p>
            <a:pPr marL="171450" indent="-171450">
              <a:spcBef>
                <a:spcPts val="600"/>
              </a:spcBef>
              <a:buSzPct val="100000"/>
              <a:buFont typeface="Arial"/>
              <a:buChar char="•"/>
            </a:pPr>
            <a:r>
              <a:t>Age</a:t>
            </a:r>
          </a:p>
          <a:p>
            <a:pPr marL="171450" indent="-171450">
              <a:spcBef>
                <a:spcPts val="600"/>
              </a:spcBef>
              <a:buSzPct val="100000"/>
              <a:buFont typeface="Arial"/>
              <a:buChar char="•"/>
            </a:pPr>
            <a:r>
              <a:t>Sex</a:t>
            </a:r>
          </a:p>
          <a:p>
            <a:pPr marL="171450" indent="-171450">
              <a:spcBef>
                <a:spcPts val="600"/>
              </a:spcBef>
              <a:buSzPct val="100000"/>
              <a:buFont typeface="Arial"/>
              <a:buChar char="•"/>
            </a:pPr>
            <a:r>
              <a:t>Tribe or other affiliation</a:t>
            </a:r>
          </a:p>
          <a:p>
            <a:pPr marL="171450" indent="-171450">
              <a:spcBef>
                <a:spcPts val="600"/>
              </a:spcBef>
              <a:buSzPct val="100000"/>
              <a:buFont typeface="Arial"/>
              <a:buChar char="•"/>
            </a:pPr>
            <a:r>
              <a:t>Occupation</a:t>
            </a:r>
          </a:p>
          <a:p>
            <a:pPr marL="171450" indent="-171450">
              <a:spcBef>
                <a:spcPts val="600"/>
              </a:spcBef>
              <a:buSzPct val="100000"/>
              <a:buFont typeface="Arial"/>
              <a:buChar char="•"/>
            </a:pPr>
            <a:r>
              <a:t>Income</a:t>
            </a:r>
          </a:p>
          <a:p>
            <a:pPr marL="171450" indent="-171450">
              <a:spcBef>
                <a:spcPts val="600"/>
              </a:spcBef>
              <a:buSzPct val="100000"/>
              <a:buFont typeface="Arial"/>
              <a:buChar char="•"/>
            </a:pPr>
            <a:r>
              <a:t>Marital status</a:t>
            </a:r>
          </a:p>
          <a:p>
            <a:pPr marL="171450" indent="-171450">
              <a:spcBef>
                <a:spcPts val="600"/>
              </a:spcBef>
              <a:buSzPct val="100000"/>
              <a:buFont typeface="Arial"/>
              <a:buChar char="•"/>
            </a:pPr>
            <a:r>
              <a:t>Underlying medical conditions</a:t>
            </a:r>
          </a:p>
          <a:p>
            <a:pPr marL="171450" indent="-171450">
              <a:spcBef>
                <a:spcPts val="600"/>
              </a:spcBef>
              <a:buSzPct val="100000"/>
              <a:buFont typeface="Arial"/>
              <a:buChar char="•"/>
            </a:pPr>
            <a:r>
              <a:t>Etc.</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2" name="Shape 662"/>
          <p:cNvSpPr>
            <a:spLocks noGrp="1" noRot="1" noChangeAspect="1"/>
          </p:cNvSpPr>
          <p:nvPr>
            <p:ph type="sldImg"/>
          </p:nvPr>
        </p:nvSpPr>
        <p:spPr>
          <a:xfrm>
            <a:off x="381000" y="685800"/>
            <a:ext cx="6096000" cy="3429000"/>
          </a:xfrm>
          <a:prstGeom prst="rect">
            <a:avLst/>
          </a:prstGeom>
        </p:spPr>
        <p:txBody>
          <a:bodyPr/>
          <a:lstStyle/>
          <a:p>
            <a:endParaRPr/>
          </a:p>
        </p:txBody>
      </p:sp>
      <p:sp>
        <p:nvSpPr>
          <p:cNvPr id="663" name="Shape 663"/>
          <p:cNvSpPr>
            <a:spLocks noGrp="1"/>
          </p:cNvSpPr>
          <p:nvPr>
            <p:ph type="body" sz="quarter" idx="1"/>
          </p:nvPr>
        </p:nvSpPr>
        <p:spPr>
          <a:prstGeom prst="rect">
            <a:avLst/>
          </a:prstGeom>
        </p:spPr>
        <p:txBody>
          <a:bodyPr/>
          <a:lstStyle/>
          <a:p>
            <a:pPr>
              <a:defRPr>
                <a:latin typeface="Source Sans Pro Bold"/>
                <a:ea typeface="Source Sans Pro Bold"/>
                <a:cs typeface="Source Sans Pro Bold"/>
                <a:sym typeface="Source Sans Pro Bold"/>
              </a:defRPr>
            </a:pPr>
            <a:r>
              <a:t>FOR EACH PAIR, ASK:</a:t>
            </a:r>
          </a:p>
          <a:p>
            <a:r>
              <a:t>Which is the exposure?</a:t>
            </a:r>
          </a:p>
          <a:p>
            <a:r>
              <a:t>Which is the outcome?</a:t>
            </a:r>
          </a:p>
          <a:p>
            <a:endParaRPr/>
          </a:p>
          <a:p>
            <a:r>
              <a:t>&lt; Click to reveal answers one line at a time &gt;</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8" name="Shape 678"/>
          <p:cNvSpPr>
            <a:spLocks noGrp="1" noRot="1" noChangeAspect="1"/>
          </p:cNvSpPr>
          <p:nvPr>
            <p:ph type="sldImg"/>
          </p:nvPr>
        </p:nvSpPr>
        <p:spPr>
          <a:xfrm>
            <a:off x="381000" y="685800"/>
            <a:ext cx="6096000" cy="3429000"/>
          </a:xfrm>
          <a:prstGeom prst="rect">
            <a:avLst/>
          </a:prstGeom>
        </p:spPr>
        <p:txBody>
          <a:bodyPr/>
          <a:lstStyle/>
          <a:p>
            <a:endParaRPr/>
          </a:p>
        </p:txBody>
      </p:sp>
      <p:sp>
        <p:nvSpPr>
          <p:cNvPr id="679" name="Shape 679"/>
          <p:cNvSpPr>
            <a:spLocks noGrp="1"/>
          </p:cNvSpPr>
          <p:nvPr>
            <p:ph type="body" sz="quarter" idx="1"/>
          </p:nvPr>
        </p:nvSpPr>
        <p:spPr>
          <a:prstGeom prst="rect">
            <a:avLst/>
          </a:prstGeom>
        </p:spPr>
        <p:txBody>
          <a:bodyPr/>
          <a:lstStyle/>
          <a:p>
            <a:r>
              <a:t>Outliers can provide important clues.  An outlier may have only 1 exposure in common with most of the other cases – what is that exposure?</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1" name="Shape 701"/>
          <p:cNvSpPr>
            <a:spLocks noGrp="1" noRot="1" noChangeAspect="1"/>
          </p:cNvSpPr>
          <p:nvPr>
            <p:ph type="sldImg"/>
          </p:nvPr>
        </p:nvSpPr>
        <p:spPr>
          <a:xfrm>
            <a:off x="381000" y="685800"/>
            <a:ext cx="6096000" cy="3429000"/>
          </a:xfrm>
          <a:prstGeom prst="rect">
            <a:avLst/>
          </a:prstGeom>
        </p:spPr>
        <p:txBody>
          <a:bodyPr/>
          <a:lstStyle/>
          <a:p>
            <a:endParaRPr/>
          </a:p>
        </p:txBody>
      </p:sp>
      <p:sp>
        <p:nvSpPr>
          <p:cNvPr id="702" name="Shape 702"/>
          <p:cNvSpPr>
            <a:spLocks noGrp="1"/>
          </p:cNvSpPr>
          <p:nvPr>
            <p:ph type="body" sz="quarter" idx="1"/>
          </p:nvPr>
        </p:nvSpPr>
        <p:spPr>
          <a:prstGeom prst="rect">
            <a:avLst/>
          </a:prstGeom>
        </p:spPr>
        <p:txBody>
          <a:bodyPr/>
          <a:lstStyle/>
          <a:p>
            <a:r>
              <a:t>The 2x2 table (named for its two columns and two rows) is a tool to organize data about exposure and disease. </a:t>
            </a:r>
          </a:p>
          <a:p>
            <a:endParaRPr/>
          </a:p>
          <a:p>
            <a:r>
              <a:t>Individuals are counted based on their exposure experience (exposed or not exposed/unexposed) and whether they developed disease (i.e. was a case or not a case).</a:t>
            </a:r>
          </a:p>
          <a:p>
            <a:endParaRPr/>
          </a:p>
          <a:p>
            <a:r>
              <a:t>The 2x2 table makes it easy to calculate the attack rates (also known as risk) for exposed persons, unexposed persons, and overall.</a:t>
            </a:r>
          </a:p>
          <a:p>
            <a:endParaRPr/>
          </a:p>
          <a:p>
            <a:r>
              <a:t>The risk ratio (also called relative risk) is a measure to compare the risk of disease among the exposed persons with the risk of disease among the unexposed persons. </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4" name="Shape 714"/>
          <p:cNvSpPr>
            <a:spLocks noGrp="1" noRot="1" noChangeAspect="1"/>
          </p:cNvSpPr>
          <p:nvPr>
            <p:ph type="sldImg"/>
          </p:nvPr>
        </p:nvSpPr>
        <p:spPr>
          <a:xfrm>
            <a:off x="381000" y="685800"/>
            <a:ext cx="6096000" cy="3429000"/>
          </a:xfrm>
          <a:prstGeom prst="rect">
            <a:avLst/>
          </a:prstGeom>
        </p:spPr>
        <p:txBody>
          <a:bodyPr/>
          <a:lstStyle/>
          <a:p>
            <a:endParaRPr/>
          </a:p>
        </p:txBody>
      </p:sp>
      <p:sp>
        <p:nvSpPr>
          <p:cNvPr id="715" name="Shape 715"/>
          <p:cNvSpPr>
            <a:spLocks noGrp="1"/>
          </p:cNvSpPr>
          <p:nvPr>
            <p:ph type="body" sz="quarter" idx="1"/>
          </p:nvPr>
        </p:nvSpPr>
        <p:spPr>
          <a:prstGeom prst="rect">
            <a:avLst/>
          </a:prstGeom>
        </p:spPr>
        <p:txBody>
          <a:bodyPr/>
          <a:lstStyle/>
          <a:p>
            <a:r>
              <a:t>Source: Chen RT, et al. Int J Epidemiol 1994; 23: 185-193</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0" name="Shape 840"/>
          <p:cNvSpPr>
            <a:spLocks noGrp="1" noRot="1" noChangeAspect="1"/>
          </p:cNvSpPr>
          <p:nvPr>
            <p:ph type="sldImg"/>
          </p:nvPr>
        </p:nvSpPr>
        <p:spPr>
          <a:xfrm>
            <a:off x="381000" y="685800"/>
            <a:ext cx="6096000" cy="3429000"/>
          </a:xfrm>
          <a:prstGeom prst="rect">
            <a:avLst/>
          </a:prstGeom>
        </p:spPr>
        <p:txBody>
          <a:bodyPr/>
          <a:lstStyle/>
          <a:p>
            <a:endParaRPr/>
          </a:p>
        </p:txBody>
      </p:sp>
      <p:sp>
        <p:nvSpPr>
          <p:cNvPr id="841" name="Shape 841"/>
          <p:cNvSpPr>
            <a:spLocks noGrp="1"/>
          </p:cNvSpPr>
          <p:nvPr>
            <p:ph type="body" sz="quarter" idx="1"/>
          </p:nvPr>
        </p:nvSpPr>
        <p:spPr>
          <a:prstGeom prst="rect">
            <a:avLst/>
          </a:prstGeom>
        </p:spPr>
        <p:txBody>
          <a:bodyPr/>
          <a:lstStyle/>
          <a:p>
            <a:r>
              <a:t>Consider where the agent lives and how it spreads or is transmitted.</a:t>
            </a:r>
          </a:p>
          <a:p>
            <a:endParaRPr/>
          </a:p>
          <a:p>
            <a:r>
              <a:t>Some agents, such as guinea worm and malaria, may live in different habitats during its life cycle.</a:t>
            </a:r>
          </a:p>
          <a:p>
            <a:endParaRPr/>
          </a:p>
          <a:p>
            <a:r>
              <a:t>Opportunities for interventions</a:t>
            </a:r>
          </a:p>
          <a:p>
            <a:pPr marL="171450" indent="-171450">
              <a:buSzPct val="100000"/>
              <a:buFont typeface="Arial"/>
              <a:buChar char="•"/>
            </a:pPr>
            <a:r>
              <a:t>Controlling the reservoir </a:t>
            </a:r>
          </a:p>
          <a:p>
            <a:pPr marL="171450" indent="-171450">
              <a:buSzPct val="100000"/>
              <a:buFont typeface="Arial"/>
              <a:buChar char="•"/>
            </a:pPr>
            <a:r>
              <a:t>Interrupting transmission </a:t>
            </a:r>
          </a:p>
          <a:p>
            <a:pPr marL="171450" indent="-171450">
              <a:buSzPct val="100000"/>
              <a:buFont typeface="Arial"/>
              <a:buChar char="•"/>
            </a:pPr>
            <a:r>
              <a:t>Protecting the host</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5" name="Shape 945"/>
          <p:cNvSpPr>
            <a:spLocks noGrp="1" noRot="1" noChangeAspect="1"/>
          </p:cNvSpPr>
          <p:nvPr>
            <p:ph type="sldImg"/>
          </p:nvPr>
        </p:nvSpPr>
        <p:spPr>
          <a:xfrm>
            <a:off x="381000" y="685800"/>
            <a:ext cx="6096000" cy="3429000"/>
          </a:xfrm>
          <a:prstGeom prst="rect">
            <a:avLst/>
          </a:prstGeom>
        </p:spPr>
        <p:txBody>
          <a:bodyPr/>
          <a:lstStyle/>
          <a:p>
            <a:endParaRPr/>
          </a:p>
        </p:txBody>
      </p:sp>
      <p:sp>
        <p:nvSpPr>
          <p:cNvPr id="946" name="Shape 946"/>
          <p:cNvSpPr>
            <a:spLocks noGrp="1"/>
          </p:cNvSpPr>
          <p:nvPr>
            <p:ph type="body" sz="quarter" idx="1"/>
          </p:nvPr>
        </p:nvSpPr>
        <p:spPr>
          <a:prstGeom prst="rect">
            <a:avLst/>
          </a:prstGeom>
        </p:spPr>
        <p:txBody>
          <a:bodyPr/>
          <a:lstStyle/>
          <a:p>
            <a:r>
              <a:t>After control measures are implemented, surveillance data can indicate whether the intervention worked. </a:t>
            </a:r>
          </a:p>
          <a:p>
            <a:endParaRPr/>
          </a:p>
          <a:p>
            <a:r>
              <a:t>A decrease in the number of cases (graph top right) suggests the control measures are working.</a:t>
            </a:r>
          </a:p>
          <a:p>
            <a:endParaRPr/>
          </a:p>
          <a:p>
            <a:r>
              <a:t>No change or an increase in the number of cases (graph top left) suggests the control measures are not effective in preventing further disease.</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 name="Shape 962"/>
          <p:cNvSpPr>
            <a:spLocks noGrp="1" noRot="1" noChangeAspect="1"/>
          </p:cNvSpPr>
          <p:nvPr>
            <p:ph type="sldImg"/>
          </p:nvPr>
        </p:nvSpPr>
        <p:spPr>
          <a:xfrm>
            <a:off x="381000" y="685800"/>
            <a:ext cx="6096000" cy="3429000"/>
          </a:xfrm>
          <a:prstGeom prst="rect">
            <a:avLst/>
          </a:prstGeom>
        </p:spPr>
        <p:txBody>
          <a:bodyPr/>
          <a:lstStyle/>
          <a:p>
            <a:endParaRPr/>
          </a:p>
        </p:txBody>
      </p:sp>
      <p:sp>
        <p:nvSpPr>
          <p:cNvPr id="963" name="Shape 963"/>
          <p:cNvSpPr>
            <a:spLocks noGrp="1"/>
          </p:cNvSpPr>
          <p:nvPr>
            <p:ph type="body" sz="quarter" idx="1"/>
          </p:nvPr>
        </p:nvSpPr>
        <p:spPr>
          <a:prstGeom prst="rect">
            <a:avLst/>
          </a:prstGeom>
        </p:spPr>
        <p:txBody>
          <a:bodyPr/>
          <a:lstStyle/>
          <a:p>
            <a:b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Shape 331"/>
          <p:cNvSpPr>
            <a:spLocks noGrp="1" noRot="1" noChangeAspect="1"/>
          </p:cNvSpPr>
          <p:nvPr>
            <p:ph type="sldImg"/>
          </p:nvPr>
        </p:nvSpPr>
        <p:spPr>
          <a:xfrm>
            <a:off x="381000" y="685800"/>
            <a:ext cx="6096000" cy="3429000"/>
          </a:xfrm>
          <a:prstGeom prst="rect">
            <a:avLst/>
          </a:prstGeom>
        </p:spPr>
        <p:txBody>
          <a:bodyPr/>
          <a:lstStyle/>
          <a:p>
            <a:endParaRPr/>
          </a:p>
        </p:txBody>
      </p:sp>
      <p:sp>
        <p:nvSpPr>
          <p:cNvPr id="332" name="Shape 332"/>
          <p:cNvSpPr>
            <a:spLocks noGrp="1"/>
          </p:cNvSpPr>
          <p:nvPr>
            <p:ph type="body" sz="quarter" idx="1"/>
          </p:nvPr>
        </p:nvSpPr>
        <p:spPr>
          <a:prstGeom prst="rect">
            <a:avLst/>
          </a:prstGeom>
        </p:spPr>
        <p:txBody>
          <a:bodyPr/>
          <a:lstStyle/>
          <a:p>
            <a:pPr>
              <a:spcBef>
                <a:spcPts val="600"/>
              </a:spcBef>
            </a:pPr>
            <a:r>
              <a:t> The term surveillance comes from a French word meaning “to watch over.”</a:t>
            </a:r>
          </a:p>
          <a:p>
            <a:pPr>
              <a:spcBef>
                <a:spcPts val="600"/>
              </a:spcBef>
            </a:pPr>
            <a:endParaRPr/>
          </a:p>
          <a:p>
            <a:pPr>
              <a:spcBef>
                <a:spcPts val="600"/>
              </a:spcBef>
            </a:pPr>
            <a:r>
              <a:t>&lt;READ the definition on the slide.&gt;</a:t>
            </a:r>
          </a:p>
          <a:p>
            <a:pPr>
              <a:spcBef>
                <a:spcPts val="600"/>
              </a:spcBef>
            </a:pPr>
            <a:endParaRPr/>
          </a:p>
          <a:p>
            <a:pPr>
              <a:spcBef>
                <a:spcPts val="600"/>
              </a:spcBef>
            </a:pPr>
            <a:r>
              <a:t>Source: Centers for Disease Control and Prevention (CDC). Introduction to Public Health. In: Public Health 101 Series. Atlanta, GA: U.S. Department of Health and Human Services, CDC; 2014. Available at: </a:t>
            </a:r>
            <a:r>
              <a:rPr u="sng">
                <a:solidFill>
                  <a:srgbClr val="0563C1"/>
                </a:solidFill>
                <a:uFill>
                  <a:solidFill>
                    <a:srgbClr val="0563C1"/>
                  </a:solidFill>
                </a:uFill>
                <a:hlinkClick r:id="rId3"/>
              </a:rPr>
              <a:t>https://www.cdc.gov/publichealth101/surveillance.html</a:t>
            </a:r>
            <a:r>
              <a:t>. </a:t>
            </a:r>
          </a:p>
          <a:p>
            <a:pPr>
              <a:spcBef>
                <a:spcPts val="600"/>
              </a:spcBef>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6" name="Shape 966"/>
          <p:cNvSpPr>
            <a:spLocks noGrp="1" noRot="1" noChangeAspect="1"/>
          </p:cNvSpPr>
          <p:nvPr>
            <p:ph type="sldImg"/>
          </p:nvPr>
        </p:nvSpPr>
        <p:spPr>
          <a:xfrm>
            <a:off x="381000" y="685800"/>
            <a:ext cx="6096000" cy="3429000"/>
          </a:xfrm>
          <a:prstGeom prst="rect">
            <a:avLst/>
          </a:prstGeom>
        </p:spPr>
        <p:txBody>
          <a:bodyPr/>
          <a:lstStyle/>
          <a:p>
            <a:endParaRPr/>
          </a:p>
        </p:txBody>
      </p:sp>
      <p:sp>
        <p:nvSpPr>
          <p:cNvPr id="967" name="Shape 967"/>
          <p:cNvSpPr>
            <a:spLocks noGrp="1"/>
          </p:cNvSpPr>
          <p:nvPr>
            <p:ph type="body" sz="quarter" idx="1"/>
          </p:nvPr>
        </p:nvSpPr>
        <p:spPr>
          <a:prstGeom prst="rect">
            <a:avLst/>
          </a:prstGeom>
        </p:spPr>
        <p:txBody>
          <a:bodyPr/>
          <a:lstStyle/>
          <a:p>
            <a:endParaRPr/>
          </a:p>
          <a:p>
            <a:endParaRPr/>
          </a:p>
          <a:p>
            <a:r>
              <a:t>Consider </a:t>
            </a:r>
          </a:p>
          <a:p>
            <a:pPr marL="171450" indent="-171450">
              <a:buSzPct val="100000"/>
              <a:buFont typeface="Arial"/>
              <a:buChar char="•"/>
            </a:pPr>
            <a:r>
              <a:t>whether the reported cases are more than the expected cases, </a:t>
            </a:r>
          </a:p>
          <a:p>
            <a:pPr marL="171450" indent="-171450">
              <a:buSzPct val="100000"/>
              <a:buFont typeface="Arial"/>
              <a:buChar char="•"/>
            </a:pPr>
            <a:r>
              <a:t>whether cases are clustered in time, place and person and </a:t>
            </a:r>
          </a:p>
          <a:p>
            <a:pPr marL="171450" indent="-171450">
              <a:buSzPct val="100000"/>
              <a:buFont typeface="Arial"/>
              <a:buChar char="•"/>
            </a:pPr>
            <a:r>
              <a:t>whether this poses a concern from involved health care workers, school, institution or even the media. </a:t>
            </a:r>
          </a:p>
          <a:p>
            <a:pPr marL="171450" indent="-171450">
              <a:buSzPct val="100000"/>
              <a:buFont typeface="Arial"/>
              <a:buChar char="•"/>
            </a:pPr>
            <a:endParaRPr/>
          </a:p>
          <a:p>
            <a:r>
              <a:t>Be aware of artifactual causes of increases or decreases in reported cases such as changes in local reporting practices, increased interest, new health personnel/ health clinic among others before declaring it as an outbreak.</a:t>
            </a:r>
          </a:p>
          <a:p>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6" name="Shape 976"/>
          <p:cNvSpPr>
            <a:spLocks noGrp="1" noRot="1" noChangeAspect="1"/>
          </p:cNvSpPr>
          <p:nvPr>
            <p:ph type="sldImg"/>
          </p:nvPr>
        </p:nvSpPr>
        <p:spPr>
          <a:xfrm>
            <a:off x="381000" y="685800"/>
            <a:ext cx="6096000" cy="3429000"/>
          </a:xfrm>
          <a:prstGeom prst="rect">
            <a:avLst/>
          </a:prstGeom>
        </p:spPr>
        <p:txBody>
          <a:bodyPr/>
          <a:lstStyle/>
          <a:p>
            <a:endParaRPr/>
          </a:p>
        </p:txBody>
      </p:sp>
      <p:sp>
        <p:nvSpPr>
          <p:cNvPr id="977" name="Shape 977"/>
          <p:cNvSpPr>
            <a:spLocks noGrp="1"/>
          </p:cNvSpPr>
          <p:nvPr>
            <p:ph type="body" sz="quarter" idx="1"/>
          </p:nvPr>
        </p:nvSpPr>
        <p:spPr>
          <a:prstGeom prst="rect">
            <a:avLst/>
          </a:prstGeom>
        </p:spPr>
        <p:txBody>
          <a:bodyPr/>
          <a:lstStyle/>
          <a:p>
            <a:endParaRPr/>
          </a:p>
          <a:p>
            <a:endParaRPr/>
          </a:p>
          <a:p>
            <a:r>
              <a:t>Consider </a:t>
            </a:r>
          </a:p>
          <a:p>
            <a:pPr marL="171450" indent="-171450">
              <a:buSzPct val="100000"/>
              <a:buFont typeface="Arial"/>
              <a:buChar char="•"/>
            </a:pPr>
            <a:r>
              <a:t>whether the reported cases are more than the expected cases, </a:t>
            </a:r>
          </a:p>
          <a:p>
            <a:pPr marL="171450" indent="-171450">
              <a:buSzPct val="100000"/>
              <a:buFont typeface="Arial"/>
              <a:buChar char="•"/>
            </a:pPr>
            <a:r>
              <a:t>whether cases are clustered in time, place and person and </a:t>
            </a:r>
          </a:p>
          <a:p>
            <a:pPr marL="171450" indent="-171450">
              <a:buSzPct val="100000"/>
              <a:buFont typeface="Arial"/>
              <a:buChar char="•"/>
            </a:pPr>
            <a:r>
              <a:t>whether this poses a concern from involved health care workers, school, institution or even the media. </a:t>
            </a:r>
          </a:p>
          <a:p>
            <a:pPr marL="171450" indent="-171450">
              <a:buSzPct val="100000"/>
              <a:buFont typeface="Arial"/>
              <a:buChar char="•"/>
            </a:pPr>
            <a:endParaRPr/>
          </a:p>
          <a:p>
            <a:r>
              <a:t>Be aware of artifactual causes of increases or decreases in reported cases such as changes in local reporting practices, increased interest, new health personnel/ health clinic among others before declaring it as an outbreak.</a:t>
            </a:r>
          </a:p>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 name="Shape 343"/>
          <p:cNvSpPr>
            <a:spLocks noGrp="1" noRot="1" noChangeAspect="1"/>
          </p:cNvSpPr>
          <p:nvPr>
            <p:ph type="sldImg"/>
          </p:nvPr>
        </p:nvSpPr>
        <p:spPr>
          <a:xfrm>
            <a:off x="381000" y="685800"/>
            <a:ext cx="6096000" cy="3429000"/>
          </a:xfrm>
          <a:prstGeom prst="rect">
            <a:avLst/>
          </a:prstGeom>
        </p:spPr>
        <p:txBody>
          <a:bodyPr/>
          <a:lstStyle/>
          <a:p>
            <a:endParaRPr/>
          </a:p>
        </p:txBody>
      </p:sp>
      <p:sp>
        <p:nvSpPr>
          <p:cNvPr id="344" name="Shape 344"/>
          <p:cNvSpPr>
            <a:spLocks noGrp="1"/>
          </p:cNvSpPr>
          <p:nvPr>
            <p:ph type="body" sz="quarter" idx="1"/>
          </p:nvPr>
        </p:nvSpPr>
        <p:spPr>
          <a:prstGeom prst="rect">
            <a:avLst/>
          </a:prstGeom>
        </p:spPr>
        <p:txBody>
          <a:bodyPr/>
          <a:lstStyle/>
          <a:p>
            <a:endParaRPr/>
          </a:p>
          <a:p>
            <a:r>
              <a:t>During an emergency the surveillance system objectives remain similar, but with the added objective of indicating changes in health over the duration of the emergency.</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 name="Shape 368"/>
          <p:cNvSpPr>
            <a:spLocks noGrp="1" noRot="1" noChangeAspect="1"/>
          </p:cNvSpPr>
          <p:nvPr>
            <p:ph type="sldImg"/>
          </p:nvPr>
        </p:nvSpPr>
        <p:spPr>
          <a:xfrm>
            <a:off x="381000" y="685800"/>
            <a:ext cx="6096000" cy="3429000"/>
          </a:xfrm>
          <a:prstGeom prst="rect">
            <a:avLst/>
          </a:prstGeom>
        </p:spPr>
        <p:txBody>
          <a:bodyPr/>
          <a:lstStyle/>
          <a:p>
            <a:endParaRPr/>
          </a:p>
        </p:txBody>
      </p:sp>
      <p:sp>
        <p:nvSpPr>
          <p:cNvPr id="369" name="Shape 369"/>
          <p:cNvSpPr>
            <a:spLocks noGrp="1"/>
          </p:cNvSpPr>
          <p:nvPr>
            <p:ph type="body" sz="quarter" idx="1"/>
          </p:nvPr>
        </p:nvSpPr>
        <p:spPr>
          <a:prstGeom prst="rect">
            <a:avLst/>
          </a:prstGeom>
        </p:spPr>
        <p:txBody>
          <a:bodyPr/>
          <a:lstStyle/>
          <a:p>
            <a:r>
              <a:t>As shown on this epicurve, earlier detection of outbreaks can lead to faster response, potentially preventing more cases of disease.</a:t>
            </a:r>
          </a:p>
          <a:p>
            <a:endParaRPr/>
          </a:p>
          <a:p>
            <a:r>
              <a:t>Facilitator: Epicurves are discussed in more detail in </a:t>
            </a:r>
            <a:r>
              <a:rPr>
                <a:latin typeface="Source Sans Pro Bold"/>
                <a:ea typeface="Source Sans Pro Bold"/>
                <a:cs typeface="Source Sans Pro Bold"/>
                <a:sym typeface="Source Sans Pro Bold"/>
              </a:rPr>
              <a:t>B4.1 Outbreak Investigation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Shape 373"/>
          <p:cNvSpPr>
            <a:spLocks noGrp="1" noRot="1" noChangeAspect="1"/>
          </p:cNvSpPr>
          <p:nvPr>
            <p:ph type="sldImg"/>
          </p:nvPr>
        </p:nvSpPr>
        <p:spPr>
          <a:xfrm>
            <a:off x="381000" y="685800"/>
            <a:ext cx="6096000" cy="3429000"/>
          </a:xfrm>
          <a:prstGeom prst="rect">
            <a:avLst/>
          </a:prstGeom>
        </p:spPr>
        <p:txBody>
          <a:bodyPr/>
          <a:lstStyle/>
          <a:p>
            <a:endParaRPr/>
          </a:p>
        </p:txBody>
      </p:sp>
      <p:sp>
        <p:nvSpPr>
          <p:cNvPr id="374" name="Shape 374"/>
          <p:cNvSpPr>
            <a:spLocks noGrp="1"/>
          </p:cNvSpPr>
          <p:nvPr>
            <p:ph type="body" sz="quarter" idx="1"/>
          </p:nvPr>
        </p:nvSpPr>
        <p:spPr>
          <a:prstGeom prst="rect">
            <a:avLst/>
          </a:prstGeom>
        </p:spPr>
        <p:txBody>
          <a:bodyPr/>
          <a:lstStyle/>
          <a:p>
            <a:pPr>
              <a:spcBef>
                <a:spcPts val="600"/>
              </a:spcBef>
            </a:pPr>
            <a:r>
              <a:t>Here are some specific ways public health surveillance can be used.</a:t>
            </a:r>
          </a:p>
          <a:p>
            <a:pPr>
              <a:spcBef>
                <a:spcPts val="600"/>
              </a:spcBef>
            </a:pPr>
            <a:endParaRPr/>
          </a:p>
          <a:p>
            <a:pPr>
              <a:spcBef>
                <a:spcPts val="600"/>
              </a:spcBef>
            </a:pPr>
            <a:endParaRPr/>
          </a:p>
          <a:p>
            <a:pPr>
              <a:spcBef>
                <a:spcPts val="600"/>
              </a:spcBef>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 name="Shape 380"/>
          <p:cNvSpPr>
            <a:spLocks noGrp="1" noRot="1" noChangeAspect="1"/>
          </p:cNvSpPr>
          <p:nvPr>
            <p:ph type="sldImg"/>
          </p:nvPr>
        </p:nvSpPr>
        <p:spPr>
          <a:xfrm>
            <a:off x="381000" y="685800"/>
            <a:ext cx="6096000" cy="3429000"/>
          </a:xfrm>
          <a:prstGeom prst="rect">
            <a:avLst/>
          </a:prstGeom>
        </p:spPr>
        <p:txBody>
          <a:bodyPr/>
          <a:lstStyle/>
          <a:p>
            <a:endParaRPr/>
          </a:p>
        </p:txBody>
      </p:sp>
      <p:sp>
        <p:nvSpPr>
          <p:cNvPr id="381" name="Shape 381"/>
          <p:cNvSpPr>
            <a:spLocks noGrp="1"/>
          </p:cNvSpPr>
          <p:nvPr>
            <p:ph type="body" sz="quarter" idx="1"/>
          </p:nvPr>
        </p:nvSpPr>
        <p:spPr>
          <a:prstGeom prst="rect">
            <a:avLst/>
          </a:prstGeom>
        </p:spPr>
        <p:txBody>
          <a:bodyPr/>
          <a:lstStyle>
            <a:lvl1pPr defTabSz="924916">
              <a:spcBef>
                <a:spcPts val="600"/>
              </a:spcBef>
              <a:defRPr>
                <a:solidFill>
                  <a:srgbClr val="4D4D4D"/>
                </a:solidFill>
              </a:defRPr>
            </a:lvl1pPr>
          </a:lstStyle>
          <a:p>
            <a:r>
              <a:t>Both IBS and EBS can generate information to detect a public health event such as outbreaks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 name="Shape 390"/>
          <p:cNvSpPr>
            <a:spLocks noGrp="1" noRot="1" noChangeAspect="1"/>
          </p:cNvSpPr>
          <p:nvPr>
            <p:ph type="sldImg"/>
          </p:nvPr>
        </p:nvSpPr>
        <p:spPr>
          <a:xfrm>
            <a:off x="381000" y="685800"/>
            <a:ext cx="6096000" cy="3429000"/>
          </a:xfrm>
          <a:prstGeom prst="rect">
            <a:avLst/>
          </a:prstGeom>
        </p:spPr>
        <p:txBody>
          <a:bodyPr/>
          <a:lstStyle/>
          <a:p>
            <a:endParaRPr/>
          </a:p>
        </p:txBody>
      </p:sp>
      <p:sp>
        <p:nvSpPr>
          <p:cNvPr id="391" name="Shape 391"/>
          <p:cNvSpPr>
            <a:spLocks noGrp="1"/>
          </p:cNvSpPr>
          <p:nvPr>
            <p:ph type="body" sz="quarter" idx="1"/>
          </p:nvPr>
        </p:nvSpPr>
        <p:spPr>
          <a:prstGeom prst="rect">
            <a:avLst/>
          </a:prstGeom>
        </p:spPr>
        <p:txBody>
          <a:bodyPr/>
          <a:lstStyle/>
          <a:p>
            <a:r>
              <a:t>&lt;</a:t>
            </a:r>
            <a:r>
              <a:rPr>
                <a:latin typeface="Source Sans Pro Bold"/>
                <a:ea typeface="Source Sans Pro Bold"/>
                <a:cs typeface="Source Sans Pro Bold"/>
                <a:sym typeface="Source Sans Pro Bold"/>
              </a:rPr>
              <a:t>READ</a:t>
            </a:r>
            <a:r>
              <a:t> key principles.&gt;</a:t>
            </a:r>
          </a:p>
          <a:p>
            <a:endParaRPr/>
          </a:p>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 name="Shape 396"/>
          <p:cNvSpPr>
            <a:spLocks noGrp="1" noRot="1" noChangeAspect="1"/>
          </p:cNvSpPr>
          <p:nvPr>
            <p:ph type="sldImg"/>
          </p:nvPr>
        </p:nvSpPr>
        <p:spPr>
          <a:xfrm>
            <a:off x="381000" y="685800"/>
            <a:ext cx="6096000" cy="3429000"/>
          </a:xfrm>
          <a:prstGeom prst="rect">
            <a:avLst/>
          </a:prstGeom>
        </p:spPr>
        <p:txBody>
          <a:bodyPr/>
          <a:lstStyle/>
          <a:p>
            <a:endParaRPr/>
          </a:p>
        </p:txBody>
      </p:sp>
      <p:sp>
        <p:nvSpPr>
          <p:cNvPr id="397" name="Shape 397"/>
          <p:cNvSpPr>
            <a:spLocks noGrp="1"/>
          </p:cNvSpPr>
          <p:nvPr>
            <p:ph type="body" sz="quarter" idx="1"/>
          </p:nvPr>
        </p:nvSpPr>
        <p:spPr>
          <a:prstGeom prst="rect">
            <a:avLst/>
          </a:prstGeom>
        </p:spPr>
        <p:txBody>
          <a:bodyPr/>
          <a:lstStyle/>
          <a:p>
            <a:pPr defTabSz="914349">
              <a:spcBef>
                <a:spcPts val="600"/>
              </a:spcBef>
              <a:defRPr>
                <a:latin typeface="Source Sans Pro Bold"/>
                <a:ea typeface="Source Sans Pro Bold"/>
                <a:cs typeface="Source Sans Pro Bold"/>
                <a:sym typeface="Source Sans Pro Bold"/>
              </a:defRPr>
            </a:pPr>
            <a:endParaRPr/>
          </a:p>
          <a:p>
            <a:endParaRPr/>
          </a:p>
          <a:p>
            <a:r>
              <a:t>Many other decisions have to be made after you decide to place an illness or injury under public health surveillance, including decisions about collection, analysis, interpretation, dissemination, and action, all of which require long-term planning.</a:t>
            </a:r>
            <a:br/>
            <a:endParaRPr/>
          </a:p>
          <a:p>
            <a:r>
              <a:t>Next, we will discuss each one.</a:t>
            </a:r>
          </a:p>
          <a:p>
            <a:pPr defTabSz="914349">
              <a:spcBef>
                <a:spcPts val="600"/>
              </a:spcBef>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23"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24"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26" name="Subtitle 5"/>
          <p:cNvSpPr txBox="1"/>
          <p:nvPr/>
        </p:nvSpPr>
        <p:spPr>
          <a:xfrm>
            <a:off x="8061959" y="6636311"/>
            <a:ext cx="3794758" cy="3801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89321" rtl="0" eaLnBrk="1" fontAlgn="auto" latinLnBrk="0" hangingPunct="0">
              <a:lnSpc>
                <a:spcPct val="90000"/>
              </a:lnSpc>
              <a:spcBef>
                <a:spcPts val="300"/>
              </a:spcBef>
              <a:spcAft>
                <a:spcPts val="0"/>
              </a:spcAft>
              <a:buClrTx/>
              <a:buSzTx/>
              <a:buFontTx/>
              <a:buNone/>
              <a:tabLst/>
              <a:defRPr/>
            </a:pPr>
            <a:r>
              <a:rPr lang="hu-HU" dirty="0"/>
              <a:t>B4.1 OI</a:t>
            </a:r>
          </a:p>
          <a:p>
            <a:endParaRPr dirty="0"/>
          </a:p>
        </p:txBody>
      </p:sp>
      <p:pic>
        <p:nvPicPr>
          <p:cNvPr id="27" name="Picture 18" descr="Picture 18"/>
          <p:cNvPicPr>
            <a:picLocks noChangeAspect="1"/>
          </p:cNvPicPr>
          <p:nvPr/>
        </p:nvPicPr>
        <p:blipFill>
          <a:blip r:embed="rId5"/>
          <a:stretch>
            <a:fillRect/>
          </a:stretch>
        </p:blipFill>
        <p:spPr>
          <a:xfrm>
            <a:off x="9002489" y="5116962"/>
            <a:ext cx="2823416" cy="908686"/>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9" name="Body Level One…"/>
          <p:cNvSpPr txBox="1">
            <a:spLocks noGrp="1"/>
          </p:cNvSpPr>
          <p:nvPr>
            <p:ph type="body" sz="quarter" idx="1"/>
          </p:nvPr>
        </p:nvSpPr>
        <p:spPr>
          <a:xfrm>
            <a:off x="5525727" y="3491867"/>
            <a:ext cx="5925538"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5"/>
            <a:ext cx="4490140" cy="2410277"/>
          </a:xfrm>
          <a:prstGeom prst="rect">
            <a:avLst/>
          </a:prstGeom>
        </p:spPr>
        <p:txBody>
          <a:bodyPr/>
          <a:lstStyle/>
          <a:p>
            <a:r>
              <a:t>Title Text</a:t>
            </a:r>
          </a:p>
        </p:txBody>
      </p:sp>
      <p:sp>
        <p:nvSpPr>
          <p:cNvPr id="2" name="Subtitle 5">
            <a:extLst>
              <a:ext uri="{FF2B5EF4-FFF2-40B4-BE49-F238E27FC236}">
                <a16:creationId xmlns:a16="http://schemas.microsoft.com/office/drawing/2014/main" id="{346F9A07-17DF-BE26-D411-5FB36BA1CFC6}"/>
              </a:ext>
            </a:extLst>
          </p:cNvPr>
          <p:cNvSpPr txBox="1"/>
          <p:nvPr userDrawn="1"/>
        </p:nvSpPr>
        <p:spPr>
          <a:xfrm>
            <a:off x="8061959" y="6490517"/>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E1E0110A-6C11-13A8-7B74-B9ACE16952F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8"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69"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170"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173"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74"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4" name="Subtitle 5">
            <a:extLst>
              <a:ext uri="{FF2B5EF4-FFF2-40B4-BE49-F238E27FC236}">
                <a16:creationId xmlns:a16="http://schemas.microsoft.com/office/drawing/2014/main" id="{BFDA81A4-6A92-4AC3-65B0-A3D20A4DC5FB}"/>
              </a:ext>
            </a:extLst>
          </p:cNvPr>
          <p:cNvSpPr txBox="1"/>
          <p:nvPr userDrawn="1"/>
        </p:nvSpPr>
        <p:spPr>
          <a:xfrm>
            <a:off x="8061959" y="6490517"/>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5" name="Slide Number">
            <a:extLst>
              <a:ext uri="{FF2B5EF4-FFF2-40B4-BE49-F238E27FC236}">
                <a16:creationId xmlns:a16="http://schemas.microsoft.com/office/drawing/2014/main" id="{7401A221-01F9-F2DF-FD73-7D5BB5BAD0D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2" name="Subtitle 5">
            <a:extLst>
              <a:ext uri="{FF2B5EF4-FFF2-40B4-BE49-F238E27FC236}">
                <a16:creationId xmlns:a16="http://schemas.microsoft.com/office/drawing/2014/main" id="{C5C774E9-7D74-7401-187B-7223A643466B}"/>
              </a:ext>
            </a:extLst>
          </p:cNvPr>
          <p:cNvSpPr txBox="1"/>
          <p:nvPr userDrawn="1"/>
        </p:nvSpPr>
        <p:spPr>
          <a:xfrm>
            <a:off x="8061959" y="6636311"/>
            <a:ext cx="3794758" cy="3801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89321" rtl="0" eaLnBrk="1" fontAlgn="auto" latinLnBrk="0" hangingPunct="0">
              <a:lnSpc>
                <a:spcPct val="90000"/>
              </a:lnSpc>
              <a:spcBef>
                <a:spcPts val="300"/>
              </a:spcBef>
              <a:spcAft>
                <a:spcPts val="0"/>
              </a:spcAft>
              <a:buClrTx/>
              <a:buSzTx/>
              <a:buFontTx/>
              <a:buNone/>
              <a:tabLst/>
              <a:defRPr/>
            </a:pPr>
            <a:r>
              <a:rPr lang="hu-HU" dirty="0"/>
              <a:t>B4.1 OI</a:t>
            </a:r>
          </a:p>
          <a:p>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8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83"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84"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185"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2" name="Subtitle 5">
            <a:extLst>
              <a:ext uri="{FF2B5EF4-FFF2-40B4-BE49-F238E27FC236}">
                <a16:creationId xmlns:a16="http://schemas.microsoft.com/office/drawing/2014/main" id="{F0A17710-4D05-1DB5-23CD-6D548DEE375F}"/>
              </a:ext>
            </a:extLst>
          </p:cNvPr>
          <p:cNvSpPr txBox="1"/>
          <p:nvPr userDrawn="1"/>
        </p:nvSpPr>
        <p:spPr>
          <a:xfrm>
            <a:off x="8061959" y="6490517"/>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D5223384-A627-7757-F08D-CAC9D61B16D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Subtitle 5">
            <a:extLst>
              <a:ext uri="{FF2B5EF4-FFF2-40B4-BE49-F238E27FC236}">
                <a16:creationId xmlns:a16="http://schemas.microsoft.com/office/drawing/2014/main" id="{9BD406EF-3305-D9D2-6186-027C3BF2E51C}"/>
              </a:ext>
            </a:extLst>
          </p:cNvPr>
          <p:cNvSpPr txBox="1"/>
          <p:nvPr userDrawn="1"/>
        </p:nvSpPr>
        <p:spPr>
          <a:xfrm>
            <a:off x="8061959" y="6636311"/>
            <a:ext cx="3794758" cy="3801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89321" rtl="0" eaLnBrk="1" fontAlgn="auto" latinLnBrk="0" hangingPunct="0">
              <a:lnSpc>
                <a:spcPct val="90000"/>
              </a:lnSpc>
              <a:spcBef>
                <a:spcPts val="300"/>
              </a:spcBef>
              <a:spcAft>
                <a:spcPts val="0"/>
              </a:spcAft>
              <a:buClrTx/>
              <a:buSzTx/>
              <a:buFontTx/>
              <a:buNone/>
              <a:tabLst/>
              <a:defRPr/>
            </a:pPr>
            <a:r>
              <a:rPr lang="hu-HU" dirty="0"/>
              <a:t>B4.1 OI</a:t>
            </a:r>
          </a:p>
          <a:p>
            <a:endParaRPr dirty="0"/>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95"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196"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pic>
        <p:nvPicPr>
          <p:cNvPr id="197"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pic>
        <p:nvPicPr>
          <p:cNvPr id="198" name="Picture 2" descr="Picture 2"/>
          <p:cNvPicPr>
            <a:picLocks noChangeAspect="1"/>
          </p:cNvPicPr>
          <p:nvPr/>
        </p:nvPicPr>
        <p:blipFill>
          <a:blip r:embed="rId3"/>
          <a:stretch>
            <a:fillRect/>
          </a:stretch>
        </p:blipFill>
        <p:spPr>
          <a:xfrm>
            <a:off x="74342" y="6310295"/>
            <a:ext cx="1548718" cy="474296"/>
          </a:xfrm>
          <a:prstGeom prst="rect">
            <a:avLst/>
          </a:prstGeom>
          <a:ln w="12700">
            <a:miter lim="400000"/>
          </a:ln>
        </p:spPr>
      </p:pic>
      <p:sp>
        <p:nvSpPr>
          <p:cNvPr id="201"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n-lt"/>
                <a:ea typeface="+mn-ea"/>
                <a:cs typeface="+mn-cs"/>
                <a:sym typeface="Source Sans Pro Regular"/>
              </a:defRPr>
            </a:pPr>
            <a:endParaRPr/>
          </a:p>
        </p:txBody>
      </p:sp>
      <p:pic>
        <p:nvPicPr>
          <p:cNvPr id="202" name="Picture 3" descr="Picture 3"/>
          <p:cNvPicPr>
            <a:picLocks noChangeAspect="1"/>
          </p:cNvPicPr>
          <p:nvPr/>
        </p:nvPicPr>
        <p:blipFill>
          <a:blip r:embed="rId4"/>
          <a:stretch>
            <a:fillRect/>
          </a:stretch>
        </p:blipFill>
        <p:spPr>
          <a:xfrm>
            <a:off x="-9145" y="-18870"/>
            <a:ext cx="5130801" cy="660401"/>
          </a:xfrm>
          <a:prstGeom prst="rect">
            <a:avLst/>
          </a:prstGeom>
          <a:ln w="12700">
            <a:miter lim="400000"/>
          </a:ln>
        </p:spPr>
      </p:pic>
      <p:sp>
        <p:nvSpPr>
          <p:cNvPr id="203" name="TextBox 4"/>
          <p:cNvSpPr txBox="1"/>
          <p:nvPr/>
        </p:nvSpPr>
        <p:spPr>
          <a:xfrm>
            <a:off x="275896" y="11102"/>
            <a:ext cx="262784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204"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05" name="Body Level One…"/>
          <p:cNvSpPr txBox="1">
            <a:spLocks noGrp="1"/>
          </p:cNvSpPr>
          <p:nvPr>
            <p:ph type="body" idx="1"/>
          </p:nvPr>
        </p:nvSpPr>
        <p:spPr>
          <a:xfrm>
            <a:off x="797442" y="842962"/>
            <a:ext cx="10450422" cy="5206965"/>
          </a:xfrm>
          <a:prstGeom prst="rect">
            <a:avLst/>
          </a:prstGeom>
        </p:spPr>
        <p:txBody>
          <a:bodyPr/>
          <a:lstStyle>
            <a:lvl1pPr>
              <a:defRPr sz="2000"/>
            </a:lvl1pPr>
            <a:lvl2pPr>
              <a:defRPr sz="2000"/>
            </a:lvl2pPr>
            <a:lvl3pPr>
              <a:defRPr sz="2000"/>
            </a:lvl3pPr>
            <a:lvl4pPr>
              <a:defRPr sz="2000"/>
            </a:lvl4pPr>
            <a:lvl5pPr>
              <a:defRPr sz="2000"/>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2" name="Subtitle 5">
            <a:extLst>
              <a:ext uri="{FF2B5EF4-FFF2-40B4-BE49-F238E27FC236}">
                <a16:creationId xmlns:a16="http://schemas.microsoft.com/office/drawing/2014/main" id="{8A7D57B3-97DF-86D4-EC3B-FD65E6AC6C29}"/>
              </a:ext>
            </a:extLst>
          </p:cNvPr>
          <p:cNvSpPr txBox="1"/>
          <p:nvPr userDrawn="1"/>
        </p:nvSpPr>
        <p:spPr>
          <a:xfrm>
            <a:off x="8061959" y="6490517"/>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5FDC88CA-2CFA-DB34-6C8B-C73F3C8DE63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Subtitle 5">
            <a:extLst>
              <a:ext uri="{FF2B5EF4-FFF2-40B4-BE49-F238E27FC236}">
                <a16:creationId xmlns:a16="http://schemas.microsoft.com/office/drawing/2014/main" id="{B6A1C918-7042-911D-92C8-FEC7404DE6F9}"/>
              </a:ext>
            </a:extLst>
          </p:cNvPr>
          <p:cNvSpPr txBox="1"/>
          <p:nvPr userDrawn="1"/>
        </p:nvSpPr>
        <p:spPr>
          <a:xfrm>
            <a:off x="8061959" y="663631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B4.1 </a:t>
            </a:r>
            <a:r>
              <a:rPr lang="hu-HU" dirty="0"/>
              <a:t>OI</a:t>
            </a:r>
            <a:endParaRPr dirty="0"/>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13"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1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1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216"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217"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220" name="Rectangle 2"/>
          <p:cNvSpPr txBox="1"/>
          <p:nvPr/>
        </p:nvSpPr>
        <p:spPr>
          <a:xfrm>
            <a:off x="224153" y="71751"/>
            <a:ext cx="8138161"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
        <p:nvSpPr>
          <p:cNvPr id="221" name="Body Level One…"/>
          <p:cNvSpPr txBox="1">
            <a:spLocks noGrp="1"/>
          </p:cNvSpPr>
          <p:nvPr>
            <p:ph type="body" idx="1"/>
          </p:nvPr>
        </p:nvSpPr>
        <p:spPr>
          <a:xfrm>
            <a:off x="2207941" y="860998"/>
            <a:ext cx="7915007" cy="5175067"/>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79CD99C6-D39A-0396-E1C2-7B600EBB636B}"/>
              </a:ext>
            </a:extLst>
          </p:cNvPr>
          <p:cNvSpPr txBox="1"/>
          <p:nvPr userDrawn="1"/>
        </p:nvSpPr>
        <p:spPr>
          <a:xfrm>
            <a:off x="8061959" y="6490517"/>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420532FD-4383-2DFD-DB62-CBC338B1AAF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Subtitle 5">
            <a:extLst>
              <a:ext uri="{FF2B5EF4-FFF2-40B4-BE49-F238E27FC236}">
                <a16:creationId xmlns:a16="http://schemas.microsoft.com/office/drawing/2014/main" id="{A761A0E0-DBEE-7280-0A33-7001263016BF}"/>
              </a:ext>
            </a:extLst>
          </p:cNvPr>
          <p:cNvSpPr txBox="1"/>
          <p:nvPr userDrawn="1"/>
        </p:nvSpPr>
        <p:spPr>
          <a:xfrm>
            <a:off x="8061959" y="6636311"/>
            <a:ext cx="3794758" cy="3801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89321" rtl="0" eaLnBrk="1" fontAlgn="auto" latinLnBrk="0" hangingPunct="0">
              <a:lnSpc>
                <a:spcPct val="90000"/>
              </a:lnSpc>
              <a:spcBef>
                <a:spcPts val="300"/>
              </a:spcBef>
              <a:spcAft>
                <a:spcPts val="0"/>
              </a:spcAft>
              <a:buClrTx/>
              <a:buSzTx/>
              <a:buFontTx/>
              <a:buNone/>
              <a:tabLst/>
              <a:defRPr/>
            </a:pPr>
            <a:r>
              <a:rPr lang="hu-HU" dirty="0"/>
              <a:t>B4.1 OI</a:t>
            </a:r>
          </a:p>
          <a:p>
            <a:endParaRPr dirty="0"/>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29"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3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1"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232"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233"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236" name="Title Text"/>
          <p:cNvSpPr txBox="1">
            <a:spLocks noGrp="1"/>
          </p:cNvSpPr>
          <p:nvPr>
            <p:ph type="title"/>
          </p:nvPr>
        </p:nvSpPr>
        <p:spPr>
          <a:xfrm>
            <a:off x="297712" y="70580"/>
            <a:ext cx="3571876" cy="646113"/>
          </a:xfrm>
          <a:prstGeom prst="rect">
            <a:avLst/>
          </a:prstGeom>
        </p:spPr>
        <p:txBody>
          <a:bodyPr/>
          <a:lstStyle/>
          <a:p>
            <a:r>
              <a:t>Title Text</a:t>
            </a:r>
          </a:p>
        </p:txBody>
      </p:sp>
      <p:sp>
        <p:nvSpPr>
          <p:cNvPr id="237"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BEC466D6-AA58-1880-33AA-BF51DDA78868}"/>
              </a:ext>
            </a:extLst>
          </p:cNvPr>
          <p:cNvSpPr txBox="1"/>
          <p:nvPr userDrawn="1"/>
        </p:nvSpPr>
        <p:spPr>
          <a:xfrm>
            <a:off x="8061959" y="6490517"/>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62714AE0-0FE2-686B-12BF-6F2C3BCF076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Subtitle 5">
            <a:extLst>
              <a:ext uri="{FF2B5EF4-FFF2-40B4-BE49-F238E27FC236}">
                <a16:creationId xmlns:a16="http://schemas.microsoft.com/office/drawing/2014/main" id="{ED6A05DF-BB39-BF80-6215-3C95AD6FB004}"/>
              </a:ext>
            </a:extLst>
          </p:cNvPr>
          <p:cNvSpPr txBox="1"/>
          <p:nvPr userDrawn="1"/>
        </p:nvSpPr>
        <p:spPr>
          <a:xfrm>
            <a:off x="8061959" y="6636311"/>
            <a:ext cx="3794758" cy="3801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89321" rtl="0" eaLnBrk="1" fontAlgn="auto" latinLnBrk="0" hangingPunct="0">
              <a:lnSpc>
                <a:spcPct val="90000"/>
              </a:lnSpc>
              <a:spcBef>
                <a:spcPts val="300"/>
              </a:spcBef>
              <a:spcAft>
                <a:spcPts val="0"/>
              </a:spcAft>
              <a:buClrTx/>
              <a:buSzTx/>
              <a:buFontTx/>
              <a:buNone/>
              <a:tabLst/>
              <a:defRPr/>
            </a:pPr>
            <a:r>
              <a:rPr lang="hu-HU" dirty="0"/>
              <a:t>B4.1 OI</a:t>
            </a:r>
          </a:p>
          <a:p>
            <a:endParaRPr dirty="0"/>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45"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4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4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248"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249"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252" name="Body Level One…"/>
          <p:cNvSpPr txBox="1">
            <a:spLocks noGrp="1"/>
          </p:cNvSpPr>
          <p:nvPr>
            <p:ph type="body" idx="1"/>
          </p:nvPr>
        </p:nvSpPr>
        <p:spPr>
          <a:xfrm>
            <a:off x="2378927" y="1247001"/>
            <a:ext cx="8222167" cy="4654071"/>
          </a:xfrm>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253" name="Text Placeholder 5"/>
          <p:cNvSpPr>
            <a:spLocks noGrp="1"/>
          </p:cNvSpPr>
          <p:nvPr>
            <p:ph type="body" sz="quarter" idx="21"/>
          </p:nvPr>
        </p:nvSpPr>
        <p:spPr>
          <a:xfrm>
            <a:off x="207962" y="88899"/>
            <a:ext cx="10393364" cy="627065"/>
          </a:xfrm>
          <a:prstGeom prst="rect">
            <a:avLst/>
          </a:prstGeom>
        </p:spPr>
        <p:txBody>
          <a:bodyPr anchor="ctr"/>
          <a:lstStyle/>
          <a:p>
            <a:pPr>
              <a:defRPr sz="3200">
                <a:solidFill>
                  <a:srgbClr val="FFFFFF"/>
                </a:solidFill>
                <a:latin typeface="Source Sans Pro Bold"/>
                <a:ea typeface="Source Sans Pro Bold"/>
                <a:cs typeface="Source Sans Pro Bold"/>
                <a:sym typeface="Source Sans Pro Bold"/>
              </a:defRPr>
            </a:pPr>
            <a:endParaRPr/>
          </a:p>
        </p:txBody>
      </p:sp>
      <p:sp>
        <p:nvSpPr>
          <p:cNvPr id="2" name="Subtitle 5">
            <a:extLst>
              <a:ext uri="{FF2B5EF4-FFF2-40B4-BE49-F238E27FC236}">
                <a16:creationId xmlns:a16="http://schemas.microsoft.com/office/drawing/2014/main" id="{30175DB4-9560-BBE7-48D9-E783DD96F3E0}"/>
              </a:ext>
            </a:extLst>
          </p:cNvPr>
          <p:cNvSpPr txBox="1"/>
          <p:nvPr userDrawn="1"/>
        </p:nvSpPr>
        <p:spPr>
          <a:xfrm>
            <a:off x="8061959" y="6490517"/>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B8C1F9AA-F240-DA00-6FBB-4866971EF58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Subtitle 5">
            <a:extLst>
              <a:ext uri="{FF2B5EF4-FFF2-40B4-BE49-F238E27FC236}">
                <a16:creationId xmlns:a16="http://schemas.microsoft.com/office/drawing/2014/main" id="{54F4F556-2EEF-B93B-64EC-A6AB010A3F13}"/>
              </a:ext>
            </a:extLst>
          </p:cNvPr>
          <p:cNvSpPr txBox="1"/>
          <p:nvPr userDrawn="1"/>
        </p:nvSpPr>
        <p:spPr>
          <a:xfrm>
            <a:off x="8061959" y="6636311"/>
            <a:ext cx="3794758" cy="3801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89321" rtl="0" eaLnBrk="1" fontAlgn="auto" latinLnBrk="0" hangingPunct="0">
              <a:lnSpc>
                <a:spcPct val="90000"/>
              </a:lnSpc>
              <a:spcBef>
                <a:spcPts val="300"/>
              </a:spcBef>
              <a:spcAft>
                <a:spcPts val="0"/>
              </a:spcAft>
              <a:buClrTx/>
              <a:buSzTx/>
              <a:buFontTx/>
              <a:buNone/>
              <a:tabLst/>
              <a:defRPr/>
            </a:pPr>
            <a:r>
              <a:rPr lang="hu-HU" dirty="0"/>
              <a:t>B4.1 OI</a:t>
            </a:r>
          </a:p>
          <a:p>
            <a:endParaRPr dirty="0"/>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61"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62"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pic>
        <p:nvPicPr>
          <p:cNvPr id="263"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pic>
        <p:nvPicPr>
          <p:cNvPr id="264" name="Picture 2" descr="Picture 2"/>
          <p:cNvPicPr>
            <a:picLocks noChangeAspect="1"/>
          </p:cNvPicPr>
          <p:nvPr/>
        </p:nvPicPr>
        <p:blipFill>
          <a:blip r:embed="rId3"/>
          <a:stretch>
            <a:fillRect/>
          </a:stretch>
        </p:blipFill>
        <p:spPr>
          <a:xfrm>
            <a:off x="74342" y="6310295"/>
            <a:ext cx="1548718" cy="474296"/>
          </a:xfrm>
          <a:prstGeom prst="rect">
            <a:avLst/>
          </a:prstGeom>
          <a:ln w="12700">
            <a:miter lim="400000"/>
          </a:ln>
        </p:spPr>
      </p:pic>
      <p:sp>
        <p:nvSpPr>
          <p:cNvPr id="267" name="Body Level One…"/>
          <p:cNvSpPr txBox="1">
            <a:spLocks noGrp="1"/>
          </p:cNvSpPr>
          <p:nvPr>
            <p:ph type="body" idx="1"/>
          </p:nvPr>
        </p:nvSpPr>
        <p:spPr>
          <a:xfrm>
            <a:off x="2378927" y="1247001"/>
            <a:ext cx="8222167" cy="4654071"/>
          </a:xfrm>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pic>
        <p:nvPicPr>
          <p:cNvPr id="269" name="Image" descr="Image"/>
          <p:cNvPicPr>
            <a:picLocks noChangeAspect="1"/>
          </p:cNvPicPr>
          <p:nvPr/>
        </p:nvPicPr>
        <p:blipFill>
          <a:blip r:embed="rId4"/>
          <a:srcRect t="43728"/>
          <a:stretch>
            <a:fillRect/>
          </a:stretch>
        </p:blipFill>
        <p:spPr>
          <a:xfrm>
            <a:off x="-70810" y="-46817"/>
            <a:ext cx="9716285" cy="698699"/>
          </a:xfrm>
          <a:prstGeom prst="rect">
            <a:avLst/>
          </a:prstGeom>
          <a:ln w="12700">
            <a:miter lim="400000"/>
          </a:ln>
        </p:spPr>
      </p:pic>
      <p:sp>
        <p:nvSpPr>
          <p:cNvPr id="2" name="Subtitle 5">
            <a:extLst>
              <a:ext uri="{FF2B5EF4-FFF2-40B4-BE49-F238E27FC236}">
                <a16:creationId xmlns:a16="http://schemas.microsoft.com/office/drawing/2014/main" id="{256B1480-6F02-1A64-8A89-5C3C6149DFEB}"/>
              </a:ext>
            </a:extLst>
          </p:cNvPr>
          <p:cNvSpPr txBox="1"/>
          <p:nvPr userDrawn="1"/>
        </p:nvSpPr>
        <p:spPr>
          <a:xfrm>
            <a:off x="8061959" y="6490517"/>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19363AD1-684A-F32A-2781-D429C91D5AA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Subtitle 5">
            <a:extLst>
              <a:ext uri="{FF2B5EF4-FFF2-40B4-BE49-F238E27FC236}">
                <a16:creationId xmlns:a16="http://schemas.microsoft.com/office/drawing/2014/main" id="{E1972394-4194-E2AD-A350-3DD722ABBF98}"/>
              </a:ext>
            </a:extLst>
          </p:cNvPr>
          <p:cNvSpPr txBox="1"/>
          <p:nvPr userDrawn="1"/>
        </p:nvSpPr>
        <p:spPr>
          <a:xfrm>
            <a:off x="8061959" y="663631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hu-HU" dirty="0"/>
              <a:t>B4.1 OI</a:t>
            </a: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76"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77"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pic>
        <p:nvPicPr>
          <p:cNvPr id="278"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pic>
        <p:nvPicPr>
          <p:cNvPr id="279" name="Picture 2" descr="Picture 2"/>
          <p:cNvPicPr>
            <a:picLocks noChangeAspect="1"/>
          </p:cNvPicPr>
          <p:nvPr/>
        </p:nvPicPr>
        <p:blipFill>
          <a:blip r:embed="rId3"/>
          <a:stretch>
            <a:fillRect/>
          </a:stretch>
        </p:blipFill>
        <p:spPr>
          <a:xfrm>
            <a:off x="74342" y="6310295"/>
            <a:ext cx="1548718" cy="474296"/>
          </a:xfrm>
          <a:prstGeom prst="rect">
            <a:avLst/>
          </a:prstGeom>
          <a:ln w="12700">
            <a:miter lim="400000"/>
          </a:ln>
        </p:spPr>
      </p:pic>
      <p:sp>
        <p:nvSpPr>
          <p:cNvPr id="282" name="Body Level One…"/>
          <p:cNvSpPr txBox="1">
            <a:spLocks noGrp="1"/>
          </p:cNvSpPr>
          <p:nvPr>
            <p:ph type="body" idx="1"/>
          </p:nvPr>
        </p:nvSpPr>
        <p:spPr>
          <a:xfrm>
            <a:off x="2378927" y="1247001"/>
            <a:ext cx="8222167" cy="4654071"/>
          </a:xfrm>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pic>
        <p:nvPicPr>
          <p:cNvPr id="284" name="Image" descr="Image"/>
          <p:cNvPicPr>
            <a:picLocks noChangeAspect="1"/>
          </p:cNvPicPr>
          <p:nvPr/>
        </p:nvPicPr>
        <p:blipFill>
          <a:blip r:embed="rId4"/>
          <a:stretch>
            <a:fillRect/>
          </a:stretch>
        </p:blipFill>
        <p:spPr>
          <a:xfrm>
            <a:off x="-27005" y="-68756"/>
            <a:ext cx="7785513" cy="994918"/>
          </a:xfrm>
          <a:prstGeom prst="rect">
            <a:avLst/>
          </a:prstGeom>
          <a:ln w="12700">
            <a:miter lim="400000"/>
          </a:ln>
        </p:spPr>
      </p:pic>
      <p:sp>
        <p:nvSpPr>
          <p:cNvPr id="2" name="Subtitle 5">
            <a:extLst>
              <a:ext uri="{FF2B5EF4-FFF2-40B4-BE49-F238E27FC236}">
                <a16:creationId xmlns:a16="http://schemas.microsoft.com/office/drawing/2014/main" id="{595CF03D-F8D0-4536-153B-914698300DF5}"/>
              </a:ext>
            </a:extLst>
          </p:cNvPr>
          <p:cNvSpPr txBox="1"/>
          <p:nvPr userDrawn="1"/>
        </p:nvSpPr>
        <p:spPr>
          <a:xfrm>
            <a:off x="8061959" y="6490517"/>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BC21DF23-480F-F218-BEC2-3011A27405F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Subtitle 5">
            <a:extLst>
              <a:ext uri="{FF2B5EF4-FFF2-40B4-BE49-F238E27FC236}">
                <a16:creationId xmlns:a16="http://schemas.microsoft.com/office/drawing/2014/main" id="{532DA977-AB93-5D4C-128A-B15003C6BC7D}"/>
              </a:ext>
            </a:extLst>
          </p:cNvPr>
          <p:cNvSpPr txBox="1"/>
          <p:nvPr userDrawn="1"/>
        </p:nvSpPr>
        <p:spPr>
          <a:xfrm>
            <a:off x="8061959" y="6636311"/>
            <a:ext cx="3794758" cy="3801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89321" rtl="0" eaLnBrk="1" fontAlgn="auto" latinLnBrk="0" hangingPunct="0">
              <a:lnSpc>
                <a:spcPct val="90000"/>
              </a:lnSpc>
              <a:spcBef>
                <a:spcPts val="300"/>
              </a:spcBef>
              <a:spcAft>
                <a:spcPts val="0"/>
              </a:spcAft>
              <a:buClrTx/>
              <a:buSzTx/>
              <a:buFontTx/>
              <a:buNone/>
              <a:tabLst/>
              <a:defRPr/>
            </a:pPr>
            <a:r>
              <a:rPr lang="hu-HU" dirty="0"/>
              <a:t>B4.1 OI</a:t>
            </a:r>
          </a:p>
          <a:p>
            <a:endParaRPr dirty="0"/>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291"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92"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pic>
        <p:nvPicPr>
          <p:cNvPr id="293"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pic>
        <p:nvPicPr>
          <p:cNvPr id="294" name="Picture 2" descr="Picture 2"/>
          <p:cNvPicPr>
            <a:picLocks noChangeAspect="1"/>
          </p:cNvPicPr>
          <p:nvPr/>
        </p:nvPicPr>
        <p:blipFill>
          <a:blip r:embed="rId3"/>
          <a:stretch>
            <a:fillRect/>
          </a:stretch>
        </p:blipFill>
        <p:spPr>
          <a:xfrm>
            <a:off x="74342" y="6310295"/>
            <a:ext cx="1548718" cy="474296"/>
          </a:xfrm>
          <a:prstGeom prst="rect">
            <a:avLst/>
          </a:prstGeom>
          <a:ln w="12700">
            <a:miter lim="400000"/>
          </a:ln>
        </p:spPr>
      </p:pic>
      <p:sp>
        <p:nvSpPr>
          <p:cNvPr id="297" name="Title Text"/>
          <p:cNvSpPr txBox="1">
            <a:spLocks noGrp="1"/>
          </p:cNvSpPr>
          <p:nvPr>
            <p:ph type="title"/>
          </p:nvPr>
        </p:nvSpPr>
        <p:spPr>
          <a:xfrm>
            <a:off x="220373" y="559152"/>
            <a:ext cx="4766298" cy="2339613"/>
          </a:xfrm>
          <a:prstGeom prst="rect">
            <a:avLst/>
          </a:prstGeom>
        </p:spPr>
        <p:txBody>
          <a:bodyPr/>
          <a:lstStyle/>
          <a:p>
            <a:r>
              <a:t>Title Text</a:t>
            </a:r>
          </a:p>
        </p:txBody>
      </p:sp>
      <p:sp>
        <p:nvSpPr>
          <p:cNvPr id="2" name="Subtitle 5">
            <a:extLst>
              <a:ext uri="{FF2B5EF4-FFF2-40B4-BE49-F238E27FC236}">
                <a16:creationId xmlns:a16="http://schemas.microsoft.com/office/drawing/2014/main" id="{7B3DA7D2-4CDF-4FBA-B3E4-98EE08099BDD}"/>
              </a:ext>
            </a:extLst>
          </p:cNvPr>
          <p:cNvSpPr txBox="1"/>
          <p:nvPr userDrawn="1"/>
        </p:nvSpPr>
        <p:spPr>
          <a:xfrm>
            <a:off x="8061959" y="6490517"/>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3E17187B-A1BB-40CB-7C85-472DDB555BD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Subtitle 5">
            <a:extLst>
              <a:ext uri="{FF2B5EF4-FFF2-40B4-BE49-F238E27FC236}">
                <a16:creationId xmlns:a16="http://schemas.microsoft.com/office/drawing/2014/main" id="{71151014-A063-92CB-73DF-984128AA81C2}"/>
              </a:ext>
            </a:extLst>
          </p:cNvPr>
          <p:cNvSpPr txBox="1"/>
          <p:nvPr userDrawn="1"/>
        </p:nvSpPr>
        <p:spPr>
          <a:xfrm>
            <a:off x="8061959" y="6636311"/>
            <a:ext cx="3794758" cy="3801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89321" rtl="0" eaLnBrk="1" fontAlgn="auto" latinLnBrk="0" hangingPunct="0">
              <a:lnSpc>
                <a:spcPct val="90000"/>
              </a:lnSpc>
              <a:spcBef>
                <a:spcPts val="300"/>
              </a:spcBef>
              <a:spcAft>
                <a:spcPts val="0"/>
              </a:spcAft>
              <a:buClrTx/>
              <a:buSzTx/>
              <a:buFontTx/>
              <a:buNone/>
              <a:tabLst/>
              <a:defRPr/>
            </a:pPr>
            <a:r>
              <a:rPr lang="hu-HU" dirty="0"/>
              <a:t>B4.1 OI</a:t>
            </a:r>
          </a:p>
          <a:p>
            <a:endParaRPr dirty="0"/>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9"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0"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pic>
        <p:nvPicPr>
          <p:cNvPr id="22"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pic>
        <p:nvPicPr>
          <p:cNvPr id="23" name="Picture 2" descr="Picture 2"/>
          <p:cNvPicPr>
            <a:picLocks noChangeAspect="1"/>
          </p:cNvPicPr>
          <p:nvPr/>
        </p:nvPicPr>
        <p:blipFill>
          <a:blip r:embed="rId3"/>
          <a:stretch>
            <a:fillRect/>
          </a:stretch>
        </p:blipFill>
        <p:spPr>
          <a:xfrm>
            <a:off x="74342" y="6310295"/>
            <a:ext cx="1548718" cy="474296"/>
          </a:xfrm>
          <a:prstGeom prst="rect">
            <a:avLst/>
          </a:prstGeom>
          <a:ln w="12700">
            <a:miter lim="400000"/>
          </a:ln>
        </p:spPr>
      </p:pic>
      <p:sp>
        <p:nvSpPr>
          <p:cNvPr id="25"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26"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7" name="Picture 14" descr="Picture 14"/>
          <p:cNvPicPr>
            <a:picLocks noChangeAspect="1"/>
          </p:cNvPicPr>
          <p:nvPr/>
        </p:nvPicPr>
        <p:blipFill>
          <a:blip r:embed="rId4"/>
          <a:stretch>
            <a:fillRect/>
          </a:stretch>
        </p:blipFill>
        <p:spPr>
          <a:xfrm>
            <a:off x="2" y="0"/>
            <a:ext cx="6560821" cy="5372100"/>
          </a:xfrm>
          <a:prstGeom prst="rect">
            <a:avLst/>
          </a:prstGeom>
          <a:ln w="12700">
            <a:miter lim="400000"/>
          </a:ln>
        </p:spPr>
      </p:pic>
      <p:pic>
        <p:nvPicPr>
          <p:cNvPr id="28" name="Picture 18" descr="Picture 18"/>
          <p:cNvPicPr>
            <a:picLocks noChangeAspect="1"/>
          </p:cNvPicPr>
          <p:nvPr/>
        </p:nvPicPr>
        <p:blipFill>
          <a:blip r:embed="rId5"/>
          <a:stretch>
            <a:fillRect/>
          </a:stretch>
        </p:blipFill>
        <p:spPr>
          <a:xfrm>
            <a:off x="9002489" y="5116962"/>
            <a:ext cx="2823416" cy="908686"/>
          </a:xfrm>
          <a:prstGeom prst="rect">
            <a:avLst/>
          </a:prstGeom>
          <a:ln w="12700">
            <a:miter lim="400000"/>
          </a:ln>
        </p:spPr>
      </p:pic>
      <p:pic>
        <p:nvPicPr>
          <p:cNvPr id="29" name="Picture 19" descr="Picture 19"/>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30" name="Body Level One…"/>
          <p:cNvSpPr txBox="1">
            <a:spLocks noGrp="1"/>
          </p:cNvSpPr>
          <p:nvPr>
            <p:ph type="body" sz="quarter" idx="1"/>
          </p:nvPr>
        </p:nvSpPr>
        <p:spPr>
          <a:xfrm>
            <a:off x="5525727" y="3491867"/>
            <a:ext cx="5925538"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1" name="Title Text"/>
          <p:cNvSpPr txBox="1">
            <a:spLocks noGrp="1"/>
          </p:cNvSpPr>
          <p:nvPr>
            <p:ph type="title"/>
          </p:nvPr>
        </p:nvSpPr>
        <p:spPr>
          <a:xfrm>
            <a:off x="517796" y="1587565"/>
            <a:ext cx="4490140" cy="2410277"/>
          </a:xfrm>
          <a:prstGeom prst="rect">
            <a:avLst/>
          </a:prstGeom>
        </p:spPr>
        <p:txBody>
          <a:bodyPr/>
          <a:lstStyle/>
          <a:p>
            <a:r>
              <a:t>Title Text</a:t>
            </a:r>
          </a:p>
        </p:txBody>
      </p:sp>
      <p:sp>
        <p:nvSpPr>
          <p:cNvPr id="2" name="Subtitle 5">
            <a:extLst>
              <a:ext uri="{FF2B5EF4-FFF2-40B4-BE49-F238E27FC236}">
                <a16:creationId xmlns:a16="http://schemas.microsoft.com/office/drawing/2014/main" id="{CD718205-B772-38DC-938C-66CA377F9D72}"/>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7C5E7520-9549-5B92-F3BE-9C1CF83FF6F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pic>
        <p:nvPicPr>
          <p:cNvPr id="40"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pic>
        <p:nvPicPr>
          <p:cNvPr id="41" name="Picture 2" descr="Picture 2"/>
          <p:cNvPicPr>
            <a:picLocks noChangeAspect="1"/>
          </p:cNvPicPr>
          <p:nvPr/>
        </p:nvPicPr>
        <p:blipFill>
          <a:blip r:embed="rId3"/>
          <a:stretch>
            <a:fillRect/>
          </a:stretch>
        </p:blipFill>
        <p:spPr>
          <a:xfrm>
            <a:off x="74342" y="6310295"/>
            <a:ext cx="1548718" cy="474296"/>
          </a:xfrm>
          <a:prstGeom prst="rect">
            <a:avLst/>
          </a:prstGeom>
          <a:ln w="12700">
            <a:miter lim="400000"/>
          </a:ln>
        </p:spPr>
      </p:pic>
      <p:sp>
        <p:nvSpPr>
          <p:cNvPr id="44" name="Click to edit Subtitle"/>
          <p:cNvSpPr txBox="1">
            <a:spLocks noGrp="1"/>
          </p:cNvSpPr>
          <p:nvPr>
            <p:ph type="title" hasCustomPrompt="1"/>
          </p:nvPr>
        </p:nvSpPr>
        <p:spPr>
          <a:xfrm>
            <a:off x="190765" y="0"/>
            <a:ext cx="6241933" cy="645664"/>
          </a:xfrm>
          <a:prstGeom prst="rect">
            <a:avLst/>
          </a:prstGeom>
        </p:spPr>
        <p:txBody>
          <a:bodyPr/>
          <a:lstStyle/>
          <a:p>
            <a:r>
              <a:t>Click to edit Subtitle</a:t>
            </a:r>
          </a:p>
        </p:txBody>
      </p:sp>
      <p:sp>
        <p:nvSpPr>
          <p:cNvPr id="45" name="Body Level One…"/>
          <p:cNvSpPr txBox="1">
            <a:spLocks noGrp="1"/>
          </p:cNvSpPr>
          <p:nvPr>
            <p:ph type="body" idx="1"/>
          </p:nvPr>
        </p:nvSpPr>
        <p:spPr>
          <a:xfrm>
            <a:off x="648587" y="1247001"/>
            <a:ext cx="11143844" cy="4654071"/>
          </a:xfrm>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2" name="Subtitle 5">
            <a:extLst>
              <a:ext uri="{FF2B5EF4-FFF2-40B4-BE49-F238E27FC236}">
                <a16:creationId xmlns:a16="http://schemas.microsoft.com/office/drawing/2014/main" id="{70BD6F5E-15EE-75BA-B732-3ABFB5251F15}"/>
              </a:ext>
            </a:extLst>
          </p:cNvPr>
          <p:cNvSpPr txBox="1"/>
          <p:nvPr userDrawn="1"/>
        </p:nvSpPr>
        <p:spPr>
          <a:xfrm>
            <a:off x="8061959" y="6490517"/>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5D2EFF0E-72EC-F081-8F3B-6F9BD37CB7C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Subtitle 5">
            <a:extLst>
              <a:ext uri="{FF2B5EF4-FFF2-40B4-BE49-F238E27FC236}">
                <a16:creationId xmlns:a16="http://schemas.microsoft.com/office/drawing/2014/main" id="{46C9A003-8942-D5C7-D381-EDCA8241CA65}"/>
              </a:ext>
            </a:extLst>
          </p:cNvPr>
          <p:cNvSpPr txBox="1"/>
          <p:nvPr userDrawn="1"/>
        </p:nvSpPr>
        <p:spPr>
          <a:xfrm>
            <a:off x="8061959" y="6636311"/>
            <a:ext cx="3794758" cy="3801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89321" rtl="0" eaLnBrk="1" fontAlgn="auto" latinLnBrk="0" hangingPunct="0">
              <a:lnSpc>
                <a:spcPct val="90000"/>
              </a:lnSpc>
              <a:spcBef>
                <a:spcPts val="300"/>
              </a:spcBef>
              <a:spcAft>
                <a:spcPts val="0"/>
              </a:spcAft>
              <a:buClrTx/>
              <a:buSzTx/>
              <a:buFontTx/>
              <a:buNone/>
              <a:tabLst/>
              <a:defRPr/>
            </a:pPr>
            <a:r>
              <a:rPr lang="hu-HU" dirty="0"/>
              <a:t>B4.1 OI</a:t>
            </a:r>
          </a:p>
          <a:p>
            <a:endParaRPr dirty="0"/>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40"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42"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43"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45"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46"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47" name="Title Text"/>
          <p:cNvSpPr txBox="1">
            <a:spLocks noGrp="1"/>
          </p:cNvSpPr>
          <p:nvPr>
            <p:ph type="title"/>
          </p:nvPr>
        </p:nvSpPr>
        <p:spPr>
          <a:xfrm>
            <a:off x="233916" y="843589"/>
            <a:ext cx="3264195" cy="1932378"/>
          </a:xfrm>
          <a:prstGeom prst="rect">
            <a:avLst/>
          </a:prstGeom>
        </p:spPr>
        <p:txBody>
          <a:bodyPr/>
          <a:lstStyle/>
          <a:p>
            <a:r>
              <a:t>Title Text</a:t>
            </a:r>
          </a:p>
        </p:txBody>
      </p:sp>
      <p:sp>
        <p:nvSpPr>
          <p:cNvPr id="48"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0EC151D7-6D3B-8AE2-2BA4-4A5D6795CFFA}"/>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1069C5FE-1239-5834-820F-28D89298197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9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5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59"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60"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62"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63"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64" name="Title Text"/>
          <p:cNvSpPr txBox="1">
            <a:spLocks noGrp="1"/>
          </p:cNvSpPr>
          <p:nvPr>
            <p:ph type="title"/>
          </p:nvPr>
        </p:nvSpPr>
        <p:spPr>
          <a:xfrm>
            <a:off x="263351" y="543115"/>
            <a:ext cx="3264196" cy="1001235"/>
          </a:xfrm>
          <a:prstGeom prst="rect">
            <a:avLst/>
          </a:prstGeom>
        </p:spPr>
        <p:txBody>
          <a:bodyPr/>
          <a:lstStyle/>
          <a:p>
            <a:r>
              <a:t>Title Text</a:t>
            </a:r>
          </a:p>
        </p:txBody>
      </p:sp>
      <p:sp>
        <p:nvSpPr>
          <p:cNvPr id="65"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57A99BB5-6757-2A67-9187-DBEBC863F206}"/>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BC4C265D-A959-C28D-4D7F-9787F0808A5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
        <p:nvSpPr>
          <p:cNvPr id="4" name="Rounded Rectangle 3">
            <a:extLst>
              <a:ext uri="{FF2B5EF4-FFF2-40B4-BE49-F238E27FC236}">
                <a16:creationId xmlns:a16="http://schemas.microsoft.com/office/drawing/2014/main" id="{4434148D-C773-1881-7F83-CCB49CC04FE2}"/>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73" name="Image" descr="Image"/>
          <p:cNvPicPr>
            <a:picLocks noChangeAspect="1"/>
          </p:cNvPicPr>
          <p:nvPr userDrawn="1"/>
        </p:nvPicPr>
        <p:blipFill>
          <a:blip r:embed="rId2"/>
          <a:stretch>
            <a:fillRect/>
          </a:stretch>
        </p:blipFill>
        <p:spPr>
          <a:xfrm>
            <a:off x="-25189" y="-7655"/>
            <a:ext cx="4102101" cy="6210301"/>
          </a:xfrm>
          <a:prstGeom prst="rect">
            <a:avLst/>
          </a:prstGeom>
          <a:ln w="12700">
            <a:miter lim="400000"/>
          </a:ln>
        </p:spPr>
      </p:pic>
      <p:pic>
        <p:nvPicPr>
          <p:cNvPr id="7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7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77"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78"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80"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8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84"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330782F2-D408-9CF2-82DA-C924979B565A}"/>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146BAABA-FD1D-0F5E-0F78-205867675DC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
        <p:nvSpPr>
          <p:cNvPr id="4" name="TextBox 4">
            <a:extLst>
              <a:ext uri="{FF2B5EF4-FFF2-40B4-BE49-F238E27FC236}">
                <a16:creationId xmlns:a16="http://schemas.microsoft.com/office/drawing/2014/main" id="{701C4110-95A1-D795-2881-EB2382CE3679}"/>
              </a:ext>
            </a:extLst>
          </p:cNvPr>
          <p:cNvSpPr txBox="1"/>
          <p:nvPr userDrawn="1"/>
        </p:nvSpPr>
        <p:spPr>
          <a:xfrm>
            <a:off x="388936" y="885342"/>
            <a:ext cx="335560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a:t>Key messages</a:t>
            </a:r>
          </a:p>
        </p:txBody>
      </p:sp>
      <p:sp>
        <p:nvSpPr>
          <p:cNvPr id="5" name="Rounded Rectangle 3">
            <a:extLst>
              <a:ext uri="{FF2B5EF4-FFF2-40B4-BE49-F238E27FC236}">
                <a16:creationId xmlns:a16="http://schemas.microsoft.com/office/drawing/2014/main" id="{17F7D0C9-195D-B04D-DB19-98B4EB8BEA7C}"/>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93"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95"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96"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98"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101"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02"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CD6E87ED-4D47-1CC1-17AE-D53D107728B6}"/>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120E5FAB-2341-446E-DEB3-CA797A1535F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
        <p:nvSpPr>
          <p:cNvPr id="4" name="TextBox 5">
            <a:extLst>
              <a:ext uri="{FF2B5EF4-FFF2-40B4-BE49-F238E27FC236}">
                <a16:creationId xmlns:a16="http://schemas.microsoft.com/office/drawing/2014/main" id="{7D977A7A-398D-25DA-28AB-EC9DE285AF32}"/>
              </a:ext>
            </a:extLst>
          </p:cNvPr>
          <p:cNvSpPr txBox="1"/>
          <p:nvPr userDrawn="1"/>
        </p:nvSpPr>
        <p:spPr>
          <a:xfrm>
            <a:off x="388936" y="377342"/>
            <a:ext cx="2803026"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a:t>References and guidelines</a:t>
            </a:r>
          </a:p>
        </p:txBody>
      </p:sp>
      <p:sp>
        <p:nvSpPr>
          <p:cNvPr id="5" name="Rounded Rectangle 3">
            <a:extLst>
              <a:ext uri="{FF2B5EF4-FFF2-40B4-BE49-F238E27FC236}">
                <a16:creationId xmlns:a16="http://schemas.microsoft.com/office/drawing/2014/main" id="{3A9F11FF-8663-BC3C-8C36-A8279BD96E2E}"/>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11"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113"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114"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116"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11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20"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EDD71701-C7A4-1504-8AB6-61408617BFA0}"/>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27BAE7C5-5E17-50D1-E960-C31A12E3E38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
        <p:nvSpPr>
          <p:cNvPr id="4" name="TextBox 6">
            <a:extLst>
              <a:ext uri="{FF2B5EF4-FFF2-40B4-BE49-F238E27FC236}">
                <a16:creationId xmlns:a16="http://schemas.microsoft.com/office/drawing/2014/main" id="{B2C3FD4F-3CE9-EB83-8692-8856D5BAAEF3}"/>
              </a:ext>
            </a:extLst>
          </p:cNvPr>
          <p:cNvSpPr txBox="1"/>
          <p:nvPr userDrawn="1"/>
        </p:nvSpPr>
        <p:spPr>
          <a:xfrm>
            <a:off x="388936" y="463959"/>
            <a:ext cx="3425273"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a:t>Additional learning resources</a:t>
            </a:r>
          </a:p>
        </p:txBody>
      </p:sp>
      <p:sp>
        <p:nvSpPr>
          <p:cNvPr id="5" name="Rounded Rectangle 3">
            <a:extLst>
              <a:ext uri="{FF2B5EF4-FFF2-40B4-BE49-F238E27FC236}">
                <a16:creationId xmlns:a16="http://schemas.microsoft.com/office/drawing/2014/main" id="{ED997738-37B2-731B-506F-20C455C4308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29"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131"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132"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134"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137"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38"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7956D965-2FB8-5A28-9244-6ADB97E52654}"/>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C600103E-7ECA-2EC0-A32C-ABE731AA31C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
        <p:nvSpPr>
          <p:cNvPr id="4" name="TextBox 6">
            <a:extLst>
              <a:ext uri="{FF2B5EF4-FFF2-40B4-BE49-F238E27FC236}">
                <a16:creationId xmlns:a16="http://schemas.microsoft.com/office/drawing/2014/main" id="{86E3A9FF-9BD2-C7D4-7B64-3BF878A976C2}"/>
              </a:ext>
            </a:extLst>
          </p:cNvPr>
          <p:cNvSpPr txBox="1"/>
          <p:nvPr userDrawn="1"/>
        </p:nvSpPr>
        <p:spPr>
          <a:xfrm>
            <a:off x="388936" y="885342"/>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a:t>Questions?</a:t>
            </a:r>
          </a:p>
        </p:txBody>
      </p:sp>
      <p:sp>
        <p:nvSpPr>
          <p:cNvPr id="5" name="Rounded Rectangle 3">
            <a:extLst>
              <a:ext uri="{FF2B5EF4-FFF2-40B4-BE49-F238E27FC236}">
                <a16:creationId xmlns:a16="http://schemas.microsoft.com/office/drawing/2014/main" id="{E01E12E4-8E70-BC09-7B47-D898E082CACE}"/>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3"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54"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156"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158"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15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60"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ubtitle 5">
            <a:extLst>
              <a:ext uri="{FF2B5EF4-FFF2-40B4-BE49-F238E27FC236}">
                <a16:creationId xmlns:a16="http://schemas.microsoft.com/office/drawing/2014/main" id="{66EA4772-A54D-26C7-12CD-BA93A44DC439}"/>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550C0365-D468-4039-81B2-096730CC4C9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8"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69"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171"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173"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2" name="Subtitle 5">
            <a:extLst>
              <a:ext uri="{FF2B5EF4-FFF2-40B4-BE49-F238E27FC236}">
                <a16:creationId xmlns:a16="http://schemas.microsoft.com/office/drawing/2014/main" id="{9208C467-9C43-D231-D1DF-D2B71F8B8CD9}"/>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1AA24E0E-5CC9-25AA-43F0-17A646A4B19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180"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8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8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184"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185"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187"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188" name="Rectangle 2"/>
          <p:cNvSpPr txBox="1"/>
          <p:nvPr/>
        </p:nvSpPr>
        <p:spPr>
          <a:xfrm>
            <a:off x="235806" y="73402"/>
            <a:ext cx="8138161" cy="5355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a:t>Learning objectives</a:t>
            </a:r>
          </a:p>
        </p:txBody>
      </p:sp>
      <p:sp>
        <p:nvSpPr>
          <p:cNvPr id="189" name="Body Level One…"/>
          <p:cNvSpPr txBox="1">
            <a:spLocks noGrp="1"/>
          </p:cNvSpPr>
          <p:nvPr>
            <p:ph type="body" idx="1"/>
          </p:nvPr>
        </p:nvSpPr>
        <p:spPr>
          <a:xfrm>
            <a:off x="2207941" y="860998"/>
            <a:ext cx="7915007" cy="5175067"/>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3E24BB7E-BF0F-5A79-A702-9F2ACCD7DDE0}"/>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6CC2AB51-002F-2A36-02D6-FD09B3216ED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53"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54"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pic>
        <p:nvPicPr>
          <p:cNvPr id="55"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pic>
        <p:nvPicPr>
          <p:cNvPr id="56" name="Picture 2" descr="Picture 2"/>
          <p:cNvPicPr>
            <a:picLocks noChangeAspect="1"/>
          </p:cNvPicPr>
          <p:nvPr/>
        </p:nvPicPr>
        <p:blipFill>
          <a:blip r:embed="rId3"/>
          <a:stretch>
            <a:fillRect/>
          </a:stretch>
        </p:blipFill>
        <p:spPr>
          <a:xfrm>
            <a:off x="74342" y="6310295"/>
            <a:ext cx="1548718" cy="474296"/>
          </a:xfrm>
          <a:prstGeom prst="rect">
            <a:avLst/>
          </a:prstGeom>
          <a:ln w="12700">
            <a:miter lim="400000"/>
          </a:ln>
        </p:spPr>
      </p:pic>
      <p:sp>
        <p:nvSpPr>
          <p:cNvPr id="59" name="Click to edit Subtitle"/>
          <p:cNvSpPr txBox="1">
            <a:spLocks noGrp="1"/>
          </p:cNvSpPr>
          <p:nvPr>
            <p:ph type="title" hasCustomPrompt="1"/>
          </p:nvPr>
        </p:nvSpPr>
        <p:spPr>
          <a:xfrm>
            <a:off x="190765" y="801824"/>
            <a:ext cx="5543940" cy="645665"/>
          </a:xfrm>
          <a:prstGeom prst="rect">
            <a:avLst/>
          </a:prstGeom>
        </p:spPr>
        <p:txBody>
          <a:bodyPr/>
          <a:lstStyle>
            <a:lvl1pPr>
              <a:defRPr sz="2800">
                <a:solidFill>
                  <a:srgbClr val="A2010C"/>
                </a:solidFill>
              </a:defRPr>
            </a:lvl1pPr>
          </a:lstStyle>
          <a:p>
            <a:r>
              <a:t>Click to edit Subtitle</a:t>
            </a:r>
          </a:p>
        </p:txBody>
      </p:sp>
      <p:sp>
        <p:nvSpPr>
          <p:cNvPr id="60" name="Body Level One…"/>
          <p:cNvSpPr txBox="1">
            <a:spLocks noGrp="1"/>
          </p:cNvSpPr>
          <p:nvPr>
            <p:ph type="body" idx="1"/>
          </p:nvPr>
        </p:nvSpPr>
        <p:spPr>
          <a:xfrm>
            <a:off x="1739589" y="1584250"/>
            <a:ext cx="8683085" cy="4471925"/>
          </a:xfrm>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61" name="Title 1"/>
          <p:cNvSpPr txBox="1"/>
          <p:nvPr/>
        </p:nvSpPr>
        <p:spPr>
          <a:xfrm>
            <a:off x="236485" y="-1"/>
            <a:ext cx="6150493"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62" name="Title 1"/>
          <p:cNvSpPr txBox="1"/>
          <p:nvPr/>
        </p:nvSpPr>
        <p:spPr>
          <a:xfrm>
            <a:off x="236485" y="87779"/>
            <a:ext cx="6150493"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2" name="Subtitle 5">
            <a:extLst>
              <a:ext uri="{FF2B5EF4-FFF2-40B4-BE49-F238E27FC236}">
                <a16:creationId xmlns:a16="http://schemas.microsoft.com/office/drawing/2014/main" id="{D6BF7868-D7D9-3867-3BBA-93902B981E45}"/>
              </a:ext>
            </a:extLst>
          </p:cNvPr>
          <p:cNvSpPr txBox="1"/>
          <p:nvPr userDrawn="1"/>
        </p:nvSpPr>
        <p:spPr>
          <a:xfrm>
            <a:off x="8061959" y="6490517"/>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8CFA2D1B-F99B-9115-15EF-1E787784B41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Subtitle 5">
            <a:extLst>
              <a:ext uri="{FF2B5EF4-FFF2-40B4-BE49-F238E27FC236}">
                <a16:creationId xmlns:a16="http://schemas.microsoft.com/office/drawing/2014/main" id="{C81FD2A8-932F-7F8E-4E4C-F823D82FE428}"/>
              </a:ext>
            </a:extLst>
          </p:cNvPr>
          <p:cNvSpPr txBox="1"/>
          <p:nvPr userDrawn="1"/>
        </p:nvSpPr>
        <p:spPr>
          <a:xfrm>
            <a:off x="8061959" y="6636311"/>
            <a:ext cx="3794758" cy="3801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89321" rtl="0" eaLnBrk="1" fontAlgn="auto" latinLnBrk="0" hangingPunct="0">
              <a:lnSpc>
                <a:spcPct val="90000"/>
              </a:lnSpc>
              <a:spcBef>
                <a:spcPts val="300"/>
              </a:spcBef>
              <a:spcAft>
                <a:spcPts val="0"/>
              </a:spcAft>
              <a:buClrTx/>
              <a:buSzTx/>
              <a:buFontTx/>
              <a:buNone/>
              <a:tabLst/>
              <a:defRPr/>
            </a:pPr>
            <a:r>
              <a:rPr lang="hu-HU" dirty="0"/>
              <a:t>B4.1 OI</a:t>
            </a:r>
          </a:p>
          <a:p>
            <a:endParaRPr dirty="0"/>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196"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98"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200"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201"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203"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204" name="Title Text"/>
          <p:cNvSpPr txBox="1">
            <a:spLocks noGrp="1"/>
          </p:cNvSpPr>
          <p:nvPr>
            <p:ph type="title"/>
          </p:nvPr>
        </p:nvSpPr>
        <p:spPr>
          <a:xfrm>
            <a:off x="279569" y="-30963"/>
            <a:ext cx="3571876" cy="646113"/>
          </a:xfrm>
          <a:prstGeom prst="rect">
            <a:avLst/>
          </a:prstGeom>
        </p:spPr>
        <p:txBody>
          <a:bodyPr/>
          <a:lstStyle/>
          <a:p>
            <a:r>
              <a:t>Title Text</a:t>
            </a:r>
          </a:p>
        </p:txBody>
      </p:sp>
      <p:sp>
        <p:nvSpPr>
          <p:cNvPr id="205"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E3124469-54D3-322E-EA18-2119DD3C1A5A}"/>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C837CE32-07EE-2244-1780-EBDD244724B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12" name="Image" descr="Image"/>
          <p:cNvPicPr>
            <a:picLocks noChangeAspect="1"/>
          </p:cNvPicPr>
          <p:nvPr/>
        </p:nvPicPr>
        <p:blipFill>
          <a:blip r:embed="rId2"/>
          <a:stretch>
            <a:fillRect/>
          </a:stretch>
        </p:blipFill>
        <p:spPr>
          <a:xfrm>
            <a:off x="-18793" y="-106564"/>
            <a:ext cx="6239224" cy="797316"/>
          </a:xfrm>
          <a:prstGeom prst="rect">
            <a:avLst/>
          </a:prstGeom>
          <a:ln w="12700">
            <a:miter lim="400000"/>
          </a:ln>
        </p:spPr>
      </p:pic>
      <p:pic>
        <p:nvPicPr>
          <p:cNvPr id="21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14"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216"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217"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219"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220" name="Click to add text"/>
          <p:cNvSpPr txBox="1">
            <a:spLocks noGrp="1"/>
          </p:cNvSpPr>
          <p:nvPr>
            <p:ph type="title" hasCustomPrompt="1"/>
          </p:nvPr>
        </p:nvSpPr>
        <p:spPr>
          <a:xfrm>
            <a:off x="252354" y="-30963"/>
            <a:ext cx="3571876" cy="646113"/>
          </a:xfrm>
          <a:prstGeom prst="rect">
            <a:avLst/>
          </a:prstGeom>
        </p:spPr>
        <p:txBody>
          <a:bodyPr/>
          <a:lstStyle/>
          <a:p>
            <a:r>
              <a:t>Click to add text</a:t>
            </a:r>
          </a:p>
        </p:txBody>
      </p:sp>
      <p:sp>
        <p:nvSpPr>
          <p:cNvPr id="221"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5D691964-CB42-4C28-771C-568A120D6027}"/>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9D0FE836-5CB2-4A75-0C4B-0C9437CEF47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28"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2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0"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232"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233"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235"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236"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9AB4181B-29A8-D453-96D6-4B6E909238CA}"/>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CCB5525D-241D-D0C7-E7A5-88A8862A644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4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4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4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247"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248"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250"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251"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999BB29C-CC34-DD8A-D87D-C84F348C112B}"/>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2C45DBD8-71CF-B0C6-834D-6EE0517D725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5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59"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pic>
        <p:nvPicPr>
          <p:cNvPr id="261"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pic>
        <p:nvPicPr>
          <p:cNvPr id="262" name="Picture 2" descr="Picture 2"/>
          <p:cNvPicPr>
            <a:picLocks noChangeAspect="1"/>
          </p:cNvPicPr>
          <p:nvPr/>
        </p:nvPicPr>
        <p:blipFill>
          <a:blip r:embed="rId3"/>
          <a:stretch>
            <a:fillRect/>
          </a:stretch>
        </p:blipFill>
        <p:spPr>
          <a:xfrm>
            <a:off x="74342" y="6310295"/>
            <a:ext cx="1548718" cy="474296"/>
          </a:xfrm>
          <a:prstGeom prst="rect">
            <a:avLst/>
          </a:prstGeom>
          <a:ln w="12700">
            <a:miter lim="400000"/>
          </a:ln>
        </p:spPr>
      </p:pic>
      <p:sp>
        <p:nvSpPr>
          <p:cNvPr id="264"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265"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n-lt"/>
                <a:ea typeface="+mn-ea"/>
                <a:cs typeface="+mn-cs"/>
                <a:sym typeface="Source Sans Pro Regular"/>
              </a:defRPr>
            </a:pPr>
            <a:endParaRPr/>
          </a:p>
        </p:txBody>
      </p:sp>
      <p:pic>
        <p:nvPicPr>
          <p:cNvPr id="266" name="Picture 3" descr="Picture 3"/>
          <p:cNvPicPr>
            <a:picLocks noChangeAspect="1"/>
          </p:cNvPicPr>
          <p:nvPr/>
        </p:nvPicPr>
        <p:blipFill>
          <a:blip r:embed="rId4"/>
          <a:stretch>
            <a:fillRect/>
          </a:stretch>
        </p:blipFill>
        <p:spPr>
          <a:xfrm>
            <a:off x="-9145" y="-18870"/>
            <a:ext cx="5130801" cy="660401"/>
          </a:xfrm>
          <a:prstGeom prst="rect">
            <a:avLst/>
          </a:prstGeom>
          <a:ln w="12700">
            <a:miter lim="400000"/>
          </a:ln>
        </p:spPr>
      </p:pic>
      <p:sp>
        <p:nvSpPr>
          <p:cNvPr id="267" name="TextBox 4"/>
          <p:cNvSpPr txBox="1"/>
          <p:nvPr/>
        </p:nvSpPr>
        <p:spPr>
          <a:xfrm>
            <a:off x="275896" y="11102"/>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a:t>Disclaimer</a:t>
            </a:r>
          </a:p>
        </p:txBody>
      </p:sp>
      <p:pic>
        <p:nvPicPr>
          <p:cNvPr id="268"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69" name="Body Level One…"/>
          <p:cNvSpPr txBox="1">
            <a:spLocks noGrp="1"/>
          </p:cNvSpPr>
          <p:nvPr>
            <p:ph type="body" idx="1"/>
          </p:nvPr>
        </p:nvSpPr>
        <p:spPr>
          <a:xfrm>
            <a:off x="797442" y="842962"/>
            <a:ext cx="10450422"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AA146521-352C-149D-1CA0-C117F52DEB20}"/>
              </a:ext>
            </a:extLst>
          </p:cNvPr>
          <p:cNvSpPr txBox="1"/>
          <p:nvPr userDrawn="1"/>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3" name="Slide Number">
            <a:extLst>
              <a:ext uri="{FF2B5EF4-FFF2-40B4-BE49-F238E27FC236}">
                <a16:creationId xmlns:a16="http://schemas.microsoft.com/office/drawing/2014/main" id="{52AFC853-F944-441A-AD8E-0F2FF6D4646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7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7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73"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74"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77"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78" name="Title Text"/>
          <p:cNvSpPr txBox="1">
            <a:spLocks noGrp="1"/>
          </p:cNvSpPr>
          <p:nvPr>
            <p:ph type="title"/>
          </p:nvPr>
        </p:nvSpPr>
        <p:spPr>
          <a:xfrm>
            <a:off x="233916" y="843589"/>
            <a:ext cx="3264195" cy="1932378"/>
          </a:xfrm>
          <a:prstGeom prst="rect">
            <a:avLst/>
          </a:prstGeom>
        </p:spPr>
        <p:txBody>
          <a:bodyPr/>
          <a:lstStyle/>
          <a:p>
            <a:r>
              <a:t>Title Text</a:t>
            </a:r>
          </a:p>
        </p:txBody>
      </p:sp>
      <p:sp>
        <p:nvSpPr>
          <p:cNvPr id="79" name="Body Level One…"/>
          <p:cNvSpPr txBox="1">
            <a:spLocks noGrp="1"/>
          </p:cNvSpPr>
          <p:nvPr>
            <p:ph type="body" idx="1"/>
          </p:nvPr>
        </p:nvSpPr>
        <p:spPr>
          <a:xfrm>
            <a:off x="4273550" y="842962"/>
            <a:ext cx="7529514" cy="5546726"/>
          </a:xfrm>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2" name="Subtitle 5">
            <a:extLst>
              <a:ext uri="{FF2B5EF4-FFF2-40B4-BE49-F238E27FC236}">
                <a16:creationId xmlns:a16="http://schemas.microsoft.com/office/drawing/2014/main" id="{32AD7524-7E0E-248D-0D82-EA3DB9B9F106}"/>
              </a:ext>
            </a:extLst>
          </p:cNvPr>
          <p:cNvSpPr txBox="1"/>
          <p:nvPr userDrawn="1"/>
        </p:nvSpPr>
        <p:spPr>
          <a:xfrm>
            <a:off x="8061959" y="6490517"/>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D0FE40DE-BA3F-AA2C-AA6C-ACA022F6DD4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Subtitle 5">
            <a:extLst>
              <a:ext uri="{FF2B5EF4-FFF2-40B4-BE49-F238E27FC236}">
                <a16:creationId xmlns:a16="http://schemas.microsoft.com/office/drawing/2014/main" id="{2D6CE4AE-9244-1A9F-38E6-3ED636B029F1}"/>
              </a:ext>
            </a:extLst>
          </p:cNvPr>
          <p:cNvSpPr txBox="1"/>
          <p:nvPr userDrawn="1"/>
        </p:nvSpPr>
        <p:spPr>
          <a:xfrm>
            <a:off x="8061959" y="6636311"/>
            <a:ext cx="3794758" cy="3801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89321" rtl="0" eaLnBrk="1" fontAlgn="auto" latinLnBrk="0" hangingPunct="0">
              <a:lnSpc>
                <a:spcPct val="90000"/>
              </a:lnSpc>
              <a:spcBef>
                <a:spcPts val="300"/>
              </a:spcBef>
              <a:spcAft>
                <a:spcPts val="0"/>
              </a:spcAft>
              <a:buClrTx/>
              <a:buSzTx/>
              <a:buFontTx/>
              <a:buNone/>
              <a:tabLst/>
              <a:defRPr/>
            </a:pPr>
            <a:r>
              <a:rPr lang="hu-HU" dirty="0"/>
              <a:t>B4.1 OI</a:t>
            </a:r>
          </a:p>
          <a:p>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5_Custom Layout">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8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89"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90"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91"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95"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96" name="Body Level One…"/>
          <p:cNvSpPr txBox="1">
            <a:spLocks noGrp="1"/>
          </p:cNvSpPr>
          <p:nvPr>
            <p:ph type="body" idx="1"/>
          </p:nvPr>
        </p:nvSpPr>
        <p:spPr>
          <a:xfrm>
            <a:off x="4273550" y="842962"/>
            <a:ext cx="7529514" cy="5546726"/>
          </a:xfrm>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97" name="Text Placeholder 8"/>
          <p:cNvSpPr>
            <a:spLocks noGrp="1"/>
          </p:cNvSpPr>
          <p:nvPr>
            <p:ph type="body" sz="quarter" idx="21"/>
          </p:nvPr>
        </p:nvSpPr>
        <p:spPr>
          <a:xfrm>
            <a:off x="388937" y="436562"/>
            <a:ext cx="2655889" cy="806451"/>
          </a:xfrm>
          <a:prstGeom prst="rect">
            <a:avLst/>
          </a:prstGeom>
        </p:spPr>
        <p:txBody>
          <a:bodyPr/>
          <a:lstStyle/>
          <a:p>
            <a:pPr>
              <a:defRPr sz="3200">
                <a:solidFill>
                  <a:srgbClr val="FFFFFF"/>
                </a:solidFill>
                <a:latin typeface="Source Sans Pro Bold"/>
                <a:ea typeface="Source Sans Pro Bold"/>
                <a:cs typeface="Source Sans Pro Bold"/>
                <a:sym typeface="Source Sans Pro Bold"/>
              </a:defRPr>
            </a:pPr>
            <a:endParaRPr/>
          </a:p>
        </p:txBody>
      </p:sp>
      <p:sp>
        <p:nvSpPr>
          <p:cNvPr id="2" name="Subtitle 5">
            <a:extLst>
              <a:ext uri="{FF2B5EF4-FFF2-40B4-BE49-F238E27FC236}">
                <a16:creationId xmlns:a16="http://schemas.microsoft.com/office/drawing/2014/main" id="{26A0DE33-35E0-57C9-5ED6-54F85DBF3650}"/>
              </a:ext>
            </a:extLst>
          </p:cNvPr>
          <p:cNvSpPr txBox="1"/>
          <p:nvPr userDrawn="1"/>
        </p:nvSpPr>
        <p:spPr>
          <a:xfrm>
            <a:off x="8061959" y="6490517"/>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07A63E17-DBE7-E3AE-CB2C-1B4DCD53B3B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Subtitle 5">
            <a:extLst>
              <a:ext uri="{FF2B5EF4-FFF2-40B4-BE49-F238E27FC236}">
                <a16:creationId xmlns:a16="http://schemas.microsoft.com/office/drawing/2014/main" id="{6B97FE3A-F4E3-4DEB-B342-57C2B0EA67B8}"/>
              </a:ext>
            </a:extLst>
          </p:cNvPr>
          <p:cNvSpPr txBox="1"/>
          <p:nvPr userDrawn="1"/>
        </p:nvSpPr>
        <p:spPr>
          <a:xfrm>
            <a:off x="8061959" y="6636311"/>
            <a:ext cx="3794758" cy="3801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89321" rtl="0" eaLnBrk="1" fontAlgn="auto" latinLnBrk="0" hangingPunct="0">
              <a:lnSpc>
                <a:spcPct val="90000"/>
              </a:lnSpc>
              <a:spcBef>
                <a:spcPts val="300"/>
              </a:spcBef>
              <a:spcAft>
                <a:spcPts val="0"/>
              </a:spcAft>
              <a:buClrTx/>
              <a:buSzTx/>
              <a:buFontTx/>
              <a:buNone/>
              <a:tabLst/>
              <a:defRPr/>
            </a:pPr>
            <a:r>
              <a:rPr lang="hu-HU" dirty="0"/>
              <a:t>B4.1 OI</a:t>
            </a:r>
          </a:p>
          <a:p>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0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0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08"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109"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110"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115"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16" name="Body Level One…"/>
          <p:cNvSpPr txBox="1">
            <a:spLocks noGrp="1"/>
          </p:cNvSpPr>
          <p:nvPr>
            <p:ph type="body" idx="1"/>
          </p:nvPr>
        </p:nvSpPr>
        <p:spPr>
          <a:xfrm>
            <a:off x="4273550" y="842962"/>
            <a:ext cx="7529514" cy="5546726"/>
          </a:xfrm>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2" name="Subtitle 5">
            <a:extLst>
              <a:ext uri="{FF2B5EF4-FFF2-40B4-BE49-F238E27FC236}">
                <a16:creationId xmlns:a16="http://schemas.microsoft.com/office/drawing/2014/main" id="{E8DAEFB2-DE63-E90D-CFA0-8DC9831241F9}"/>
              </a:ext>
            </a:extLst>
          </p:cNvPr>
          <p:cNvSpPr txBox="1"/>
          <p:nvPr userDrawn="1"/>
        </p:nvSpPr>
        <p:spPr>
          <a:xfrm>
            <a:off x="8061959" y="6490517"/>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4D3DCA24-27FF-EA4E-EB75-9E8068C5EF6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TextBox 5">
            <a:extLst>
              <a:ext uri="{FF2B5EF4-FFF2-40B4-BE49-F238E27FC236}">
                <a16:creationId xmlns:a16="http://schemas.microsoft.com/office/drawing/2014/main" id="{CF0B80F1-1086-38C6-43E7-6DC05CE9BE39}"/>
              </a:ext>
            </a:extLst>
          </p:cNvPr>
          <p:cNvSpPr txBox="1"/>
          <p:nvPr userDrawn="1"/>
        </p:nvSpPr>
        <p:spPr>
          <a:xfrm>
            <a:off x="388936" y="377342"/>
            <a:ext cx="2803026"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5" name="Rounded Rectangle 3">
            <a:extLst>
              <a:ext uri="{FF2B5EF4-FFF2-40B4-BE49-F238E27FC236}">
                <a16:creationId xmlns:a16="http://schemas.microsoft.com/office/drawing/2014/main" id="{E7918A1E-797E-82C0-DFCB-00300E8404D2}"/>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6" name="Subtitle 5">
            <a:extLst>
              <a:ext uri="{FF2B5EF4-FFF2-40B4-BE49-F238E27FC236}">
                <a16:creationId xmlns:a16="http://schemas.microsoft.com/office/drawing/2014/main" id="{916B87BF-A9D7-349B-7BF0-409AFD273B81}"/>
              </a:ext>
            </a:extLst>
          </p:cNvPr>
          <p:cNvSpPr txBox="1"/>
          <p:nvPr userDrawn="1"/>
        </p:nvSpPr>
        <p:spPr>
          <a:xfrm>
            <a:off x="8061959" y="6636311"/>
            <a:ext cx="3794758" cy="3801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89321" rtl="0" eaLnBrk="1" fontAlgn="auto" latinLnBrk="0" hangingPunct="0">
              <a:lnSpc>
                <a:spcPct val="90000"/>
              </a:lnSpc>
              <a:spcBef>
                <a:spcPts val="300"/>
              </a:spcBef>
              <a:spcAft>
                <a:spcPts val="0"/>
              </a:spcAft>
              <a:buClrTx/>
              <a:buSzTx/>
              <a:buFontTx/>
              <a:buNone/>
              <a:tabLst/>
              <a:defRPr/>
            </a:pPr>
            <a:r>
              <a:rPr lang="hu-HU" dirty="0"/>
              <a:t>B4.1 OI</a:t>
            </a:r>
          </a:p>
          <a:p>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2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26"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127"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128"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13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34" name="Body Level One…"/>
          <p:cNvSpPr txBox="1">
            <a:spLocks noGrp="1"/>
          </p:cNvSpPr>
          <p:nvPr>
            <p:ph type="body" idx="1"/>
          </p:nvPr>
        </p:nvSpPr>
        <p:spPr>
          <a:xfrm>
            <a:off x="4273550" y="842962"/>
            <a:ext cx="7529514" cy="5546726"/>
          </a:xfrm>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2" name="Subtitle 5">
            <a:extLst>
              <a:ext uri="{FF2B5EF4-FFF2-40B4-BE49-F238E27FC236}">
                <a16:creationId xmlns:a16="http://schemas.microsoft.com/office/drawing/2014/main" id="{3E915438-57A3-55E7-FBB9-FD3C293EE18D}"/>
              </a:ext>
            </a:extLst>
          </p:cNvPr>
          <p:cNvSpPr txBox="1"/>
          <p:nvPr userDrawn="1"/>
        </p:nvSpPr>
        <p:spPr>
          <a:xfrm>
            <a:off x="8061959" y="6490517"/>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0D7D86CC-D53A-39C0-5EA1-FCE5C16047C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8" name="TextBox 5">
            <a:extLst>
              <a:ext uri="{FF2B5EF4-FFF2-40B4-BE49-F238E27FC236}">
                <a16:creationId xmlns:a16="http://schemas.microsoft.com/office/drawing/2014/main" id="{47EDDB8C-E9D4-F1A6-6626-F56241B87E6A}"/>
              </a:ext>
            </a:extLst>
          </p:cNvPr>
          <p:cNvSpPr txBox="1"/>
          <p:nvPr userDrawn="1"/>
        </p:nvSpPr>
        <p:spPr>
          <a:xfrm>
            <a:off x="388936" y="407558"/>
            <a:ext cx="3425272"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hu-HU" b="1" dirty="0"/>
              <a:t>Additional </a:t>
            </a:r>
          </a:p>
          <a:p>
            <a:r>
              <a:rPr lang="hu-HU" b="1" dirty="0"/>
              <a:t>learning resources</a:t>
            </a:r>
          </a:p>
        </p:txBody>
      </p:sp>
      <p:sp>
        <p:nvSpPr>
          <p:cNvPr id="9" name="Rounded Rectangle 3">
            <a:extLst>
              <a:ext uri="{FF2B5EF4-FFF2-40B4-BE49-F238E27FC236}">
                <a16:creationId xmlns:a16="http://schemas.microsoft.com/office/drawing/2014/main" id="{DF6BB8C0-E94E-2357-5910-427E7CA08761}"/>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4" name="Subtitle 5">
            <a:extLst>
              <a:ext uri="{FF2B5EF4-FFF2-40B4-BE49-F238E27FC236}">
                <a16:creationId xmlns:a16="http://schemas.microsoft.com/office/drawing/2014/main" id="{A910BEAB-78C6-AB23-563B-A4AAD0D148D6}"/>
              </a:ext>
            </a:extLst>
          </p:cNvPr>
          <p:cNvSpPr txBox="1"/>
          <p:nvPr userDrawn="1"/>
        </p:nvSpPr>
        <p:spPr>
          <a:xfrm>
            <a:off x="8061959" y="6636311"/>
            <a:ext cx="3794758" cy="3801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89321" rtl="0" eaLnBrk="1" fontAlgn="auto" latinLnBrk="0" hangingPunct="0">
              <a:lnSpc>
                <a:spcPct val="90000"/>
              </a:lnSpc>
              <a:spcBef>
                <a:spcPts val="300"/>
              </a:spcBef>
              <a:spcAft>
                <a:spcPts val="0"/>
              </a:spcAft>
              <a:buClrTx/>
              <a:buSzTx/>
              <a:buFontTx/>
              <a:buNone/>
              <a:tabLst/>
              <a:defRPr/>
            </a:pPr>
            <a:r>
              <a:rPr lang="hu-HU" dirty="0"/>
              <a:t>B4.1 OI</a:t>
            </a:r>
          </a:p>
          <a:p>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42"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4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44"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145"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146"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151"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52" name="Body Level One…"/>
          <p:cNvSpPr txBox="1">
            <a:spLocks noGrp="1"/>
          </p:cNvSpPr>
          <p:nvPr>
            <p:ph type="body" idx="1"/>
          </p:nvPr>
        </p:nvSpPr>
        <p:spPr>
          <a:xfrm>
            <a:off x="4273550" y="842962"/>
            <a:ext cx="7529514" cy="5546726"/>
          </a:xfrm>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2" name="Subtitle 5">
            <a:extLst>
              <a:ext uri="{FF2B5EF4-FFF2-40B4-BE49-F238E27FC236}">
                <a16:creationId xmlns:a16="http://schemas.microsoft.com/office/drawing/2014/main" id="{453CFEBF-7E99-0E10-7A80-D2AEA6679703}"/>
              </a:ext>
            </a:extLst>
          </p:cNvPr>
          <p:cNvSpPr txBox="1"/>
          <p:nvPr userDrawn="1"/>
        </p:nvSpPr>
        <p:spPr>
          <a:xfrm>
            <a:off x="8061959" y="6490517"/>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C55F0B17-AE82-BD1F-7F0F-B088AB8AB32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TextBox 6">
            <a:extLst>
              <a:ext uri="{FF2B5EF4-FFF2-40B4-BE49-F238E27FC236}">
                <a16:creationId xmlns:a16="http://schemas.microsoft.com/office/drawing/2014/main" id="{091A1E4A-FA74-6169-7477-C55B08DE73D0}"/>
              </a:ext>
            </a:extLst>
          </p:cNvPr>
          <p:cNvSpPr txBox="1"/>
          <p:nvPr userDrawn="1"/>
        </p:nvSpPr>
        <p:spPr>
          <a:xfrm>
            <a:off x="388936" y="885342"/>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5" name="Rounded Rectangle 3">
            <a:extLst>
              <a:ext uri="{FF2B5EF4-FFF2-40B4-BE49-F238E27FC236}">
                <a16:creationId xmlns:a16="http://schemas.microsoft.com/office/drawing/2014/main" id="{E3A06B59-B741-F94E-EF70-5622B474DBBA}"/>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6" name="Subtitle 5">
            <a:extLst>
              <a:ext uri="{FF2B5EF4-FFF2-40B4-BE49-F238E27FC236}">
                <a16:creationId xmlns:a16="http://schemas.microsoft.com/office/drawing/2014/main" id="{AD50A746-EDBD-FCAF-F81B-2717F4AD2B4B}"/>
              </a:ext>
            </a:extLst>
          </p:cNvPr>
          <p:cNvSpPr txBox="1"/>
          <p:nvPr userDrawn="1"/>
        </p:nvSpPr>
        <p:spPr>
          <a:xfrm>
            <a:off x="8061959" y="6636311"/>
            <a:ext cx="3794758" cy="3801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89321" rtl="0" eaLnBrk="1" fontAlgn="auto" latinLnBrk="0" hangingPunct="0">
              <a:lnSpc>
                <a:spcPct val="90000"/>
              </a:lnSpc>
              <a:spcBef>
                <a:spcPts val="300"/>
              </a:spcBef>
              <a:spcAft>
                <a:spcPts val="0"/>
              </a:spcAft>
              <a:buClrTx/>
              <a:buSzTx/>
              <a:buFontTx/>
              <a:buNone/>
              <a:tabLst/>
              <a:defRPr/>
            </a:pPr>
            <a:r>
              <a:rPr lang="hu-HU" dirty="0"/>
              <a:t>B4.1 OI</a:t>
            </a:r>
          </a:p>
          <a:p>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image" Target="../media/image1.png"/><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theme" Target="../theme/theme2.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20" Type="http://schemas.openxmlformats.org/officeDocument/2006/relationships/image" Target="../media/image3.png"/><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19" Type="http://schemas.openxmlformats.org/officeDocument/2006/relationships/image" Target="../media/image2.png"/><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0"/>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1"/>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2"/>
          <a:stretch>
            <a:fillRect/>
          </a:stretch>
        </p:blipFill>
        <p:spPr>
          <a:xfrm>
            <a:off x="74344" y="6310302"/>
            <a:ext cx="1548718" cy="474296"/>
          </a:xfrm>
          <a:prstGeom prst="rect">
            <a:avLst/>
          </a:prstGeom>
          <a:ln w="12700">
            <a:miter lim="400000"/>
          </a:ln>
        </p:spPr>
      </p:pic>
      <p:pic>
        <p:nvPicPr>
          <p:cNvPr id="5" name="Picture 2" descr="Picture 2"/>
          <p:cNvPicPr>
            <a:picLocks noChangeAspect="1"/>
          </p:cNvPicPr>
          <p:nvPr/>
        </p:nvPicPr>
        <p:blipFill>
          <a:blip r:embed="rId22"/>
          <a:stretch>
            <a:fillRect/>
          </a:stretch>
        </p:blipFill>
        <p:spPr>
          <a:xfrm>
            <a:off x="74342" y="6310295"/>
            <a:ext cx="1548718" cy="474296"/>
          </a:xfrm>
          <a:prstGeom prst="rect">
            <a:avLst/>
          </a:prstGeom>
          <a:ln w="12700">
            <a:miter lim="400000"/>
          </a:ln>
        </p:spPr>
      </p:pic>
      <p:sp>
        <p:nvSpPr>
          <p:cNvPr id="6" name="Subtitle 5"/>
          <p:cNvSpPr txBox="1"/>
          <p:nvPr/>
        </p:nvSpPr>
        <p:spPr>
          <a:xfrm>
            <a:off x="8215978" y="6490273"/>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8"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9" name="TextBox 5"/>
          <p:cNvSpPr txBox="1"/>
          <p:nvPr/>
        </p:nvSpPr>
        <p:spPr>
          <a:xfrm>
            <a:off x="4400180" y="2684185"/>
            <a:ext cx="3721502"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10598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3599DAA1-6AA5-DBD9-A642-028502B963B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10" name="Subtitle 5">
            <a:extLst>
              <a:ext uri="{FF2B5EF4-FFF2-40B4-BE49-F238E27FC236}">
                <a16:creationId xmlns:a16="http://schemas.microsoft.com/office/drawing/2014/main" id="{71B80DA2-C502-0FE9-F172-C981C4B4818B}"/>
              </a:ext>
            </a:extLst>
          </p:cNvPr>
          <p:cNvSpPr txBox="1"/>
          <p:nvPr userDrawn="1"/>
        </p:nvSpPr>
        <p:spPr>
          <a:xfrm>
            <a:off x="8061959" y="6636311"/>
            <a:ext cx="3794758" cy="3801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marL="0" marR="0" lvl="0" indent="0" algn="r" defTabSz="289321" rtl="0" eaLnBrk="1" fontAlgn="auto" latinLnBrk="0" hangingPunct="0">
              <a:lnSpc>
                <a:spcPct val="90000"/>
              </a:lnSpc>
              <a:spcBef>
                <a:spcPts val="300"/>
              </a:spcBef>
              <a:spcAft>
                <a:spcPts val="0"/>
              </a:spcAft>
              <a:buClrTx/>
              <a:buSzTx/>
              <a:buFontTx/>
              <a:buNone/>
              <a:tabLst/>
              <a:defRPr/>
            </a:pPr>
            <a:r>
              <a:rPr lang="hu-HU" dirty="0"/>
              <a:t>B4.1 OI</a:t>
            </a:r>
          </a:p>
          <a:p>
            <a:endParaRP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1"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2" marR="0" indent="-72331"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52" marR="0" indent="-72331"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14" marR="0" indent="-72331"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74" marR="0" indent="-72331"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1070492" marR="0" indent="-347188"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54" marR="0" indent="-347188"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16" marR="0" indent="-347189"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75" marR="0" indent="-347189"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8"/>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9"/>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0"/>
          <a:stretch>
            <a:fillRect/>
          </a:stretch>
        </p:blipFill>
        <p:spPr>
          <a:xfrm>
            <a:off x="74344" y="6310302"/>
            <a:ext cx="1548718" cy="474296"/>
          </a:xfrm>
          <a:prstGeom prst="rect">
            <a:avLst/>
          </a:prstGeom>
          <a:ln w="12700">
            <a:miter lim="400000"/>
          </a:ln>
        </p:spPr>
      </p:pic>
      <p:pic>
        <p:nvPicPr>
          <p:cNvPr id="6" name="Picture 2" descr="Picture 2"/>
          <p:cNvPicPr>
            <a:picLocks noChangeAspect="1"/>
          </p:cNvPicPr>
          <p:nvPr/>
        </p:nvPicPr>
        <p:blipFill>
          <a:blip r:embed="rId20"/>
          <a:stretch>
            <a:fillRect/>
          </a:stretch>
        </p:blipFill>
        <p:spPr>
          <a:xfrm>
            <a:off x="74342" y="6310295"/>
            <a:ext cx="1548718" cy="474296"/>
          </a:xfrm>
          <a:prstGeom prst="rect">
            <a:avLst/>
          </a:prstGeom>
          <a:ln w="12700">
            <a:miter lim="400000"/>
          </a:ln>
        </p:spPr>
      </p:pic>
      <p:sp>
        <p:nvSpPr>
          <p:cNvPr id="7" name="Subtitle 5"/>
          <p:cNvSpPr txBox="1"/>
          <p:nvPr/>
        </p:nvSpPr>
        <p:spPr>
          <a:xfrm>
            <a:off x="8373967" y="6453335"/>
            <a:ext cx="3470564"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RRT Advanced Training Package</a:t>
            </a:r>
          </a:p>
        </p:txBody>
      </p:sp>
      <p:sp>
        <p:nvSpPr>
          <p:cNvPr id="8" name="Subtitle 5"/>
          <p:cNvSpPr txBox="1"/>
          <p:nvPr/>
        </p:nvSpPr>
        <p:spPr>
          <a:xfrm>
            <a:off x="8049771" y="663631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B4.2 </a:t>
            </a:r>
            <a:r>
              <a:rPr err="1"/>
              <a:t>Epicurve</a:t>
            </a:r>
            <a:endParaRPr/>
          </a:p>
        </p:txBody>
      </p:sp>
      <p:sp>
        <p:nvSpPr>
          <p:cNvPr id="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0" name="TextBox 5"/>
          <p:cNvSpPr txBox="1"/>
          <p:nvPr/>
        </p:nvSpPr>
        <p:spPr>
          <a:xfrm>
            <a:off x="4400180" y="2662195"/>
            <a:ext cx="3721502"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11928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8410A0D8-0A52-648B-CBF9-43A41CE9F20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a:latin typeface="+mn-lt"/>
            </a:endParaRPr>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 id="2147483682" r:id="rId15"/>
    <p:sldLayoutId id="2147483683" r:id="rId16"/>
  </p:sldLayoutIdLst>
  <p:transition spd="med"/>
  <p:txStyles>
    <p:title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1"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2" marR="0" indent="-72331"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52" marR="0" indent="-72331"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14" marR="0" indent="-72331"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74" marR="0" indent="-72331"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1070492" marR="0" indent="-347188"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54" marR="0" indent="-347188"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16" marR="0" indent="-347189"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75" marR="0" indent="-347189"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15.xml"/><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16.xml"/><Relationship Id="rId4" Type="http://schemas.openxmlformats.org/officeDocument/2006/relationships/image" Target="../media/image22.gi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7.xml"/><Relationship Id="rId1" Type="http://schemas.openxmlformats.org/officeDocument/2006/relationships/slideLayout" Target="../slideLayouts/slideLayout15.xml"/><Relationship Id="rId5" Type="http://schemas.openxmlformats.org/officeDocument/2006/relationships/image" Target="../media/image25.jpeg"/><Relationship Id="rId4" Type="http://schemas.openxmlformats.org/officeDocument/2006/relationships/image" Target="../media/image24.png"/></Relationships>
</file>

<file path=ppt/slides/_rels/slide5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3.jpeg"/><Relationship Id="rId1" Type="http://schemas.openxmlformats.org/officeDocument/2006/relationships/slideLayout" Target="../slideLayouts/slideLayout1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68.xml.rels><?xml version="1.0" encoding="UTF-8" standalone="yes"?>
<Relationships xmlns="http://schemas.openxmlformats.org/package/2006/relationships"><Relationship Id="rId3" Type="http://schemas.openxmlformats.org/officeDocument/2006/relationships/hyperlink" Target="https://www.cdc.gov/training/quicklearns/createepi/" TargetMode="External"/><Relationship Id="rId2" Type="http://schemas.openxmlformats.org/officeDocument/2006/relationships/hyperlink" Target="https://www.cdc.gov/publichealth101/epidemiology.html" TargetMode="External"/><Relationship Id="rId1" Type="http://schemas.openxmlformats.org/officeDocument/2006/relationships/slideLayout" Target="../slideLayouts/slideLayout5.xml"/><Relationship Id="rId4" Type="http://schemas.openxmlformats.org/officeDocument/2006/relationships/hyperlink" Target="https://apps.who.int/iris/bitstream/handle/10665/70812/WHO_HSE_GAR_DCE_2012_1_eng.pdf?sequence=1&amp;isAllowed=y" TargetMode="External"/></Relationships>
</file>

<file path=ppt/slides/_rels/slide69.xml.rels><?xml version="1.0" encoding="UTF-8" standalone="yes"?>
<Relationships xmlns="http://schemas.openxmlformats.org/package/2006/relationships"><Relationship Id="rId3" Type="http://schemas.openxmlformats.org/officeDocument/2006/relationships/hyperlink" Target="https://www.who.int/publications/i/item/9789241580496" TargetMode="External"/><Relationship Id="rId2" Type="http://schemas.openxmlformats.org/officeDocument/2006/relationships/hyperlink" Target="https://apps.who.int/iris/bitstream/handle/10665/325015/WHO-AF-WHE-CPI-05.2019-eng.pdf" TargetMode="External"/><Relationship Id="rId1" Type="http://schemas.openxmlformats.org/officeDocument/2006/relationships/slideLayout" Target="../slideLayouts/slideLayout5.xml"/><Relationship Id="rId5" Type="http://schemas.openxmlformats.org/officeDocument/2006/relationships/hyperlink" Target="http://www.who.int/iris/handle/10665/65517" TargetMode="External"/><Relationship Id="rId4" Type="http://schemas.openxmlformats.org/officeDocument/2006/relationships/hyperlink" Target="http://www.unhcr.org/4a3374408.html"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3" Type="http://schemas.openxmlformats.org/officeDocument/2006/relationships/hyperlink" Target="https://www.train.org/cdctrain/course/1059516/" TargetMode="External"/><Relationship Id="rId2" Type="http://schemas.openxmlformats.org/officeDocument/2006/relationships/hyperlink" Target="https://www.cdc.gov/training/publichealth101/e-learning/surveillance/" TargetMode="External"/><Relationship Id="rId1" Type="http://schemas.openxmlformats.org/officeDocument/2006/relationships/slideLayout" Target="../slideLayouts/slideLayout7.xml"/><Relationship Id="rId4" Type="http://schemas.openxmlformats.org/officeDocument/2006/relationships/hyperlink" Target="https://openwho.org/courses/ready4response-tier1-EN/overview" TargetMode="Externa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3.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2.xml"/><Relationship Id="rId4" Type="http://schemas.openxmlformats.org/officeDocument/2006/relationships/hyperlink" Target="mailto:ihrhrt@who.int"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Title 2"/>
          <p:cNvSpPr txBox="1">
            <a:spLocks noGrp="1"/>
          </p:cNvSpPr>
          <p:nvPr>
            <p:ph type="title"/>
          </p:nvPr>
        </p:nvSpPr>
        <p:spPr>
          <a:xfrm>
            <a:off x="612388" y="1081592"/>
            <a:ext cx="3928081" cy="2410276"/>
          </a:xfrm>
          <a:prstGeom prst="rect">
            <a:avLst/>
          </a:prstGeom>
        </p:spPr>
        <p:txBody>
          <a:bodyPr/>
          <a:lstStyle>
            <a:lvl1pPr>
              <a:spcBef>
                <a:spcPts val="700"/>
              </a:spcBef>
            </a:lvl1pPr>
          </a:lstStyle>
          <a:p>
            <a:r>
              <a:rPr b="1" dirty="0"/>
              <a:t>Outbreak Investigation</a:t>
            </a:r>
          </a:p>
        </p:txBody>
      </p:sp>
      <p:sp>
        <p:nvSpPr>
          <p:cNvPr id="308" name="TextBox 3"/>
          <p:cNvSpPr txBox="1"/>
          <p:nvPr/>
        </p:nvSpPr>
        <p:spPr>
          <a:xfrm>
            <a:off x="612388" y="1081592"/>
            <a:ext cx="6057111"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b="1" dirty="0"/>
              <a:t>B4.1</a:t>
            </a:r>
          </a:p>
        </p:txBody>
      </p:sp>
      <p:sp>
        <p:nvSpPr>
          <p:cNvPr id="310" name="TextBox 10"/>
          <p:cNvSpPr txBox="1"/>
          <p:nvPr/>
        </p:nvSpPr>
        <p:spPr>
          <a:xfrm>
            <a:off x="567709" y="4147146"/>
            <a:ext cx="2333564" cy="320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400">
                <a:solidFill>
                  <a:srgbClr val="FFFFFF"/>
                </a:solidFill>
                <a:latin typeface="+mn-lt"/>
                <a:ea typeface="+mn-ea"/>
                <a:cs typeface="+mn-cs"/>
                <a:sym typeface="Source Sans Pro Regular"/>
              </a:defRPr>
            </a:lvl1pPr>
          </a:lstStyle>
          <a:p>
            <a:r>
              <a:rPr dirty="0"/>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 name="Rectangle 3"/>
          <p:cNvSpPr txBox="1"/>
          <p:nvPr/>
        </p:nvSpPr>
        <p:spPr>
          <a:xfrm>
            <a:off x="1950720" y="1410914"/>
            <a:ext cx="8290560" cy="40361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pPr>
              <a:spcBef>
                <a:spcPts val="600"/>
              </a:spcBef>
              <a:defRPr sz="2400">
                <a:latin typeface="+mn-lt"/>
                <a:ea typeface="+mn-ea"/>
                <a:cs typeface="+mn-cs"/>
                <a:sym typeface="Source Sans Pro Regular"/>
              </a:defRPr>
            </a:pPr>
            <a:r>
              <a:rPr sz="2800" b="1" dirty="0">
                <a:solidFill>
                  <a:srgbClr val="C00000"/>
                </a:solidFill>
                <a:latin typeface="Source Sans Pro Bold"/>
              </a:rPr>
              <a:t>Public health surveillance can be used to:</a:t>
            </a:r>
          </a:p>
          <a:p>
            <a:pPr marL="342900" indent="-342900">
              <a:spcBef>
                <a:spcPts val="1800"/>
              </a:spcBef>
              <a:buClr>
                <a:srgbClr val="C00000"/>
              </a:buClr>
              <a:buSzPct val="100000"/>
              <a:buFont typeface="Arial"/>
              <a:buChar char="•"/>
              <a:defRPr sz="2400">
                <a:solidFill>
                  <a:schemeClr val="accent6"/>
                </a:solidFill>
                <a:latin typeface="+mn-lt"/>
                <a:ea typeface="+mn-ea"/>
                <a:cs typeface="+mn-cs"/>
                <a:sym typeface="Source Sans Pro Regular"/>
              </a:defRPr>
            </a:pPr>
            <a:r>
              <a:rPr dirty="0">
                <a:solidFill>
                  <a:srgbClr val="C00000"/>
                </a:solidFill>
              </a:rPr>
              <a:t>Describe</a:t>
            </a:r>
            <a:r>
              <a:rPr dirty="0">
                <a:solidFill>
                  <a:srgbClr val="0070C0"/>
                </a:solidFill>
              </a:rPr>
              <a:t> </a:t>
            </a:r>
            <a:r>
              <a:rPr dirty="0">
                <a:solidFill>
                  <a:srgbClr val="000000"/>
                </a:solidFill>
              </a:rPr>
              <a:t>the burden of or potential for disease</a:t>
            </a:r>
          </a:p>
          <a:p>
            <a:pPr marL="342900" indent="-342900">
              <a:spcBef>
                <a:spcPts val="1800"/>
              </a:spcBef>
              <a:buClr>
                <a:srgbClr val="C00000"/>
              </a:buClr>
              <a:buSzPct val="100000"/>
              <a:buFont typeface="Arial"/>
              <a:buChar char="•"/>
              <a:defRPr sz="2400">
                <a:solidFill>
                  <a:schemeClr val="accent6"/>
                </a:solidFill>
                <a:latin typeface="+mn-lt"/>
                <a:ea typeface="+mn-ea"/>
                <a:cs typeface="+mn-cs"/>
                <a:sym typeface="Source Sans Pro Regular"/>
              </a:defRPr>
            </a:pPr>
            <a:r>
              <a:rPr dirty="0">
                <a:solidFill>
                  <a:srgbClr val="C00000"/>
                </a:solidFill>
              </a:rPr>
              <a:t>Monitor</a:t>
            </a:r>
            <a:r>
              <a:rPr dirty="0">
                <a:solidFill>
                  <a:srgbClr val="10253F"/>
                </a:solidFill>
              </a:rPr>
              <a:t> </a:t>
            </a:r>
            <a:r>
              <a:rPr dirty="0">
                <a:solidFill>
                  <a:srgbClr val="000000"/>
                </a:solidFill>
              </a:rPr>
              <a:t>trends and patterns in disease, risk factors, agents</a:t>
            </a:r>
            <a:endParaRPr sz="3200" dirty="0">
              <a:solidFill>
                <a:srgbClr val="000000"/>
              </a:solidFill>
              <a:latin typeface="Arial"/>
              <a:ea typeface="Arial"/>
              <a:cs typeface="Arial"/>
              <a:sym typeface="Arial"/>
            </a:endParaRPr>
          </a:p>
          <a:p>
            <a:pPr marL="342900" indent="-342900">
              <a:spcBef>
                <a:spcPts val="1800"/>
              </a:spcBef>
              <a:buClr>
                <a:srgbClr val="C00000"/>
              </a:buClr>
              <a:buSzPct val="100000"/>
              <a:buFont typeface="Arial"/>
              <a:buChar char="•"/>
              <a:defRPr sz="2400">
                <a:solidFill>
                  <a:schemeClr val="accent6"/>
                </a:solidFill>
                <a:latin typeface="+mn-lt"/>
                <a:ea typeface="+mn-ea"/>
                <a:cs typeface="+mn-cs"/>
                <a:sym typeface="Source Sans Pro Regular"/>
              </a:defRPr>
            </a:pPr>
            <a:r>
              <a:rPr dirty="0">
                <a:solidFill>
                  <a:srgbClr val="C00000"/>
                </a:solidFill>
              </a:rPr>
              <a:t>Detect</a:t>
            </a:r>
            <a:r>
              <a:rPr dirty="0">
                <a:solidFill>
                  <a:srgbClr val="0070C0"/>
                </a:solidFill>
              </a:rPr>
              <a:t> </a:t>
            </a:r>
            <a:r>
              <a:rPr dirty="0">
                <a:solidFill>
                  <a:srgbClr val="000000"/>
                </a:solidFill>
              </a:rPr>
              <a:t>sudden changes in disease occurrence and distribution</a:t>
            </a:r>
            <a:endParaRPr sz="3200" dirty="0">
              <a:solidFill>
                <a:srgbClr val="000000"/>
              </a:solidFill>
              <a:latin typeface="Arial"/>
              <a:ea typeface="Arial"/>
              <a:cs typeface="Arial"/>
              <a:sym typeface="Arial"/>
            </a:endParaRPr>
          </a:p>
          <a:p>
            <a:pPr marL="342900" indent="-342900">
              <a:spcBef>
                <a:spcPts val="1800"/>
              </a:spcBef>
              <a:buClr>
                <a:srgbClr val="C00000"/>
              </a:buClr>
              <a:buSzPct val="100000"/>
              <a:buFont typeface="Arial"/>
              <a:buChar char="•"/>
              <a:defRPr sz="2400">
                <a:solidFill>
                  <a:schemeClr val="accent6"/>
                </a:solidFill>
                <a:latin typeface="+mn-lt"/>
                <a:ea typeface="+mn-ea"/>
                <a:cs typeface="+mn-cs"/>
                <a:sym typeface="Source Sans Pro Regular"/>
              </a:defRPr>
            </a:pPr>
            <a:r>
              <a:rPr dirty="0">
                <a:solidFill>
                  <a:srgbClr val="C00000"/>
                </a:solidFill>
              </a:rPr>
              <a:t>Provide</a:t>
            </a:r>
            <a:r>
              <a:rPr dirty="0"/>
              <a:t> </a:t>
            </a:r>
            <a:r>
              <a:rPr dirty="0">
                <a:solidFill>
                  <a:srgbClr val="000000"/>
                </a:solidFill>
              </a:rPr>
              <a:t>data for program, policies, priorities</a:t>
            </a:r>
            <a:endParaRPr sz="3200" dirty="0">
              <a:solidFill>
                <a:srgbClr val="000000"/>
              </a:solidFill>
              <a:latin typeface="Arial"/>
              <a:ea typeface="Arial"/>
              <a:cs typeface="Arial"/>
              <a:sym typeface="Arial"/>
            </a:endParaRPr>
          </a:p>
          <a:p>
            <a:pPr marL="342900" indent="-342900">
              <a:spcBef>
                <a:spcPts val="1800"/>
              </a:spcBef>
              <a:buClr>
                <a:srgbClr val="C00000"/>
              </a:buClr>
              <a:buSzPct val="100000"/>
              <a:buFont typeface="Arial"/>
              <a:buChar char="•"/>
              <a:defRPr sz="2400">
                <a:solidFill>
                  <a:schemeClr val="accent6"/>
                </a:solidFill>
                <a:latin typeface="+mn-lt"/>
                <a:ea typeface="+mn-ea"/>
                <a:cs typeface="+mn-cs"/>
                <a:sym typeface="Source Sans Pro Regular"/>
              </a:defRPr>
            </a:pPr>
            <a:r>
              <a:rPr dirty="0">
                <a:solidFill>
                  <a:srgbClr val="C00000"/>
                </a:solidFill>
              </a:rPr>
              <a:t>Evaluate</a:t>
            </a:r>
            <a:r>
              <a:rPr dirty="0">
                <a:solidFill>
                  <a:srgbClr val="10253F"/>
                </a:solidFill>
              </a:rPr>
              <a:t> </a:t>
            </a:r>
            <a:r>
              <a:rPr dirty="0">
                <a:solidFill>
                  <a:srgbClr val="000000"/>
                </a:solidFill>
              </a:rPr>
              <a:t>prevention / control efforts.</a:t>
            </a:r>
            <a:endParaRPr sz="3200" dirty="0">
              <a:solidFill>
                <a:srgbClr val="000000"/>
              </a:solidFill>
              <a:latin typeface="Arial"/>
              <a:ea typeface="Arial"/>
              <a:cs typeface="Arial"/>
              <a:sym typeface="Arial"/>
            </a:endParaRPr>
          </a:p>
        </p:txBody>
      </p:sp>
      <p:sp>
        <p:nvSpPr>
          <p:cNvPr id="2" name="Title 3">
            <a:extLst>
              <a:ext uri="{FF2B5EF4-FFF2-40B4-BE49-F238E27FC236}">
                <a16:creationId xmlns:a16="http://schemas.microsoft.com/office/drawing/2014/main" id="{7EDF372D-376C-BC95-A710-FF33AE7566A8}"/>
              </a:ext>
            </a:extLst>
          </p:cNvPr>
          <p:cNvSpPr txBox="1">
            <a:spLocks/>
          </p:cNvSpPr>
          <p:nvPr/>
        </p:nvSpPr>
        <p:spPr>
          <a:xfrm>
            <a:off x="151306" y="54837"/>
            <a:ext cx="7136525"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Some uses of public health surveillance</a:t>
            </a:r>
            <a:endParaRPr lang="hu-HU" b="1" dirty="0"/>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 name="Title 5"/>
          <p:cNvSpPr txBox="1">
            <a:spLocks noGrp="1"/>
          </p:cNvSpPr>
          <p:nvPr>
            <p:ph type="title"/>
          </p:nvPr>
        </p:nvSpPr>
        <p:spPr>
          <a:xfrm>
            <a:off x="177316" y="-139603"/>
            <a:ext cx="11183352" cy="1410580"/>
          </a:xfrm>
          <a:prstGeom prst="rect">
            <a:avLst/>
          </a:prstGeom>
        </p:spPr>
        <p:txBody>
          <a:bodyPr/>
          <a:lstStyle>
            <a:lvl1pPr>
              <a:defRPr sz="2800">
                <a:solidFill>
                  <a:srgbClr val="C00000"/>
                </a:solidFill>
              </a:defRPr>
            </a:lvl1pPr>
          </a:lstStyle>
          <a:p>
            <a:r>
              <a:rPr b="1" dirty="0">
                <a:solidFill>
                  <a:srgbClr val="002060"/>
                </a:solidFill>
              </a:rPr>
              <a:t>Indicator-based surveillance (IBS), event-based surveillance (EBS), epidemic intelligence and Early Warning Alert and Response (EWAR)</a:t>
            </a:r>
          </a:p>
        </p:txBody>
      </p:sp>
      <p:pic>
        <p:nvPicPr>
          <p:cNvPr id="377" name="Image 2" descr="Image 2"/>
          <p:cNvPicPr>
            <a:picLocks noChangeAspect="1"/>
          </p:cNvPicPr>
          <p:nvPr/>
        </p:nvPicPr>
        <p:blipFill>
          <a:blip r:embed="rId3"/>
          <a:srcRect l="2747" t="5739" r="2564"/>
          <a:stretch>
            <a:fillRect/>
          </a:stretch>
        </p:blipFill>
        <p:spPr>
          <a:xfrm>
            <a:off x="4569142" y="1192791"/>
            <a:ext cx="5822788" cy="4827524"/>
          </a:xfrm>
          <a:prstGeom prst="rect">
            <a:avLst/>
          </a:prstGeom>
          <a:ln w="12700">
            <a:miter lim="400000"/>
          </a:ln>
        </p:spPr>
      </p:pic>
      <p:sp>
        <p:nvSpPr>
          <p:cNvPr id="378" name="TextBox 2"/>
          <p:cNvSpPr txBox="1"/>
          <p:nvPr/>
        </p:nvSpPr>
        <p:spPr>
          <a:xfrm>
            <a:off x="727969" y="2295352"/>
            <a:ext cx="3501269" cy="156966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lgn="ctr">
              <a:defRPr sz="2200">
                <a:solidFill>
                  <a:srgbClr val="4D4D4D"/>
                </a:solidFill>
                <a:latin typeface="+mn-lt"/>
                <a:ea typeface="+mn-ea"/>
                <a:cs typeface="+mn-cs"/>
                <a:sym typeface="Source Sans Pro Regular"/>
              </a:defRPr>
            </a:pPr>
            <a:r>
              <a:rPr sz="2400" dirty="0"/>
              <a:t>Both IBS and EBS can generate information to detect a public health event such as outbreaks.</a:t>
            </a:r>
            <a:r>
              <a:rPr sz="2400" dirty="0">
                <a:solidFill>
                  <a:srgbClr val="000000"/>
                </a:solidFill>
              </a:rPr>
              <a:t>​</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Content Placeholder 2"/>
          <p:cNvSpPr txBox="1">
            <a:spLocks noGrp="1"/>
          </p:cNvSpPr>
          <p:nvPr>
            <p:ph type="body" idx="1"/>
          </p:nvPr>
        </p:nvSpPr>
        <p:spPr>
          <a:xfrm>
            <a:off x="4273548" y="1639330"/>
            <a:ext cx="7529515" cy="3579341"/>
          </a:xfrm>
          <a:prstGeom prst="rect">
            <a:avLst/>
          </a:prstGeom>
        </p:spPr>
        <p:txBody>
          <a:bodyPr>
            <a:normAutofit lnSpcReduction="10000"/>
          </a:bodyPr>
          <a:lstStyle/>
          <a:p>
            <a:pPr>
              <a:defRPr>
                <a:solidFill>
                  <a:schemeClr val="accent2"/>
                </a:solidFill>
                <a:latin typeface="Source Sans Pro Bold"/>
                <a:ea typeface="Source Sans Pro Bold"/>
                <a:cs typeface="Source Sans Pro Bold"/>
                <a:sym typeface="Source Sans Pro Bold"/>
              </a:defRPr>
            </a:pPr>
            <a:r>
              <a:rPr sz="2800" b="1" dirty="0"/>
              <a:t>Key principles of surveillance during emergencies are:</a:t>
            </a:r>
          </a:p>
          <a:p>
            <a:endParaRPr dirty="0"/>
          </a:p>
          <a:p>
            <a:pPr marL="241300" indent="-241300">
              <a:buClr>
                <a:srgbClr val="C00000"/>
              </a:buClr>
              <a:buSzPct val="100000"/>
              <a:buChar char="•"/>
            </a:pPr>
            <a:r>
              <a:rPr dirty="0"/>
              <a:t>Set it up as soon as possible</a:t>
            </a:r>
          </a:p>
          <a:p>
            <a:pPr marL="241300" indent="-241300">
              <a:buClr>
                <a:srgbClr val="C00000"/>
              </a:buClr>
              <a:buSzPct val="100000"/>
              <a:buChar char="•"/>
            </a:pPr>
            <a:endParaRPr dirty="0"/>
          </a:p>
          <a:p>
            <a:pPr marL="241300" indent="-241300">
              <a:buClr>
                <a:srgbClr val="C00000"/>
              </a:buClr>
              <a:buSzPct val="100000"/>
              <a:buChar char="•"/>
            </a:pPr>
            <a:r>
              <a:rPr dirty="0"/>
              <a:t>Limited number variables</a:t>
            </a:r>
          </a:p>
          <a:p>
            <a:pPr marL="241300" indent="-241300">
              <a:buClr>
                <a:srgbClr val="C00000"/>
              </a:buClr>
              <a:buSzPct val="100000"/>
              <a:buChar char="•"/>
            </a:pPr>
            <a:endParaRPr dirty="0"/>
          </a:p>
          <a:p>
            <a:pPr marL="241300" indent="-241300">
              <a:buClr>
                <a:srgbClr val="C00000"/>
              </a:buClr>
              <a:buSzPct val="100000"/>
              <a:buChar char="•"/>
            </a:pPr>
            <a:r>
              <a:rPr dirty="0"/>
              <a:t>Simple, flexible, acceptable</a:t>
            </a:r>
          </a:p>
          <a:p>
            <a:pPr marL="241300" indent="-241300">
              <a:buClr>
                <a:srgbClr val="C00000"/>
              </a:buClr>
              <a:buSzPct val="100000"/>
              <a:buChar char="•"/>
            </a:pPr>
            <a:endParaRPr dirty="0"/>
          </a:p>
          <a:p>
            <a:pPr marL="241300" indent="-241300">
              <a:buClr>
                <a:srgbClr val="C00000"/>
              </a:buClr>
              <a:buSzPct val="100000"/>
              <a:buChar char="•"/>
            </a:pPr>
            <a:r>
              <a:rPr dirty="0"/>
              <a:t>Data analysis at field level</a:t>
            </a:r>
          </a:p>
        </p:txBody>
      </p:sp>
      <p:sp>
        <p:nvSpPr>
          <p:cNvPr id="384" name="Title 1"/>
          <p:cNvSpPr txBox="1">
            <a:spLocks noGrp="1"/>
          </p:cNvSpPr>
          <p:nvPr>
            <p:ph type="title" idx="4294967295"/>
          </p:nvPr>
        </p:nvSpPr>
        <p:spPr>
          <a:xfrm>
            <a:off x="388937" y="14316"/>
            <a:ext cx="4130567" cy="1704050"/>
          </a:xfrm>
          <a:prstGeom prst="rect">
            <a:avLst/>
          </a:prstGeom>
        </p:spPr>
        <p:txBody>
          <a:bodyPr/>
          <a:lstStyle/>
          <a:p>
            <a:r>
              <a:rPr b="1" dirty="0"/>
              <a:t>Key principles of surveillance during emergencies</a:t>
            </a:r>
          </a:p>
        </p:txBody>
      </p:sp>
      <p:sp>
        <p:nvSpPr>
          <p:cNvPr id="385" name="ZoneTexte 3"/>
          <p:cNvSpPr txBox="1"/>
          <p:nvPr/>
        </p:nvSpPr>
        <p:spPr>
          <a:xfrm>
            <a:off x="4273550" y="5142122"/>
            <a:ext cx="7529511" cy="878841"/>
          </a:xfrm>
          <a:prstGeom prst="rect">
            <a:avLst/>
          </a:prstGeom>
          <a:solidFill>
            <a:schemeClr val="accent2"/>
          </a:solidFill>
          <a:ln w="12700">
            <a:miter lim="400000"/>
          </a:ln>
          <a:effectLst>
            <a:outerShdw blurRad="63500" dist="19050" dir="5400000" rotWithShape="0">
              <a:srgbClr val="000000">
                <a:alpha val="63000"/>
              </a:srgbClr>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2400">
                <a:solidFill>
                  <a:srgbClr val="FFFFFF"/>
                </a:solidFill>
                <a:latin typeface="+mn-lt"/>
                <a:ea typeface="+mn-ea"/>
                <a:cs typeface="+mn-cs"/>
                <a:sym typeface="Source Sans Pro Regular"/>
              </a:defRPr>
            </a:pPr>
            <a:r>
              <a:rPr dirty="0"/>
              <a:t>Remember: Only collect data which are USEFUL and can be ACTED UPON in the field!​</a:t>
            </a:r>
          </a:p>
        </p:txBody>
      </p:sp>
      <p:sp>
        <p:nvSpPr>
          <p:cNvPr id="3" name="Rounded Rectangle 9">
            <a:extLst>
              <a:ext uri="{FF2B5EF4-FFF2-40B4-BE49-F238E27FC236}">
                <a16:creationId xmlns:a16="http://schemas.microsoft.com/office/drawing/2014/main" id="{D6C64F89-31E4-68E6-221D-7E480CB1B240}"/>
              </a:ext>
            </a:extLst>
          </p:cNvPr>
          <p:cNvSpPr/>
          <p:nvPr/>
        </p:nvSpPr>
        <p:spPr>
          <a:xfrm flipV="1">
            <a:off x="388937" y="1590079"/>
            <a:ext cx="2938224" cy="128287"/>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3" name="Public Health 101 Surveillance IconPicture 8" descr="Public Health 101 Surveillance IconPicture 8"/>
          <p:cNvPicPr>
            <a:picLocks noChangeAspect="1"/>
          </p:cNvPicPr>
          <p:nvPr/>
        </p:nvPicPr>
        <p:blipFill>
          <a:blip r:embed="rId3"/>
          <a:stretch>
            <a:fillRect/>
          </a:stretch>
        </p:blipFill>
        <p:spPr>
          <a:xfrm>
            <a:off x="6477746" y="2268341"/>
            <a:ext cx="2971054" cy="2589864"/>
          </a:xfrm>
          <a:prstGeom prst="rect">
            <a:avLst/>
          </a:prstGeom>
          <a:ln w="12700">
            <a:miter lim="400000"/>
          </a:ln>
        </p:spPr>
      </p:pic>
      <p:sp>
        <p:nvSpPr>
          <p:cNvPr id="2" name="Rounded Rectangle 5">
            <a:extLst>
              <a:ext uri="{FF2B5EF4-FFF2-40B4-BE49-F238E27FC236}">
                <a16:creationId xmlns:a16="http://schemas.microsoft.com/office/drawing/2014/main" id="{59711219-793D-C5A0-A663-922E8737C456}"/>
              </a:ext>
            </a:extLst>
          </p:cNvPr>
          <p:cNvSpPr/>
          <p:nvPr/>
        </p:nvSpPr>
        <p:spPr>
          <a:xfrm rot="10800000" flipH="1">
            <a:off x="273952" y="1531834"/>
            <a:ext cx="2655039"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3" name="Title 1">
            <a:extLst>
              <a:ext uri="{FF2B5EF4-FFF2-40B4-BE49-F238E27FC236}">
                <a16:creationId xmlns:a16="http://schemas.microsoft.com/office/drawing/2014/main" id="{6D9E8E7E-41EE-4553-483A-023449547E26}"/>
              </a:ext>
            </a:extLst>
          </p:cNvPr>
          <p:cNvSpPr txBox="1">
            <a:spLocks/>
          </p:cNvSpPr>
          <p:nvPr/>
        </p:nvSpPr>
        <p:spPr>
          <a:xfrm>
            <a:off x="273952" y="0"/>
            <a:ext cx="4130567" cy="17040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2. Public Health Surveillance Process </a:t>
            </a:r>
            <a:br>
              <a:rPr lang="en-US" b="1" dirty="0"/>
            </a:br>
            <a:r>
              <a:rPr lang="en-US" b="1" dirty="0"/>
              <a:t>&amp; Information Flow</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Csoportba foglalás 2">
            <a:extLst>
              <a:ext uri="{FF2B5EF4-FFF2-40B4-BE49-F238E27FC236}">
                <a16:creationId xmlns:a16="http://schemas.microsoft.com/office/drawing/2014/main" id="{0A2917D3-5BE7-AAE0-4A38-46BBA6BEFB9E}"/>
              </a:ext>
            </a:extLst>
          </p:cNvPr>
          <p:cNvGrpSpPr/>
          <p:nvPr/>
        </p:nvGrpSpPr>
        <p:grpSpPr>
          <a:xfrm>
            <a:off x="4037165" y="1778399"/>
            <a:ext cx="3366840" cy="3301202"/>
            <a:chOff x="4037165" y="2282623"/>
            <a:chExt cx="3366840" cy="3301202"/>
          </a:xfrm>
        </p:grpSpPr>
        <p:pic>
          <p:nvPicPr>
            <p:cNvPr id="399" name="Picture 2" descr="Picture 2"/>
            <p:cNvPicPr>
              <a:picLocks noChangeAspect="1"/>
            </p:cNvPicPr>
            <p:nvPr/>
          </p:nvPicPr>
          <p:blipFill>
            <a:blip r:embed="rId3"/>
            <a:stretch>
              <a:fillRect/>
            </a:stretch>
          </p:blipFill>
          <p:spPr>
            <a:xfrm>
              <a:off x="5387587" y="3383949"/>
              <a:ext cx="657226" cy="1098551"/>
            </a:xfrm>
            <a:prstGeom prst="rect">
              <a:avLst/>
            </a:prstGeom>
            <a:ln w="12700">
              <a:miter lim="400000"/>
            </a:ln>
          </p:spPr>
        </p:pic>
        <p:grpSp>
          <p:nvGrpSpPr>
            <p:cNvPr id="404" name="Group 4"/>
            <p:cNvGrpSpPr/>
            <p:nvPr/>
          </p:nvGrpSpPr>
          <p:grpSpPr>
            <a:xfrm>
              <a:off x="4037165" y="2282623"/>
              <a:ext cx="3366840" cy="3301202"/>
              <a:chOff x="0" y="0"/>
              <a:chExt cx="3366838" cy="3301201"/>
            </a:xfrm>
          </p:grpSpPr>
          <p:sp>
            <p:nvSpPr>
              <p:cNvPr id="400" name="Freeform 5"/>
              <p:cNvSpPr/>
              <p:nvPr/>
            </p:nvSpPr>
            <p:spPr>
              <a:xfrm rot="20951320">
                <a:off x="216475" y="1529141"/>
                <a:ext cx="1203303" cy="1674063"/>
              </a:xfrm>
              <a:custGeom>
                <a:avLst/>
                <a:gdLst/>
                <a:ahLst/>
                <a:cxnLst>
                  <a:cxn ang="0">
                    <a:pos x="wd2" y="hd2"/>
                  </a:cxn>
                  <a:cxn ang="5400000">
                    <a:pos x="wd2" y="hd2"/>
                  </a:cxn>
                  <a:cxn ang="10800000">
                    <a:pos x="wd2" y="hd2"/>
                  </a:cxn>
                  <a:cxn ang="16200000">
                    <a:pos x="wd2" y="hd2"/>
                  </a:cxn>
                </a:cxnLst>
                <a:rect l="0" t="0" r="r" b="b"/>
                <a:pathLst>
                  <a:path w="21600" h="21600" extrusionOk="0">
                    <a:moveTo>
                      <a:pt x="19534" y="21514"/>
                    </a:moveTo>
                    <a:lnTo>
                      <a:pt x="19993" y="21600"/>
                    </a:lnTo>
                    <a:lnTo>
                      <a:pt x="21600" y="18727"/>
                    </a:lnTo>
                    <a:lnTo>
                      <a:pt x="21162" y="18607"/>
                    </a:lnTo>
                    <a:lnTo>
                      <a:pt x="20452" y="18436"/>
                    </a:lnTo>
                    <a:lnTo>
                      <a:pt x="19993" y="18316"/>
                    </a:lnTo>
                    <a:lnTo>
                      <a:pt x="19597" y="18214"/>
                    </a:lnTo>
                    <a:lnTo>
                      <a:pt x="19200" y="18094"/>
                    </a:lnTo>
                    <a:lnTo>
                      <a:pt x="18866" y="17974"/>
                    </a:lnTo>
                    <a:lnTo>
                      <a:pt x="18449" y="17855"/>
                    </a:lnTo>
                    <a:lnTo>
                      <a:pt x="18094" y="17735"/>
                    </a:lnTo>
                    <a:lnTo>
                      <a:pt x="17697" y="17581"/>
                    </a:lnTo>
                    <a:lnTo>
                      <a:pt x="17322" y="17461"/>
                    </a:lnTo>
                    <a:lnTo>
                      <a:pt x="16946" y="17290"/>
                    </a:lnTo>
                    <a:lnTo>
                      <a:pt x="16591" y="17136"/>
                    </a:lnTo>
                    <a:lnTo>
                      <a:pt x="16299" y="17000"/>
                    </a:lnTo>
                    <a:lnTo>
                      <a:pt x="16028" y="16880"/>
                    </a:lnTo>
                    <a:lnTo>
                      <a:pt x="15673" y="16726"/>
                    </a:lnTo>
                    <a:lnTo>
                      <a:pt x="15360" y="16555"/>
                    </a:lnTo>
                    <a:lnTo>
                      <a:pt x="15005" y="16384"/>
                    </a:lnTo>
                    <a:lnTo>
                      <a:pt x="14692" y="16213"/>
                    </a:lnTo>
                    <a:lnTo>
                      <a:pt x="14442" y="16110"/>
                    </a:lnTo>
                    <a:lnTo>
                      <a:pt x="14170" y="15956"/>
                    </a:lnTo>
                    <a:lnTo>
                      <a:pt x="13795" y="15751"/>
                    </a:lnTo>
                    <a:lnTo>
                      <a:pt x="13461" y="15529"/>
                    </a:lnTo>
                    <a:lnTo>
                      <a:pt x="13002" y="15272"/>
                    </a:lnTo>
                    <a:lnTo>
                      <a:pt x="12605" y="14999"/>
                    </a:lnTo>
                    <a:lnTo>
                      <a:pt x="12167" y="14725"/>
                    </a:lnTo>
                    <a:lnTo>
                      <a:pt x="11770" y="14434"/>
                    </a:lnTo>
                    <a:lnTo>
                      <a:pt x="11353" y="14109"/>
                    </a:lnTo>
                    <a:lnTo>
                      <a:pt x="10727" y="13562"/>
                    </a:lnTo>
                    <a:lnTo>
                      <a:pt x="10372" y="13237"/>
                    </a:lnTo>
                    <a:lnTo>
                      <a:pt x="9997" y="12895"/>
                    </a:lnTo>
                    <a:lnTo>
                      <a:pt x="9621" y="12519"/>
                    </a:lnTo>
                    <a:lnTo>
                      <a:pt x="9308" y="12177"/>
                    </a:lnTo>
                    <a:lnTo>
                      <a:pt x="8953" y="11783"/>
                    </a:lnTo>
                    <a:lnTo>
                      <a:pt x="8598" y="11373"/>
                    </a:lnTo>
                    <a:lnTo>
                      <a:pt x="8327" y="10980"/>
                    </a:lnTo>
                    <a:lnTo>
                      <a:pt x="8056" y="10603"/>
                    </a:lnTo>
                    <a:lnTo>
                      <a:pt x="7826" y="10244"/>
                    </a:lnTo>
                    <a:lnTo>
                      <a:pt x="7617" y="9919"/>
                    </a:lnTo>
                    <a:lnTo>
                      <a:pt x="7367" y="9526"/>
                    </a:lnTo>
                    <a:lnTo>
                      <a:pt x="6991" y="8773"/>
                    </a:lnTo>
                    <a:lnTo>
                      <a:pt x="6803" y="8363"/>
                    </a:lnTo>
                    <a:lnTo>
                      <a:pt x="6637" y="8004"/>
                    </a:lnTo>
                    <a:lnTo>
                      <a:pt x="6490" y="7576"/>
                    </a:lnTo>
                    <a:lnTo>
                      <a:pt x="6323" y="7149"/>
                    </a:lnTo>
                    <a:lnTo>
                      <a:pt x="6177" y="6704"/>
                    </a:lnTo>
                    <a:lnTo>
                      <a:pt x="6073" y="6259"/>
                    </a:lnTo>
                    <a:lnTo>
                      <a:pt x="5969" y="5798"/>
                    </a:lnTo>
                    <a:lnTo>
                      <a:pt x="5927" y="5387"/>
                    </a:lnTo>
                    <a:lnTo>
                      <a:pt x="5864" y="4943"/>
                    </a:lnTo>
                    <a:lnTo>
                      <a:pt x="5843" y="4447"/>
                    </a:lnTo>
                    <a:lnTo>
                      <a:pt x="5843" y="3523"/>
                    </a:lnTo>
                    <a:lnTo>
                      <a:pt x="7367" y="3523"/>
                    </a:lnTo>
                    <a:lnTo>
                      <a:pt x="3819" y="0"/>
                    </a:lnTo>
                    <a:lnTo>
                      <a:pt x="0" y="3523"/>
                    </a:lnTo>
                    <a:lnTo>
                      <a:pt x="1440" y="3523"/>
                    </a:lnTo>
                    <a:lnTo>
                      <a:pt x="1440" y="4087"/>
                    </a:lnTo>
                    <a:lnTo>
                      <a:pt x="1461" y="4600"/>
                    </a:lnTo>
                    <a:lnTo>
                      <a:pt x="1523" y="5114"/>
                    </a:lnTo>
                    <a:lnTo>
                      <a:pt x="1565" y="5592"/>
                    </a:lnTo>
                    <a:lnTo>
                      <a:pt x="1628" y="6037"/>
                    </a:lnTo>
                    <a:lnTo>
                      <a:pt x="1711" y="6465"/>
                    </a:lnTo>
                    <a:lnTo>
                      <a:pt x="1816" y="6926"/>
                    </a:lnTo>
                    <a:lnTo>
                      <a:pt x="1920" y="7354"/>
                    </a:lnTo>
                    <a:lnTo>
                      <a:pt x="2024" y="7747"/>
                    </a:lnTo>
                    <a:lnTo>
                      <a:pt x="2170" y="8175"/>
                    </a:lnTo>
                    <a:lnTo>
                      <a:pt x="2358" y="8705"/>
                    </a:lnTo>
                    <a:lnTo>
                      <a:pt x="2504" y="9133"/>
                    </a:lnTo>
                    <a:lnTo>
                      <a:pt x="2692" y="9543"/>
                    </a:lnTo>
                    <a:lnTo>
                      <a:pt x="2880" y="9936"/>
                    </a:lnTo>
                    <a:lnTo>
                      <a:pt x="3130" y="10398"/>
                    </a:lnTo>
                    <a:lnTo>
                      <a:pt x="3360" y="10826"/>
                    </a:lnTo>
                    <a:lnTo>
                      <a:pt x="3861" y="11612"/>
                    </a:lnTo>
                    <a:lnTo>
                      <a:pt x="4174" y="12057"/>
                    </a:lnTo>
                    <a:lnTo>
                      <a:pt x="4466" y="12485"/>
                    </a:lnTo>
                    <a:lnTo>
                      <a:pt x="4758" y="12878"/>
                    </a:lnTo>
                    <a:lnTo>
                      <a:pt x="5050" y="13237"/>
                    </a:lnTo>
                    <a:lnTo>
                      <a:pt x="5677" y="13955"/>
                    </a:lnTo>
                    <a:lnTo>
                      <a:pt x="5990" y="14297"/>
                    </a:lnTo>
                    <a:lnTo>
                      <a:pt x="6365" y="14691"/>
                    </a:lnTo>
                    <a:lnTo>
                      <a:pt x="6741" y="15067"/>
                    </a:lnTo>
                    <a:lnTo>
                      <a:pt x="7158" y="15392"/>
                    </a:lnTo>
                    <a:lnTo>
                      <a:pt x="7555" y="15734"/>
                    </a:lnTo>
                    <a:lnTo>
                      <a:pt x="7930" y="16059"/>
                    </a:lnTo>
                    <a:lnTo>
                      <a:pt x="8306" y="16350"/>
                    </a:lnTo>
                    <a:lnTo>
                      <a:pt x="8661" y="16606"/>
                    </a:lnTo>
                    <a:lnTo>
                      <a:pt x="9120" y="16948"/>
                    </a:lnTo>
                    <a:lnTo>
                      <a:pt x="9600" y="17256"/>
                    </a:lnTo>
                    <a:lnTo>
                      <a:pt x="9976" y="17513"/>
                    </a:lnTo>
                    <a:lnTo>
                      <a:pt x="10414" y="17786"/>
                    </a:lnTo>
                    <a:lnTo>
                      <a:pt x="10873" y="18060"/>
                    </a:lnTo>
                    <a:lnTo>
                      <a:pt x="11353" y="18333"/>
                    </a:lnTo>
                    <a:lnTo>
                      <a:pt x="12292" y="18847"/>
                    </a:lnTo>
                    <a:lnTo>
                      <a:pt x="12814" y="19120"/>
                    </a:lnTo>
                    <a:lnTo>
                      <a:pt x="13231" y="19325"/>
                    </a:lnTo>
                    <a:lnTo>
                      <a:pt x="13670" y="19531"/>
                    </a:lnTo>
                    <a:lnTo>
                      <a:pt x="13983" y="19667"/>
                    </a:lnTo>
                    <a:lnTo>
                      <a:pt x="14254" y="19821"/>
                    </a:lnTo>
                    <a:lnTo>
                      <a:pt x="14504" y="19924"/>
                    </a:lnTo>
                    <a:lnTo>
                      <a:pt x="14734" y="20010"/>
                    </a:lnTo>
                    <a:lnTo>
                      <a:pt x="15005" y="20112"/>
                    </a:lnTo>
                    <a:lnTo>
                      <a:pt x="15339" y="20215"/>
                    </a:lnTo>
                    <a:lnTo>
                      <a:pt x="15652" y="20317"/>
                    </a:lnTo>
                    <a:lnTo>
                      <a:pt x="15944" y="20437"/>
                    </a:lnTo>
                    <a:lnTo>
                      <a:pt x="16195" y="20523"/>
                    </a:lnTo>
                    <a:lnTo>
                      <a:pt x="16487" y="20642"/>
                    </a:lnTo>
                    <a:lnTo>
                      <a:pt x="16800" y="20745"/>
                    </a:lnTo>
                    <a:lnTo>
                      <a:pt x="17134" y="20848"/>
                    </a:lnTo>
                    <a:lnTo>
                      <a:pt x="17468" y="20984"/>
                    </a:lnTo>
                    <a:lnTo>
                      <a:pt x="17781" y="21053"/>
                    </a:lnTo>
                    <a:lnTo>
                      <a:pt x="18031" y="21138"/>
                    </a:lnTo>
                    <a:lnTo>
                      <a:pt x="18365" y="21224"/>
                    </a:lnTo>
                    <a:lnTo>
                      <a:pt x="18678" y="21309"/>
                    </a:lnTo>
                    <a:lnTo>
                      <a:pt x="19012" y="21395"/>
                    </a:lnTo>
                    <a:lnTo>
                      <a:pt x="19242" y="21446"/>
                    </a:lnTo>
                    <a:lnTo>
                      <a:pt x="19534" y="21514"/>
                    </a:lnTo>
                    <a:close/>
                  </a:path>
                </a:pathLst>
              </a:custGeom>
              <a:solidFill>
                <a:srgbClr val="FF00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401" name="Freeform 6"/>
              <p:cNvSpPr/>
              <p:nvPr/>
            </p:nvSpPr>
            <p:spPr>
              <a:xfrm rot="20951320">
                <a:off x="1935146" y="98227"/>
                <a:ext cx="1205628" cy="1672738"/>
              </a:xfrm>
              <a:custGeom>
                <a:avLst/>
                <a:gdLst/>
                <a:ahLst/>
                <a:cxnLst>
                  <a:cxn ang="0">
                    <a:pos x="wd2" y="hd2"/>
                  </a:cxn>
                  <a:cxn ang="5400000">
                    <a:pos x="wd2" y="hd2"/>
                  </a:cxn>
                  <a:cxn ang="10800000">
                    <a:pos x="wd2" y="hd2"/>
                  </a:cxn>
                  <a:cxn ang="16200000">
                    <a:pos x="wd2" y="hd2"/>
                  </a:cxn>
                </a:cxnLst>
                <a:rect l="0" t="0" r="r" b="b"/>
                <a:pathLst>
                  <a:path w="21600" h="21600" extrusionOk="0">
                    <a:moveTo>
                      <a:pt x="2062" y="68"/>
                    </a:moveTo>
                    <a:lnTo>
                      <a:pt x="1604" y="0"/>
                    </a:lnTo>
                    <a:lnTo>
                      <a:pt x="0" y="2858"/>
                    </a:lnTo>
                    <a:lnTo>
                      <a:pt x="458" y="2995"/>
                    </a:lnTo>
                    <a:lnTo>
                      <a:pt x="812" y="3064"/>
                    </a:lnTo>
                    <a:lnTo>
                      <a:pt x="1146" y="3166"/>
                    </a:lnTo>
                    <a:lnTo>
                      <a:pt x="1604" y="3269"/>
                    </a:lnTo>
                    <a:lnTo>
                      <a:pt x="2000" y="3389"/>
                    </a:lnTo>
                    <a:lnTo>
                      <a:pt x="2416" y="3492"/>
                    </a:lnTo>
                    <a:lnTo>
                      <a:pt x="2729" y="3611"/>
                    </a:lnTo>
                    <a:lnTo>
                      <a:pt x="3166" y="3748"/>
                    </a:lnTo>
                    <a:lnTo>
                      <a:pt x="3499" y="3851"/>
                    </a:lnTo>
                    <a:lnTo>
                      <a:pt x="3916" y="4005"/>
                    </a:lnTo>
                    <a:lnTo>
                      <a:pt x="4291" y="4125"/>
                    </a:lnTo>
                    <a:lnTo>
                      <a:pt x="4666" y="4296"/>
                    </a:lnTo>
                    <a:lnTo>
                      <a:pt x="4999" y="4450"/>
                    </a:lnTo>
                    <a:lnTo>
                      <a:pt x="5311" y="4587"/>
                    </a:lnTo>
                    <a:lnTo>
                      <a:pt x="5561" y="4707"/>
                    </a:lnTo>
                    <a:lnTo>
                      <a:pt x="5916" y="4861"/>
                    </a:lnTo>
                    <a:lnTo>
                      <a:pt x="6228" y="5032"/>
                    </a:lnTo>
                    <a:lnTo>
                      <a:pt x="6582" y="5203"/>
                    </a:lnTo>
                    <a:lnTo>
                      <a:pt x="6915" y="5374"/>
                    </a:lnTo>
                    <a:lnTo>
                      <a:pt x="7144" y="5477"/>
                    </a:lnTo>
                    <a:lnTo>
                      <a:pt x="7436" y="5631"/>
                    </a:lnTo>
                    <a:lnTo>
                      <a:pt x="7790" y="5836"/>
                    </a:lnTo>
                    <a:lnTo>
                      <a:pt x="8144" y="6059"/>
                    </a:lnTo>
                    <a:lnTo>
                      <a:pt x="8603" y="6333"/>
                    </a:lnTo>
                    <a:lnTo>
                      <a:pt x="8998" y="6590"/>
                    </a:lnTo>
                    <a:lnTo>
                      <a:pt x="9415" y="6863"/>
                    </a:lnTo>
                    <a:lnTo>
                      <a:pt x="9831" y="7154"/>
                    </a:lnTo>
                    <a:lnTo>
                      <a:pt x="10227" y="7480"/>
                    </a:lnTo>
                    <a:lnTo>
                      <a:pt x="10540" y="7753"/>
                    </a:lnTo>
                    <a:lnTo>
                      <a:pt x="10873" y="8044"/>
                    </a:lnTo>
                    <a:lnTo>
                      <a:pt x="11227" y="8352"/>
                    </a:lnTo>
                    <a:lnTo>
                      <a:pt x="11602" y="8712"/>
                    </a:lnTo>
                    <a:lnTo>
                      <a:pt x="11977" y="9088"/>
                    </a:lnTo>
                    <a:lnTo>
                      <a:pt x="12289" y="9414"/>
                    </a:lnTo>
                    <a:lnTo>
                      <a:pt x="12643" y="9807"/>
                    </a:lnTo>
                    <a:lnTo>
                      <a:pt x="12977" y="10218"/>
                    </a:lnTo>
                    <a:lnTo>
                      <a:pt x="13247" y="10612"/>
                    </a:lnTo>
                    <a:lnTo>
                      <a:pt x="13518" y="10988"/>
                    </a:lnTo>
                    <a:lnTo>
                      <a:pt x="13768" y="11348"/>
                    </a:lnTo>
                    <a:lnTo>
                      <a:pt x="13976" y="11690"/>
                    </a:lnTo>
                    <a:lnTo>
                      <a:pt x="14206" y="12084"/>
                    </a:lnTo>
                    <a:lnTo>
                      <a:pt x="14393" y="12460"/>
                    </a:lnTo>
                    <a:lnTo>
                      <a:pt x="14581" y="12820"/>
                    </a:lnTo>
                    <a:lnTo>
                      <a:pt x="14768" y="13248"/>
                    </a:lnTo>
                    <a:lnTo>
                      <a:pt x="14935" y="13590"/>
                    </a:lnTo>
                    <a:lnTo>
                      <a:pt x="15101" y="14035"/>
                    </a:lnTo>
                    <a:lnTo>
                      <a:pt x="15268" y="14463"/>
                    </a:lnTo>
                    <a:lnTo>
                      <a:pt x="15393" y="14891"/>
                    </a:lnTo>
                    <a:lnTo>
                      <a:pt x="15497" y="15336"/>
                    </a:lnTo>
                    <a:lnTo>
                      <a:pt x="15601" y="15815"/>
                    </a:lnTo>
                    <a:lnTo>
                      <a:pt x="15664" y="16226"/>
                    </a:lnTo>
                    <a:lnTo>
                      <a:pt x="15705" y="16654"/>
                    </a:lnTo>
                    <a:lnTo>
                      <a:pt x="15747" y="17150"/>
                    </a:lnTo>
                    <a:lnTo>
                      <a:pt x="15747" y="18074"/>
                    </a:lnTo>
                    <a:lnTo>
                      <a:pt x="14206" y="18074"/>
                    </a:lnTo>
                    <a:lnTo>
                      <a:pt x="17747" y="21600"/>
                    </a:lnTo>
                    <a:lnTo>
                      <a:pt x="21600" y="18074"/>
                    </a:lnTo>
                    <a:lnTo>
                      <a:pt x="20121" y="18074"/>
                    </a:lnTo>
                    <a:lnTo>
                      <a:pt x="20121" y="17509"/>
                    </a:lnTo>
                    <a:lnTo>
                      <a:pt x="20100" y="17013"/>
                    </a:lnTo>
                    <a:lnTo>
                      <a:pt x="20059" y="16482"/>
                    </a:lnTo>
                    <a:lnTo>
                      <a:pt x="19934" y="15558"/>
                    </a:lnTo>
                    <a:lnTo>
                      <a:pt x="19871" y="15130"/>
                    </a:lnTo>
                    <a:lnTo>
                      <a:pt x="19746" y="14668"/>
                    </a:lnTo>
                    <a:lnTo>
                      <a:pt x="19642" y="14257"/>
                    </a:lnTo>
                    <a:lnTo>
                      <a:pt x="19538" y="13864"/>
                    </a:lnTo>
                    <a:lnTo>
                      <a:pt x="19413" y="13436"/>
                    </a:lnTo>
                    <a:lnTo>
                      <a:pt x="19225" y="12888"/>
                    </a:lnTo>
                    <a:lnTo>
                      <a:pt x="19059" y="12477"/>
                    </a:lnTo>
                    <a:lnTo>
                      <a:pt x="18871" y="12067"/>
                    </a:lnTo>
                    <a:lnTo>
                      <a:pt x="18684" y="11673"/>
                    </a:lnTo>
                    <a:lnTo>
                      <a:pt x="18455" y="11194"/>
                    </a:lnTo>
                    <a:lnTo>
                      <a:pt x="18205" y="10766"/>
                    </a:lnTo>
                    <a:lnTo>
                      <a:pt x="17955" y="10372"/>
                    </a:lnTo>
                    <a:lnTo>
                      <a:pt x="17726" y="9978"/>
                    </a:lnTo>
                    <a:lnTo>
                      <a:pt x="17392" y="9533"/>
                    </a:lnTo>
                    <a:lnTo>
                      <a:pt x="17101" y="9123"/>
                    </a:lnTo>
                    <a:lnTo>
                      <a:pt x="16830" y="8729"/>
                    </a:lnTo>
                    <a:lnTo>
                      <a:pt x="16518" y="8352"/>
                    </a:lnTo>
                    <a:lnTo>
                      <a:pt x="16226" y="8010"/>
                    </a:lnTo>
                    <a:lnTo>
                      <a:pt x="15893" y="7634"/>
                    </a:lnTo>
                    <a:lnTo>
                      <a:pt x="15580" y="7308"/>
                    </a:lnTo>
                    <a:lnTo>
                      <a:pt x="15205" y="6915"/>
                    </a:lnTo>
                    <a:lnTo>
                      <a:pt x="14830" y="6538"/>
                    </a:lnTo>
                    <a:lnTo>
                      <a:pt x="14435" y="6196"/>
                    </a:lnTo>
                    <a:lnTo>
                      <a:pt x="13268" y="5237"/>
                    </a:lnTo>
                    <a:lnTo>
                      <a:pt x="12935" y="4981"/>
                    </a:lnTo>
                    <a:lnTo>
                      <a:pt x="12477" y="4638"/>
                    </a:lnTo>
                    <a:lnTo>
                      <a:pt x="11998" y="4347"/>
                    </a:lnTo>
                    <a:lnTo>
                      <a:pt x="11623" y="4074"/>
                    </a:lnTo>
                    <a:lnTo>
                      <a:pt x="10706" y="3526"/>
                    </a:lnTo>
                    <a:lnTo>
                      <a:pt x="10227" y="3252"/>
                    </a:lnTo>
                    <a:lnTo>
                      <a:pt x="9748" y="2995"/>
                    </a:lnTo>
                    <a:lnTo>
                      <a:pt x="9290" y="2739"/>
                    </a:lnTo>
                    <a:lnTo>
                      <a:pt x="8790" y="2465"/>
                    </a:lnTo>
                    <a:lnTo>
                      <a:pt x="7915" y="2054"/>
                    </a:lnTo>
                    <a:lnTo>
                      <a:pt x="7603" y="1917"/>
                    </a:lnTo>
                    <a:lnTo>
                      <a:pt x="7332" y="1780"/>
                    </a:lnTo>
                    <a:lnTo>
                      <a:pt x="7103" y="1660"/>
                    </a:lnTo>
                    <a:lnTo>
                      <a:pt x="6853" y="1592"/>
                    </a:lnTo>
                    <a:lnTo>
                      <a:pt x="6582" y="1489"/>
                    </a:lnTo>
                    <a:lnTo>
                      <a:pt x="6270" y="1386"/>
                    </a:lnTo>
                    <a:lnTo>
                      <a:pt x="5936" y="1267"/>
                    </a:lnTo>
                    <a:lnTo>
                      <a:pt x="5645" y="1147"/>
                    </a:lnTo>
                    <a:lnTo>
                      <a:pt x="5416" y="1061"/>
                    </a:lnTo>
                    <a:lnTo>
                      <a:pt x="5124" y="941"/>
                    </a:lnTo>
                    <a:lnTo>
                      <a:pt x="4791" y="839"/>
                    </a:lnTo>
                    <a:lnTo>
                      <a:pt x="4478" y="736"/>
                    </a:lnTo>
                    <a:lnTo>
                      <a:pt x="4124" y="616"/>
                    </a:lnTo>
                    <a:lnTo>
                      <a:pt x="3833" y="531"/>
                    </a:lnTo>
                    <a:lnTo>
                      <a:pt x="3562" y="445"/>
                    </a:lnTo>
                    <a:lnTo>
                      <a:pt x="3249" y="359"/>
                    </a:lnTo>
                    <a:lnTo>
                      <a:pt x="2916" y="274"/>
                    </a:lnTo>
                    <a:lnTo>
                      <a:pt x="2604" y="205"/>
                    </a:lnTo>
                    <a:lnTo>
                      <a:pt x="2354" y="137"/>
                    </a:lnTo>
                    <a:lnTo>
                      <a:pt x="2062" y="68"/>
                    </a:lnTo>
                    <a:close/>
                  </a:path>
                </a:pathLst>
              </a:custGeom>
              <a:solidFill>
                <a:srgbClr val="0000FF"/>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402" name="Freeform 7"/>
              <p:cNvSpPr/>
              <p:nvPr/>
            </p:nvSpPr>
            <p:spPr>
              <a:xfrm rot="20951320">
                <a:off x="92166" y="262970"/>
                <a:ext cx="1717176" cy="1145202"/>
              </a:xfrm>
              <a:custGeom>
                <a:avLst/>
                <a:gdLst/>
                <a:ahLst/>
                <a:cxnLst>
                  <a:cxn ang="0">
                    <a:pos x="wd2" y="hd2"/>
                  </a:cxn>
                  <a:cxn ang="5400000">
                    <a:pos x="wd2" y="hd2"/>
                  </a:cxn>
                  <a:cxn ang="10800000">
                    <a:pos x="wd2" y="hd2"/>
                  </a:cxn>
                  <a:cxn ang="16200000">
                    <a:pos x="wd2" y="hd2"/>
                  </a:cxn>
                </a:cxnLst>
                <a:rect l="0" t="0" r="r" b="b"/>
                <a:pathLst>
                  <a:path w="21600" h="21600" extrusionOk="0">
                    <a:moveTo>
                      <a:pt x="0" y="19950"/>
                    </a:moveTo>
                    <a:lnTo>
                      <a:pt x="2939" y="21600"/>
                    </a:lnTo>
                    <a:lnTo>
                      <a:pt x="3013" y="21250"/>
                    </a:lnTo>
                    <a:lnTo>
                      <a:pt x="3100" y="20875"/>
                    </a:lnTo>
                    <a:lnTo>
                      <a:pt x="3217" y="20425"/>
                    </a:lnTo>
                    <a:lnTo>
                      <a:pt x="3334" y="20000"/>
                    </a:lnTo>
                    <a:lnTo>
                      <a:pt x="3451" y="19600"/>
                    </a:lnTo>
                    <a:lnTo>
                      <a:pt x="3554" y="19275"/>
                    </a:lnTo>
                    <a:lnTo>
                      <a:pt x="3685" y="18825"/>
                    </a:lnTo>
                    <a:lnTo>
                      <a:pt x="3802" y="18475"/>
                    </a:lnTo>
                    <a:lnTo>
                      <a:pt x="3949" y="18075"/>
                    </a:lnTo>
                    <a:lnTo>
                      <a:pt x="4080" y="17675"/>
                    </a:lnTo>
                    <a:lnTo>
                      <a:pt x="4256" y="17300"/>
                    </a:lnTo>
                    <a:lnTo>
                      <a:pt x="4402" y="16950"/>
                    </a:lnTo>
                    <a:lnTo>
                      <a:pt x="4665" y="16350"/>
                    </a:lnTo>
                    <a:lnTo>
                      <a:pt x="4811" y="16000"/>
                    </a:lnTo>
                    <a:lnTo>
                      <a:pt x="4987" y="15675"/>
                    </a:lnTo>
                    <a:lnTo>
                      <a:pt x="5148" y="15325"/>
                    </a:lnTo>
                    <a:lnTo>
                      <a:pt x="5323" y="15000"/>
                    </a:lnTo>
                    <a:lnTo>
                      <a:pt x="5440" y="14750"/>
                    </a:lnTo>
                    <a:lnTo>
                      <a:pt x="5586" y="14450"/>
                    </a:lnTo>
                    <a:lnTo>
                      <a:pt x="5791" y="14100"/>
                    </a:lnTo>
                    <a:lnTo>
                      <a:pt x="6025" y="13750"/>
                    </a:lnTo>
                    <a:lnTo>
                      <a:pt x="6288" y="13275"/>
                    </a:lnTo>
                    <a:lnTo>
                      <a:pt x="6552" y="12875"/>
                    </a:lnTo>
                    <a:lnTo>
                      <a:pt x="6830" y="12425"/>
                    </a:lnTo>
                    <a:lnTo>
                      <a:pt x="7107" y="12025"/>
                    </a:lnTo>
                    <a:lnTo>
                      <a:pt x="7444" y="11600"/>
                    </a:lnTo>
                    <a:lnTo>
                      <a:pt x="7707" y="11275"/>
                    </a:lnTo>
                    <a:lnTo>
                      <a:pt x="7999" y="10950"/>
                    </a:lnTo>
                    <a:lnTo>
                      <a:pt x="8307" y="10600"/>
                    </a:lnTo>
                    <a:lnTo>
                      <a:pt x="8672" y="10200"/>
                    </a:lnTo>
                    <a:lnTo>
                      <a:pt x="9038" y="9825"/>
                    </a:lnTo>
                    <a:lnTo>
                      <a:pt x="9389" y="9500"/>
                    </a:lnTo>
                    <a:lnTo>
                      <a:pt x="9784" y="9150"/>
                    </a:lnTo>
                    <a:lnTo>
                      <a:pt x="10193" y="8775"/>
                    </a:lnTo>
                    <a:lnTo>
                      <a:pt x="10588" y="8500"/>
                    </a:lnTo>
                    <a:lnTo>
                      <a:pt x="10968" y="8250"/>
                    </a:lnTo>
                    <a:lnTo>
                      <a:pt x="11319" y="8000"/>
                    </a:lnTo>
                    <a:lnTo>
                      <a:pt x="11656" y="7775"/>
                    </a:lnTo>
                    <a:lnTo>
                      <a:pt x="12050" y="7525"/>
                    </a:lnTo>
                    <a:lnTo>
                      <a:pt x="12431" y="7325"/>
                    </a:lnTo>
                    <a:lnTo>
                      <a:pt x="12811" y="7150"/>
                    </a:lnTo>
                    <a:lnTo>
                      <a:pt x="13220" y="6950"/>
                    </a:lnTo>
                    <a:lnTo>
                      <a:pt x="13571" y="6800"/>
                    </a:lnTo>
                    <a:lnTo>
                      <a:pt x="14010" y="6625"/>
                    </a:lnTo>
                    <a:lnTo>
                      <a:pt x="14434" y="6450"/>
                    </a:lnTo>
                    <a:lnTo>
                      <a:pt x="14873" y="6325"/>
                    </a:lnTo>
                    <a:lnTo>
                      <a:pt x="15326" y="6225"/>
                    </a:lnTo>
                    <a:lnTo>
                      <a:pt x="15794" y="6100"/>
                    </a:lnTo>
                    <a:lnTo>
                      <a:pt x="16204" y="6050"/>
                    </a:lnTo>
                    <a:lnTo>
                      <a:pt x="16642" y="6000"/>
                    </a:lnTo>
                    <a:lnTo>
                      <a:pt x="17140" y="5975"/>
                    </a:lnTo>
                    <a:lnTo>
                      <a:pt x="18061" y="5975"/>
                    </a:lnTo>
                    <a:lnTo>
                      <a:pt x="18061" y="7525"/>
                    </a:lnTo>
                    <a:lnTo>
                      <a:pt x="21600" y="3925"/>
                    </a:lnTo>
                    <a:lnTo>
                      <a:pt x="18061" y="0"/>
                    </a:lnTo>
                    <a:lnTo>
                      <a:pt x="18061" y="1475"/>
                    </a:lnTo>
                    <a:lnTo>
                      <a:pt x="17505" y="1475"/>
                    </a:lnTo>
                    <a:lnTo>
                      <a:pt x="16993" y="1500"/>
                    </a:lnTo>
                    <a:lnTo>
                      <a:pt x="16467" y="1550"/>
                    </a:lnTo>
                    <a:lnTo>
                      <a:pt x="15999" y="1625"/>
                    </a:lnTo>
                    <a:lnTo>
                      <a:pt x="15546" y="1675"/>
                    </a:lnTo>
                    <a:lnTo>
                      <a:pt x="15121" y="1750"/>
                    </a:lnTo>
                    <a:lnTo>
                      <a:pt x="14639" y="1850"/>
                    </a:lnTo>
                    <a:lnTo>
                      <a:pt x="14229" y="1975"/>
                    </a:lnTo>
                    <a:lnTo>
                      <a:pt x="13835" y="2075"/>
                    </a:lnTo>
                    <a:lnTo>
                      <a:pt x="13410" y="2225"/>
                    </a:lnTo>
                    <a:lnTo>
                      <a:pt x="12855" y="2400"/>
                    </a:lnTo>
                    <a:lnTo>
                      <a:pt x="12445" y="2575"/>
                    </a:lnTo>
                    <a:lnTo>
                      <a:pt x="12036" y="2775"/>
                    </a:lnTo>
                    <a:lnTo>
                      <a:pt x="11641" y="2950"/>
                    </a:lnTo>
                    <a:lnTo>
                      <a:pt x="11173" y="3200"/>
                    </a:lnTo>
                    <a:lnTo>
                      <a:pt x="10734" y="3450"/>
                    </a:lnTo>
                    <a:lnTo>
                      <a:pt x="9944" y="3950"/>
                    </a:lnTo>
                    <a:lnTo>
                      <a:pt x="9491" y="4275"/>
                    </a:lnTo>
                    <a:lnTo>
                      <a:pt x="9082" y="4575"/>
                    </a:lnTo>
                    <a:lnTo>
                      <a:pt x="8687" y="4850"/>
                    </a:lnTo>
                    <a:lnTo>
                      <a:pt x="8307" y="5175"/>
                    </a:lnTo>
                    <a:lnTo>
                      <a:pt x="7956" y="5450"/>
                    </a:lnTo>
                    <a:lnTo>
                      <a:pt x="7605" y="5800"/>
                    </a:lnTo>
                    <a:lnTo>
                      <a:pt x="7254" y="6125"/>
                    </a:lnTo>
                    <a:lnTo>
                      <a:pt x="6859" y="6525"/>
                    </a:lnTo>
                    <a:lnTo>
                      <a:pt x="6493" y="6900"/>
                    </a:lnTo>
                    <a:lnTo>
                      <a:pt x="6157" y="7300"/>
                    </a:lnTo>
                    <a:lnTo>
                      <a:pt x="5806" y="7725"/>
                    </a:lnTo>
                    <a:lnTo>
                      <a:pt x="5192" y="8475"/>
                    </a:lnTo>
                    <a:lnTo>
                      <a:pt x="4928" y="8850"/>
                    </a:lnTo>
                    <a:lnTo>
                      <a:pt x="4592" y="9300"/>
                    </a:lnTo>
                    <a:lnTo>
                      <a:pt x="4285" y="9800"/>
                    </a:lnTo>
                    <a:lnTo>
                      <a:pt x="4022" y="10175"/>
                    </a:lnTo>
                    <a:lnTo>
                      <a:pt x="3744" y="10650"/>
                    </a:lnTo>
                    <a:lnTo>
                      <a:pt x="3481" y="11125"/>
                    </a:lnTo>
                    <a:lnTo>
                      <a:pt x="3203" y="11600"/>
                    </a:lnTo>
                    <a:lnTo>
                      <a:pt x="2939" y="12100"/>
                    </a:lnTo>
                    <a:lnTo>
                      <a:pt x="2691" y="12575"/>
                    </a:lnTo>
                    <a:lnTo>
                      <a:pt x="2413" y="13075"/>
                    </a:lnTo>
                    <a:lnTo>
                      <a:pt x="2208" y="13525"/>
                    </a:lnTo>
                    <a:lnTo>
                      <a:pt x="2004" y="13950"/>
                    </a:lnTo>
                    <a:lnTo>
                      <a:pt x="1872" y="14250"/>
                    </a:lnTo>
                    <a:lnTo>
                      <a:pt x="1711" y="14550"/>
                    </a:lnTo>
                    <a:lnTo>
                      <a:pt x="1609" y="14800"/>
                    </a:lnTo>
                    <a:lnTo>
                      <a:pt x="1521" y="15050"/>
                    </a:lnTo>
                    <a:lnTo>
                      <a:pt x="1419" y="15325"/>
                    </a:lnTo>
                    <a:lnTo>
                      <a:pt x="1214" y="15975"/>
                    </a:lnTo>
                    <a:lnTo>
                      <a:pt x="1097" y="16250"/>
                    </a:lnTo>
                    <a:lnTo>
                      <a:pt x="994" y="16500"/>
                    </a:lnTo>
                    <a:lnTo>
                      <a:pt x="892" y="16825"/>
                    </a:lnTo>
                    <a:lnTo>
                      <a:pt x="775" y="17150"/>
                    </a:lnTo>
                    <a:lnTo>
                      <a:pt x="687" y="17500"/>
                    </a:lnTo>
                    <a:lnTo>
                      <a:pt x="556" y="17850"/>
                    </a:lnTo>
                    <a:lnTo>
                      <a:pt x="468" y="18150"/>
                    </a:lnTo>
                    <a:lnTo>
                      <a:pt x="380" y="18425"/>
                    </a:lnTo>
                    <a:lnTo>
                      <a:pt x="307" y="18750"/>
                    </a:lnTo>
                    <a:lnTo>
                      <a:pt x="205" y="19075"/>
                    </a:lnTo>
                    <a:lnTo>
                      <a:pt x="132" y="19400"/>
                    </a:lnTo>
                    <a:lnTo>
                      <a:pt x="88" y="19650"/>
                    </a:lnTo>
                    <a:lnTo>
                      <a:pt x="0" y="19950"/>
                    </a:lnTo>
                    <a:close/>
                  </a:path>
                </a:pathLst>
              </a:custGeom>
              <a:solidFill>
                <a:srgbClr val="FF00FF"/>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403" name="Freeform 8"/>
              <p:cNvSpPr/>
              <p:nvPr/>
            </p:nvSpPr>
            <p:spPr>
              <a:xfrm rot="20951320">
                <a:off x="1557371" y="1898001"/>
                <a:ext cx="1717177" cy="1146528"/>
              </a:xfrm>
              <a:custGeom>
                <a:avLst/>
                <a:gdLst/>
                <a:ahLst/>
                <a:cxnLst>
                  <a:cxn ang="0">
                    <a:pos x="wd2" y="hd2"/>
                  </a:cxn>
                  <a:cxn ang="5400000">
                    <a:pos x="wd2" y="hd2"/>
                  </a:cxn>
                  <a:cxn ang="10800000">
                    <a:pos x="wd2" y="hd2"/>
                  </a:cxn>
                  <a:cxn ang="16200000">
                    <a:pos x="wd2" y="hd2"/>
                  </a:cxn>
                </a:cxnLst>
                <a:rect l="0" t="0" r="r" b="b"/>
                <a:pathLst>
                  <a:path w="21600" h="21600" extrusionOk="0">
                    <a:moveTo>
                      <a:pt x="21600" y="1648"/>
                    </a:moveTo>
                    <a:lnTo>
                      <a:pt x="18675" y="0"/>
                    </a:lnTo>
                    <a:lnTo>
                      <a:pt x="18500" y="699"/>
                    </a:lnTo>
                    <a:lnTo>
                      <a:pt x="18383" y="1174"/>
                    </a:lnTo>
                    <a:lnTo>
                      <a:pt x="18280" y="1573"/>
                    </a:lnTo>
                    <a:lnTo>
                      <a:pt x="18163" y="1998"/>
                    </a:lnTo>
                    <a:lnTo>
                      <a:pt x="18046" y="2322"/>
                    </a:lnTo>
                    <a:lnTo>
                      <a:pt x="17915" y="2747"/>
                    </a:lnTo>
                    <a:lnTo>
                      <a:pt x="17798" y="3121"/>
                    </a:lnTo>
                    <a:lnTo>
                      <a:pt x="17651" y="3521"/>
                    </a:lnTo>
                    <a:lnTo>
                      <a:pt x="17520" y="3895"/>
                    </a:lnTo>
                    <a:lnTo>
                      <a:pt x="17359" y="4295"/>
                    </a:lnTo>
                    <a:lnTo>
                      <a:pt x="17198" y="4645"/>
                    </a:lnTo>
                    <a:lnTo>
                      <a:pt x="16935" y="5244"/>
                    </a:lnTo>
                    <a:lnTo>
                      <a:pt x="16789" y="5569"/>
                    </a:lnTo>
                    <a:lnTo>
                      <a:pt x="16628" y="5893"/>
                    </a:lnTo>
                    <a:lnTo>
                      <a:pt x="16452" y="6268"/>
                    </a:lnTo>
                    <a:lnTo>
                      <a:pt x="16277" y="6592"/>
                    </a:lnTo>
                    <a:lnTo>
                      <a:pt x="16174" y="6842"/>
                    </a:lnTo>
                    <a:lnTo>
                      <a:pt x="16014" y="7142"/>
                    </a:lnTo>
                    <a:lnTo>
                      <a:pt x="15809" y="7491"/>
                    </a:lnTo>
                    <a:lnTo>
                      <a:pt x="15589" y="7841"/>
                    </a:lnTo>
                    <a:lnTo>
                      <a:pt x="15326" y="8315"/>
                    </a:lnTo>
                    <a:lnTo>
                      <a:pt x="15063" y="8715"/>
                    </a:lnTo>
                    <a:lnTo>
                      <a:pt x="14785" y="9164"/>
                    </a:lnTo>
                    <a:lnTo>
                      <a:pt x="14493" y="9564"/>
                    </a:lnTo>
                    <a:lnTo>
                      <a:pt x="14156" y="9988"/>
                    </a:lnTo>
                    <a:lnTo>
                      <a:pt x="13893" y="10313"/>
                    </a:lnTo>
                    <a:lnTo>
                      <a:pt x="13615" y="10638"/>
                    </a:lnTo>
                    <a:lnTo>
                      <a:pt x="13293" y="10987"/>
                    </a:lnTo>
                    <a:lnTo>
                      <a:pt x="12942" y="11362"/>
                    </a:lnTo>
                    <a:lnTo>
                      <a:pt x="12562" y="11761"/>
                    </a:lnTo>
                    <a:lnTo>
                      <a:pt x="12226" y="12086"/>
                    </a:lnTo>
                    <a:lnTo>
                      <a:pt x="11831" y="12436"/>
                    </a:lnTo>
                    <a:lnTo>
                      <a:pt x="11422" y="12785"/>
                    </a:lnTo>
                    <a:lnTo>
                      <a:pt x="11027" y="13060"/>
                    </a:lnTo>
                    <a:lnTo>
                      <a:pt x="10646" y="13335"/>
                    </a:lnTo>
                    <a:lnTo>
                      <a:pt x="10281" y="13584"/>
                    </a:lnTo>
                    <a:lnTo>
                      <a:pt x="9944" y="13809"/>
                    </a:lnTo>
                    <a:lnTo>
                      <a:pt x="9550" y="14059"/>
                    </a:lnTo>
                    <a:lnTo>
                      <a:pt x="9184" y="14234"/>
                    </a:lnTo>
                    <a:lnTo>
                      <a:pt x="8804" y="14433"/>
                    </a:lnTo>
                    <a:lnTo>
                      <a:pt x="8394" y="14633"/>
                    </a:lnTo>
                    <a:lnTo>
                      <a:pt x="8029" y="14783"/>
                    </a:lnTo>
                    <a:lnTo>
                      <a:pt x="7605" y="14958"/>
                    </a:lnTo>
                    <a:lnTo>
                      <a:pt x="7166" y="15108"/>
                    </a:lnTo>
                    <a:lnTo>
                      <a:pt x="6742" y="15257"/>
                    </a:lnTo>
                    <a:lnTo>
                      <a:pt x="6288" y="15357"/>
                    </a:lnTo>
                    <a:lnTo>
                      <a:pt x="5820" y="15482"/>
                    </a:lnTo>
                    <a:lnTo>
                      <a:pt x="4972" y="15582"/>
                    </a:lnTo>
                    <a:lnTo>
                      <a:pt x="4460" y="15607"/>
                    </a:lnTo>
                    <a:lnTo>
                      <a:pt x="3539" y="15607"/>
                    </a:lnTo>
                    <a:lnTo>
                      <a:pt x="3539" y="14059"/>
                    </a:lnTo>
                    <a:lnTo>
                      <a:pt x="0" y="17655"/>
                    </a:lnTo>
                    <a:lnTo>
                      <a:pt x="3539" y="21600"/>
                    </a:lnTo>
                    <a:lnTo>
                      <a:pt x="3539" y="20102"/>
                    </a:lnTo>
                    <a:lnTo>
                      <a:pt x="4109" y="20102"/>
                    </a:lnTo>
                    <a:lnTo>
                      <a:pt x="4607" y="20077"/>
                    </a:lnTo>
                    <a:lnTo>
                      <a:pt x="5133" y="20002"/>
                    </a:lnTo>
                    <a:lnTo>
                      <a:pt x="5601" y="19952"/>
                    </a:lnTo>
                    <a:lnTo>
                      <a:pt x="6054" y="19902"/>
                    </a:lnTo>
                    <a:lnTo>
                      <a:pt x="6493" y="19827"/>
                    </a:lnTo>
                    <a:lnTo>
                      <a:pt x="6961" y="19702"/>
                    </a:lnTo>
                    <a:lnTo>
                      <a:pt x="7371" y="19602"/>
                    </a:lnTo>
                    <a:lnTo>
                      <a:pt x="7765" y="19502"/>
                    </a:lnTo>
                    <a:lnTo>
                      <a:pt x="8204" y="19353"/>
                    </a:lnTo>
                    <a:lnTo>
                      <a:pt x="8745" y="19153"/>
                    </a:lnTo>
                    <a:lnTo>
                      <a:pt x="9155" y="19003"/>
                    </a:lnTo>
                    <a:lnTo>
                      <a:pt x="9579" y="18803"/>
                    </a:lnTo>
                    <a:lnTo>
                      <a:pt x="9974" y="18603"/>
                    </a:lnTo>
                    <a:lnTo>
                      <a:pt x="10442" y="18379"/>
                    </a:lnTo>
                    <a:lnTo>
                      <a:pt x="10866" y="18129"/>
                    </a:lnTo>
                    <a:lnTo>
                      <a:pt x="11656" y="17630"/>
                    </a:lnTo>
                    <a:lnTo>
                      <a:pt x="12109" y="17305"/>
                    </a:lnTo>
                    <a:lnTo>
                      <a:pt x="12518" y="17005"/>
                    </a:lnTo>
                    <a:lnTo>
                      <a:pt x="12913" y="16731"/>
                    </a:lnTo>
                    <a:lnTo>
                      <a:pt x="13293" y="16406"/>
                    </a:lnTo>
                    <a:lnTo>
                      <a:pt x="13630" y="16131"/>
                    </a:lnTo>
                    <a:lnTo>
                      <a:pt x="14010" y="15782"/>
                    </a:lnTo>
                    <a:lnTo>
                      <a:pt x="14346" y="15432"/>
                    </a:lnTo>
                    <a:lnTo>
                      <a:pt x="14741" y="15058"/>
                    </a:lnTo>
                    <a:lnTo>
                      <a:pt x="15121" y="14683"/>
                    </a:lnTo>
                    <a:lnTo>
                      <a:pt x="15458" y="14258"/>
                    </a:lnTo>
                    <a:lnTo>
                      <a:pt x="15794" y="13859"/>
                    </a:lnTo>
                    <a:lnTo>
                      <a:pt x="16116" y="13484"/>
                    </a:lnTo>
                    <a:lnTo>
                      <a:pt x="16408" y="13085"/>
                    </a:lnTo>
                    <a:lnTo>
                      <a:pt x="16672" y="12735"/>
                    </a:lnTo>
                    <a:lnTo>
                      <a:pt x="17008" y="12261"/>
                    </a:lnTo>
                    <a:lnTo>
                      <a:pt x="17315" y="11786"/>
                    </a:lnTo>
                    <a:lnTo>
                      <a:pt x="17578" y="11387"/>
                    </a:lnTo>
                    <a:lnTo>
                      <a:pt x="17856" y="10937"/>
                    </a:lnTo>
                    <a:lnTo>
                      <a:pt x="18119" y="10463"/>
                    </a:lnTo>
                    <a:lnTo>
                      <a:pt x="18412" y="9988"/>
                    </a:lnTo>
                    <a:lnTo>
                      <a:pt x="18675" y="9489"/>
                    </a:lnTo>
                    <a:lnTo>
                      <a:pt x="18909" y="9015"/>
                    </a:lnTo>
                    <a:lnTo>
                      <a:pt x="19202" y="8490"/>
                    </a:lnTo>
                    <a:lnTo>
                      <a:pt x="19406" y="8066"/>
                    </a:lnTo>
                    <a:lnTo>
                      <a:pt x="19611" y="7616"/>
                    </a:lnTo>
                    <a:lnTo>
                      <a:pt x="19743" y="7317"/>
                    </a:lnTo>
                    <a:lnTo>
                      <a:pt x="19889" y="7017"/>
                    </a:lnTo>
                    <a:lnTo>
                      <a:pt x="20006" y="6767"/>
                    </a:lnTo>
                    <a:lnTo>
                      <a:pt x="20079" y="6542"/>
                    </a:lnTo>
                    <a:lnTo>
                      <a:pt x="20196" y="6268"/>
                    </a:lnTo>
                    <a:lnTo>
                      <a:pt x="20284" y="5918"/>
                    </a:lnTo>
                    <a:lnTo>
                      <a:pt x="20401" y="5594"/>
                    </a:lnTo>
                    <a:lnTo>
                      <a:pt x="20518" y="5319"/>
                    </a:lnTo>
                    <a:lnTo>
                      <a:pt x="20606" y="5094"/>
                    </a:lnTo>
                    <a:lnTo>
                      <a:pt x="20723" y="4745"/>
                    </a:lnTo>
                    <a:lnTo>
                      <a:pt x="20927" y="4095"/>
                    </a:lnTo>
                    <a:lnTo>
                      <a:pt x="21059" y="3746"/>
                    </a:lnTo>
                    <a:lnTo>
                      <a:pt x="21132" y="3446"/>
                    </a:lnTo>
                    <a:lnTo>
                      <a:pt x="21220" y="3171"/>
                    </a:lnTo>
                    <a:lnTo>
                      <a:pt x="21395" y="2522"/>
                    </a:lnTo>
                    <a:lnTo>
                      <a:pt x="21468" y="2172"/>
                    </a:lnTo>
                    <a:lnTo>
                      <a:pt x="21527" y="1948"/>
                    </a:lnTo>
                    <a:lnTo>
                      <a:pt x="21600" y="1648"/>
                    </a:lnTo>
                    <a:close/>
                  </a:path>
                </a:pathLst>
              </a:custGeom>
              <a:solidFill>
                <a:srgbClr val="00FF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grpSp>
      </p:grpSp>
      <p:sp>
        <p:nvSpPr>
          <p:cNvPr id="405" name="Text Box 9"/>
          <p:cNvSpPr txBox="1"/>
          <p:nvPr/>
        </p:nvSpPr>
        <p:spPr>
          <a:xfrm>
            <a:off x="7404006" y="1862788"/>
            <a:ext cx="2438300" cy="10058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defRPr sz="2800">
                <a:latin typeface="+mn-lt"/>
                <a:ea typeface="+mn-ea"/>
                <a:cs typeface="+mn-cs"/>
                <a:sym typeface="Source Sans Pro Regular"/>
              </a:defRPr>
            </a:pPr>
            <a:r>
              <a:rPr dirty="0"/>
              <a:t>Reporting /</a:t>
            </a:r>
            <a:endParaRPr sz="2400" dirty="0">
              <a:latin typeface="Times Roman"/>
              <a:ea typeface="Times Roman"/>
              <a:cs typeface="Times Roman"/>
              <a:sym typeface="Times Roman"/>
            </a:endParaRPr>
          </a:p>
          <a:p>
            <a:pPr>
              <a:defRPr sz="2800">
                <a:latin typeface="+mn-lt"/>
                <a:ea typeface="+mn-ea"/>
                <a:cs typeface="+mn-cs"/>
                <a:sym typeface="Source Sans Pro Regular"/>
              </a:defRPr>
            </a:pPr>
            <a:r>
              <a:rPr dirty="0"/>
              <a:t> Data Collection</a:t>
            </a:r>
          </a:p>
        </p:txBody>
      </p:sp>
      <p:sp>
        <p:nvSpPr>
          <p:cNvPr id="406" name="Text Box 10"/>
          <p:cNvSpPr txBox="1"/>
          <p:nvPr/>
        </p:nvSpPr>
        <p:spPr>
          <a:xfrm>
            <a:off x="7386591" y="4027940"/>
            <a:ext cx="140208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lnSpc>
                <a:spcPct val="75000"/>
              </a:lnSpc>
              <a:defRPr sz="2800">
                <a:latin typeface="+mn-lt"/>
                <a:ea typeface="+mn-ea"/>
                <a:cs typeface="+mn-cs"/>
                <a:sym typeface="Source Sans Pro Regular"/>
              </a:defRPr>
            </a:lvl1pPr>
          </a:lstStyle>
          <a:p>
            <a:r>
              <a:rPr dirty="0"/>
              <a:t>Analysis,</a:t>
            </a:r>
          </a:p>
        </p:txBody>
      </p:sp>
      <p:sp>
        <p:nvSpPr>
          <p:cNvPr id="407" name="Text Box 11"/>
          <p:cNvSpPr txBox="1"/>
          <p:nvPr/>
        </p:nvSpPr>
        <p:spPr>
          <a:xfrm>
            <a:off x="7287831" y="4530962"/>
            <a:ext cx="2179067"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lnSpc>
                <a:spcPct val="75000"/>
              </a:lnSpc>
              <a:defRPr sz="2800">
                <a:latin typeface="+mn-lt"/>
                <a:ea typeface="+mn-ea"/>
                <a:cs typeface="+mn-cs"/>
                <a:sym typeface="Source Sans Pro Regular"/>
              </a:defRPr>
            </a:lvl1pPr>
          </a:lstStyle>
          <a:p>
            <a:r>
              <a:rPr dirty="0"/>
              <a:t>Interpretation</a:t>
            </a:r>
          </a:p>
        </p:txBody>
      </p:sp>
      <p:sp>
        <p:nvSpPr>
          <p:cNvPr id="408" name="Text Box 12"/>
          <p:cNvSpPr txBox="1"/>
          <p:nvPr/>
        </p:nvSpPr>
        <p:spPr>
          <a:xfrm>
            <a:off x="2828814" y="4481101"/>
            <a:ext cx="1780225"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75000"/>
              </a:lnSpc>
              <a:defRPr sz="2800">
                <a:latin typeface="+mn-lt"/>
                <a:ea typeface="+mn-ea"/>
                <a:cs typeface="+mn-cs"/>
                <a:sym typeface="Source Sans Pro Regular"/>
              </a:defRPr>
            </a:lvl1pPr>
          </a:lstStyle>
          <a:p>
            <a:r>
              <a:rPr dirty="0"/>
              <a:t>Action!</a:t>
            </a:r>
          </a:p>
        </p:txBody>
      </p:sp>
      <p:sp>
        <p:nvSpPr>
          <p:cNvPr id="409" name="Text Box 13"/>
          <p:cNvSpPr txBox="1"/>
          <p:nvPr/>
        </p:nvSpPr>
        <p:spPr>
          <a:xfrm>
            <a:off x="2373119" y="2294402"/>
            <a:ext cx="206756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75000"/>
              </a:lnSpc>
              <a:defRPr sz="2800">
                <a:latin typeface="+mn-lt"/>
                <a:ea typeface="+mn-ea"/>
                <a:cs typeface="+mn-cs"/>
                <a:sym typeface="Source Sans Pro Regular"/>
              </a:defRPr>
            </a:lvl1pPr>
          </a:lstStyle>
          <a:p>
            <a:r>
              <a:rPr dirty="0"/>
              <a:t>Evaluation </a:t>
            </a:r>
          </a:p>
        </p:txBody>
      </p:sp>
      <p:sp>
        <p:nvSpPr>
          <p:cNvPr id="410" name="Text Box 9"/>
          <p:cNvSpPr txBox="1"/>
          <p:nvPr/>
        </p:nvSpPr>
        <p:spPr>
          <a:xfrm>
            <a:off x="4203729" y="1275376"/>
            <a:ext cx="3244800"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lnSpc>
                <a:spcPct val="75000"/>
              </a:lnSpc>
              <a:defRPr sz="2800">
                <a:latin typeface="+mn-lt"/>
                <a:ea typeface="+mn-ea"/>
                <a:cs typeface="+mn-cs"/>
                <a:sym typeface="Source Sans Pro Regular"/>
              </a:defRPr>
            </a:lvl1pPr>
          </a:lstStyle>
          <a:p>
            <a:r>
              <a:rPr dirty="0"/>
              <a:t>Diagnosis / Detection</a:t>
            </a:r>
          </a:p>
        </p:txBody>
      </p:sp>
      <p:sp>
        <p:nvSpPr>
          <p:cNvPr id="411" name="Text Box 11"/>
          <p:cNvSpPr txBox="1"/>
          <p:nvPr/>
        </p:nvSpPr>
        <p:spPr>
          <a:xfrm>
            <a:off x="2289292" y="5528521"/>
            <a:ext cx="7613417"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lnSpc>
                <a:spcPct val="75000"/>
              </a:lnSpc>
              <a:defRPr sz="2800">
                <a:latin typeface="+mn-lt"/>
                <a:ea typeface="+mn-ea"/>
                <a:cs typeface="+mn-cs"/>
                <a:sym typeface="Source Sans Pro Regular"/>
              </a:defRPr>
            </a:lvl1pPr>
          </a:lstStyle>
          <a:p>
            <a:r>
              <a:t>Communicating/Disseminating Information</a:t>
            </a:r>
          </a:p>
        </p:txBody>
      </p:sp>
      <p:sp>
        <p:nvSpPr>
          <p:cNvPr id="2" name="Title 3">
            <a:extLst>
              <a:ext uri="{FF2B5EF4-FFF2-40B4-BE49-F238E27FC236}">
                <a16:creationId xmlns:a16="http://schemas.microsoft.com/office/drawing/2014/main" id="{2966FA27-319E-B320-A07A-6E2BF2A516A1}"/>
              </a:ext>
            </a:extLst>
          </p:cNvPr>
          <p:cNvSpPr txBox="1">
            <a:spLocks/>
          </p:cNvSpPr>
          <p:nvPr/>
        </p:nvSpPr>
        <p:spPr>
          <a:xfrm>
            <a:off x="151306" y="54837"/>
            <a:ext cx="7136525"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The Surveillance Cycle</a:t>
            </a:r>
            <a:endParaRPr lang="hu-HU" b="1"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iterate>
                                    <p:tmAbs val="0"/>
                                  </p:iterate>
                                  <p:childTnLst>
                                    <p:set>
                                      <p:cBhvr>
                                        <p:cTn id="6" fill="hold"/>
                                        <p:tgtEl>
                                          <p:spTgt spid="4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40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40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40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40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4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5" grpId="0" animBg="1" advAuto="0"/>
      <p:bldP spid="406" grpId="0" animBg="1" advAuto="0"/>
      <p:bldP spid="407" grpId="0" animBg="1" advAuto="0"/>
      <p:bldP spid="408" grpId="0" animBg="1" advAuto="0"/>
      <p:bldP spid="409" grpId="0" animBg="1" advAuto="0"/>
      <p:bldP spid="410" grpId="0" animBg="1"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6" name="Group 29"/>
          <p:cNvGrpSpPr/>
          <p:nvPr/>
        </p:nvGrpSpPr>
        <p:grpSpPr>
          <a:xfrm>
            <a:off x="1656504" y="1593290"/>
            <a:ext cx="9589205" cy="4618245"/>
            <a:chOff x="0" y="0"/>
            <a:chExt cx="9589201" cy="4618243"/>
          </a:xfrm>
        </p:grpSpPr>
        <p:sp>
          <p:nvSpPr>
            <p:cNvPr id="416" name="Line 29"/>
            <p:cNvSpPr/>
            <p:nvPr/>
          </p:nvSpPr>
          <p:spPr>
            <a:xfrm>
              <a:off x="100918" y="952029"/>
              <a:ext cx="7859143" cy="1528"/>
            </a:xfrm>
            <a:prstGeom prst="line">
              <a:avLst/>
            </a:prstGeom>
            <a:noFill/>
            <a:ln w="25400" cap="flat">
              <a:solidFill>
                <a:srgbClr val="003366"/>
              </a:solidFill>
              <a:prstDash val="dash"/>
              <a:round/>
            </a:ln>
            <a:effectLst/>
          </p:spPr>
          <p:txBody>
            <a:bodyPr wrap="square" lIns="45719" tIns="45719" rIns="45719" bIns="45719" numCol="1" anchor="t">
              <a:noAutofit/>
            </a:bodyPr>
            <a:lstStyle/>
            <a:p>
              <a:endParaRPr/>
            </a:p>
          </p:txBody>
        </p:sp>
        <p:sp>
          <p:nvSpPr>
            <p:cNvPr id="417" name="Oval 3"/>
            <p:cNvSpPr/>
            <p:nvPr/>
          </p:nvSpPr>
          <p:spPr>
            <a:xfrm rot="10800000" flipH="1">
              <a:off x="3399799" y="1232756"/>
              <a:ext cx="1659391" cy="866593"/>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anchor="ctr">
              <a:noAutofit/>
            </a:bodyPr>
            <a:lstStyle/>
            <a:p>
              <a:pPr>
                <a:defRPr>
                  <a:latin typeface="+mn-lt"/>
                  <a:ea typeface="+mn-ea"/>
                  <a:cs typeface="+mn-cs"/>
                  <a:sym typeface="Source Sans Pro Regular"/>
                </a:defRPr>
              </a:pPr>
              <a:endParaRPr/>
            </a:p>
          </p:txBody>
        </p:sp>
        <p:sp>
          <p:nvSpPr>
            <p:cNvPr id="418" name="Oval 4"/>
            <p:cNvSpPr/>
            <p:nvPr/>
          </p:nvSpPr>
          <p:spPr>
            <a:xfrm rot="10800000" flipH="1">
              <a:off x="4993364" y="2691314"/>
              <a:ext cx="838881" cy="454658"/>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anchor="ctr">
              <a:noAutofit/>
            </a:bodyPr>
            <a:lstStyle/>
            <a:p>
              <a:pPr>
                <a:defRPr>
                  <a:latin typeface="+mn-lt"/>
                  <a:ea typeface="+mn-ea"/>
                  <a:cs typeface="+mn-cs"/>
                  <a:sym typeface="Source Sans Pro Regular"/>
                </a:defRPr>
              </a:pPr>
              <a:endParaRPr/>
            </a:p>
          </p:txBody>
        </p:sp>
        <p:sp>
          <p:nvSpPr>
            <p:cNvPr id="419" name="Oval 5"/>
            <p:cNvSpPr/>
            <p:nvPr/>
          </p:nvSpPr>
          <p:spPr>
            <a:xfrm rot="10800000" flipH="1">
              <a:off x="2672667" y="2691314"/>
              <a:ext cx="768465" cy="454658"/>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anchor="ctr">
              <a:noAutofit/>
            </a:bodyPr>
            <a:lstStyle/>
            <a:p>
              <a:pPr>
                <a:defRPr>
                  <a:latin typeface="+mn-lt"/>
                  <a:ea typeface="+mn-ea"/>
                  <a:cs typeface="+mn-cs"/>
                  <a:sym typeface="Source Sans Pro Regular"/>
                </a:defRPr>
              </a:pPr>
              <a:endParaRPr/>
            </a:p>
          </p:txBody>
        </p:sp>
        <p:sp>
          <p:nvSpPr>
            <p:cNvPr id="420" name="Oval 6"/>
            <p:cNvSpPr/>
            <p:nvPr/>
          </p:nvSpPr>
          <p:spPr>
            <a:xfrm rot="10800000" flipH="1">
              <a:off x="5905723" y="3863045"/>
              <a:ext cx="555683" cy="352435"/>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anchor="ctr">
              <a:noAutofit/>
            </a:bodyPr>
            <a:lstStyle/>
            <a:p>
              <a:pPr>
                <a:defRPr>
                  <a:latin typeface="+mn-lt"/>
                  <a:ea typeface="+mn-ea"/>
                  <a:cs typeface="+mn-cs"/>
                  <a:sym typeface="Source Sans Pro Regular"/>
                </a:defRPr>
              </a:pPr>
              <a:endParaRPr/>
            </a:p>
          </p:txBody>
        </p:sp>
        <p:sp>
          <p:nvSpPr>
            <p:cNvPr id="421" name="Oval 7"/>
            <p:cNvSpPr/>
            <p:nvPr/>
          </p:nvSpPr>
          <p:spPr>
            <a:xfrm rot="10800000" flipH="1">
              <a:off x="2011360" y="3863045"/>
              <a:ext cx="555683" cy="352435"/>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anchor="ctr">
              <a:noAutofit/>
            </a:bodyPr>
            <a:lstStyle/>
            <a:p>
              <a:pPr>
                <a:defRPr>
                  <a:latin typeface="+mn-lt"/>
                  <a:ea typeface="+mn-ea"/>
                  <a:cs typeface="+mn-cs"/>
                  <a:sym typeface="Source Sans Pro Regular"/>
                </a:defRPr>
              </a:pPr>
              <a:endParaRPr/>
            </a:p>
          </p:txBody>
        </p:sp>
        <p:sp>
          <p:nvSpPr>
            <p:cNvPr id="422" name="Oval 8"/>
            <p:cNvSpPr/>
            <p:nvPr/>
          </p:nvSpPr>
          <p:spPr>
            <a:xfrm rot="10800000" flipH="1">
              <a:off x="2787478" y="3863045"/>
              <a:ext cx="555681" cy="352435"/>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anchor="ctr">
              <a:noAutofit/>
            </a:bodyPr>
            <a:lstStyle/>
            <a:p>
              <a:pPr>
                <a:defRPr>
                  <a:latin typeface="+mn-lt"/>
                  <a:ea typeface="+mn-ea"/>
                  <a:cs typeface="+mn-cs"/>
                  <a:sym typeface="Source Sans Pro Regular"/>
                </a:defRPr>
              </a:pPr>
              <a:endParaRPr/>
            </a:p>
          </p:txBody>
        </p:sp>
        <p:sp>
          <p:nvSpPr>
            <p:cNvPr id="423" name="Oval 9"/>
            <p:cNvSpPr/>
            <p:nvPr/>
          </p:nvSpPr>
          <p:spPr>
            <a:xfrm rot="10800000" flipH="1">
              <a:off x="3554410" y="3863045"/>
              <a:ext cx="555683" cy="352435"/>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anchor="ctr">
              <a:noAutofit/>
            </a:bodyPr>
            <a:lstStyle/>
            <a:p>
              <a:pPr>
                <a:defRPr>
                  <a:latin typeface="+mn-lt"/>
                  <a:ea typeface="+mn-ea"/>
                  <a:cs typeface="+mn-cs"/>
                  <a:sym typeface="Source Sans Pro Regular"/>
                </a:defRPr>
              </a:pPr>
              <a:endParaRPr/>
            </a:p>
          </p:txBody>
        </p:sp>
        <p:sp>
          <p:nvSpPr>
            <p:cNvPr id="424" name="Oval 10"/>
            <p:cNvSpPr/>
            <p:nvPr/>
          </p:nvSpPr>
          <p:spPr>
            <a:xfrm rot="10800000" flipH="1">
              <a:off x="4436152" y="3863045"/>
              <a:ext cx="555683" cy="352435"/>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anchor="ctr">
              <a:noAutofit/>
            </a:bodyPr>
            <a:lstStyle/>
            <a:p>
              <a:pPr>
                <a:defRPr>
                  <a:latin typeface="+mn-lt"/>
                  <a:ea typeface="+mn-ea"/>
                  <a:cs typeface="+mn-cs"/>
                  <a:sym typeface="Source Sans Pro Regular"/>
                </a:defRPr>
              </a:pPr>
              <a:endParaRPr/>
            </a:p>
          </p:txBody>
        </p:sp>
        <p:sp>
          <p:nvSpPr>
            <p:cNvPr id="425" name="Oval 11"/>
            <p:cNvSpPr/>
            <p:nvPr/>
          </p:nvSpPr>
          <p:spPr>
            <a:xfrm rot="10800000" flipH="1">
              <a:off x="5170937" y="3863045"/>
              <a:ext cx="555683" cy="352435"/>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anchor="ctr">
              <a:noAutofit/>
            </a:bodyPr>
            <a:lstStyle/>
            <a:p>
              <a:pPr>
                <a:defRPr>
                  <a:latin typeface="+mn-lt"/>
                  <a:ea typeface="+mn-ea"/>
                  <a:cs typeface="+mn-cs"/>
                  <a:sym typeface="Source Sans Pro Regular"/>
                </a:defRPr>
              </a:pPr>
              <a:endParaRPr/>
            </a:p>
          </p:txBody>
        </p:sp>
        <p:sp>
          <p:nvSpPr>
            <p:cNvPr id="426" name="Line 16"/>
            <p:cNvSpPr/>
            <p:nvPr/>
          </p:nvSpPr>
          <p:spPr>
            <a:xfrm flipV="1">
              <a:off x="5440359" y="3203947"/>
              <a:ext cx="1" cy="614854"/>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anchor="t">
              <a:noAutofit/>
            </a:bodyPr>
            <a:lstStyle/>
            <a:p>
              <a:endParaRPr/>
            </a:p>
          </p:txBody>
        </p:sp>
        <p:sp>
          <p:nvSpPr>
            <p:cNvPr id="427" name="Line 17"/>
            <p:cNvSpPr/>
            <p:nvPr/>
          </p:nvSpPr>
          <p:spPr>
            <a:xfrm flipH="1" flipV="1">
              <a:off x="5725089" y="3203947"/>
              <a:ext cx="457711" cy="614854"/>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anchor="t">
              <a:noAutofit/>
            </a:bodyPr>
            <a:lstStyle/>
            <a:p>
              <a:endParaRPr/>
            </a:p>
          </p:txBody>
        </p:sp>
        <p:sp>
          <p:nvSpPr>
            <p:cNvPr id="428" name="Line 18"/>
            <p:cNvSpPr/>
            <p:nvPr/>
          </p:nvSpPr>
          <p:spPr>
            <a:xfrm flipV="1">
              <a:off x="3260496" y="2105451"/>
              <a:ext cx="563336" cy="505004"/>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anchor="t">
              <a:noAutofit/>
            </a:bodyPr>
            <a:lstStyle/>
            <a:p>
              <a:endParaRPr/>
            </a:p>
          </p:txBody>
        </p:sp>
        <p:sp>
          <p:nvSpPr>
            <p:cNvPr id="429" name="Line 19"/>
            <p:cNvSpPr/>
            <p:nvPr/>
          </p:nvSpPr>
          <p:spPr>
            <a:xfrm flipH="1" flipV="1">
              <a:off x="4844877" y="2105451"/>
              <a:ext cx="465365" cy="512632"/>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anchor="t">
              <a:noAutofit/>
            </a:bodyPr>
            <a:lstStyle/>
            <a:p>
              <a:endParaRPr/>
            </a:p>
          </p:txBody>
        </p:sp>
        <p:sp>
          <p:nvSpPr>
            <p:cNvPr id="430" name="Rectangle 28"/>
            <p:cNvSpPr txBox="1"/>
            <p:nvPr/>
          </p:nvSpPr>
          <p:spPr>
            <a:xfrm>
              <a:off x="3820805" y="1373120"/>
              <a:ext cx="828092" cy="5461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4450" tIns="44450" rIns="44450" bIns="44450" numCol="1" anchor="t">
              <a:spAutoFit/>
            </a:bodyPr>
            <a:lstStyle>
              <a:lvl1pPr algn="ctr" defTabSz="762000">
                <a:defRPr sz="2800">
                  <a:latin typeface="+mn-lt"/>
                  <a:ea typeface="+mn-ea"/>
                  <a:cs typeface="+mn-cs"/>
                  <a:sym typeface="Source Sans Pro Regular"/>
                </a:defRPr>
              </a:lvl1pPr>
            </a:lstStyle>
            <a:p>
              <a:r>
                <a:t>MOH</a:t>
              </a:r>
            </a:p>
          </p:txBody>
        </p:sp>
        <p:sp>
          <p:nvSpPr>
            <p:cNvPr id="431" name="Line 32"/>
            <p:cNvSpPr/>
            <p:nvPr/>
          </p:nvSpPr>
          <p:spPr>
            <a:xfrm flipV="1">
              <a:off x="4217248" y="732331"/>
              <a:ext cx="1" cy="439399"/>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anchor="t">
              <a:noAutofit/>
            </a:bodyPr>
            <a:lstStyle/>
            <a:p>
              <a:endParaRPr/>
            </a:p>
          </p:txBody>
        </p:sp>
        <p:sp>
          <p:nvSpPr>
            <p:cNvPr id="432" name="Rectangle 34"/>
            <p:cNvSpPr txBox="1"/>
            <p:nvPr/>
          </p:nvSpPr>
          <p:spPr>
            <a:xfrm>
              <a:off x="61232" y="0"/>
              <a:ext cx="1977571" cy="8284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4450" tIns="44450" rIns="44450" bIns="44450" numCol="1" anchor="t">
              <a:spAutoFit/>
            </a:bodyPr>
            <a:lstStyle>
              <a:lvl1pPr algn="ctr" defTabSz="762000">
                <a:defRPr sz="2000">
                  <a:latin typeface="+mn-lt"/>
                  <a:ea typeface="+mn-ea"/>
                  <a:cs typeface="+mn-cs"/>
                  <a:sym typeface="Source Sans Pro Regular"/>
                </a:defRPr>
              </a:lvl1pPr>
            </a:lstStyle>
            <a:p>
              <a:r>
                <a:rPr sz="2400" dirty="0"/>
                <a:t>International Level</a:t>
              </a:r>
            </a:p>
          </p:txBody>
        </p:sp>
        <p:sp>
          <p:nvSpPr>
            <p:cNvPr id="433" name="Rectangle 36"/>
            <p:cNvSpPr txBox="1"/>
            <p:nvPr/>
          </p:nvSpPr>
          <p:spPr>
            <a:xfrm>
              <a:off x="45924" y="3789811"/>
              <a:ext cx="1772442" cy="8284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4450" tIns="44450" rIns="44450" bIns="44450" numCol="1" anchor="t">
              <a:spAutoFit/>
            </a:bodyPr>
            <a:lstStyle>
              <a:lvl1pPr algn="ctr" defTabSz="762000">
                <a:defRPr sz="2000">
                  <a:latin typeface="+mn-lt"/>
                  <a:ea typeface="+mn-ea"/>
                  <a:cs typeface="+mn-cs"/>
                  <a:sym typeface="Source Sans Pro Regular"/>
                </a:defRPr>
              </a:lvl1pPr>
            </a:lstStyle>
            <a:p>
              <a:r>
                <a:rPr sz="2400" dirty="0"/>
                <a:t>Local / District Level</a:t>
              </a:r>
            </a:p>
          </p:txBody>
        </p:sp>
        <p:sp>
          <p:nvSpPr>
            <p:cNvPr id="434" name="Rectangle 37"/>
            <p:cNvSpPr txBox="1"/>
            <p:nvPr/>
          </p:nvSpPr>
          <p:spPr>
            <a:xfrm>
              <a:off x="0" y="2618082"/>
              <a:ext cx="2038803" cy="8284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4450" tIns="44450" rIns="44450" bIns="44450" numCol="1" anchor="t">
              <a:spAutoFit/>
            </a:bodyPr>
            <a:lstStyle>
              <a:lvl1pPr indent="57150" algn="ctr" defTabSz="762000">
                <a:defRPr sz="2000">
                  <a:latin typeface="+mn-lt"/>
                  <a:ea typeface="+mn-ea"/>
                  <a:cs typeface="+mn-cs"/>
                  <a:sym typeface="Source Sans Pro Regular"/>
                </a:defRPr>
              </a:lvl1pPr>
            </a:lstStyle>
            <a:p>
              <a:r>
                <a:rPr sz="2400" dirty="0"/>
                <a:t>Intermediate Level</a:t>
              </a:r>
            </a:p>
          </p:txBody>
        </p:sp>
        <p:sp>
          <p:nvSpPr>
            <p:cNvPr id="435" name="Rectangle 38"/>
            <p:cNvSpPr txBox="1"/>
            <p:nvPr/>
          </p:nvSpPr>
          <p:spPr>
            <a:xfrm>
              <a:off x="0" y="1429571"/>
              <a:ext cx="1818366" cy="45910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4450" tIns="44450" rIns="44450" bIns="44450" numCol="1" anchor="t">
              <a:spAutoFit/>
            </a:bodyPr>
            <a:lstStyle>
              <a:lvl1pPr indent="57150" algn="ctr" defTabSz="762000">
                <a:defRPr sz="2000">
                  <a:latin typeface="+mn-lt"/>
                  <a:ea typeface="+mn-ea"/>
                  <a:cs typeface="+mn-cs"/>
                  <a:sym typeface="Source Sans Pro Regular"/>
                </a:defRPr>
              </a:lvl1pPr>
            </a:lstStyle>
            <a:p>
              <a:r>
                <a:rPr sz="2400" dirty="0"/>
                <a:t>Central Level</a:t>
              </a:r>
            </a:p>
          </p:txBody>
        </p:sp>
        <p:sp>
          <p:nvSpPr>
            <p:cNvPr id="436" name="Line 39"/>
            <p:cNvSpPr/>
            <p:nvPr/>
          </p:nvSpPr>
          <p:spPr>
            <a:xfrm>
              <a:off x="100918" y="2323625"/>
              <a:ext cx="7859143" cy="1525"/>
            </a:xfrm>
            <a:prstGeom prst="line">
              <a:avLst/>
            </a:prstGeom>
            <a:noFill/>
            <a:ln w="25400" cap="flat">
              <a:solidFill>
                <a:srgbClr val="003366"/>
              </a:solidFill>
              <a:prstDash val="dash"/>
              <a:round/>
            </a:ln>
            <a:effectLst/>
          </p:spPr>
          <p:txBody>
            <a:bodyPr wrap="square" lIns="45719" tIns="45719" rIns="45719" bIns="45719" numCol="1" anchor="t">
              <a:noAutofit/>
            </a:bodyPr>
            <a:lstStyle/>
            <a:p>
              <a:endParaRPr/>
            </a:p>
          </p:txBody>
        </p:sp>
        <p:sp>
          <p:nvSpPr>
            <p:cNvPr id="437" name="Line 40"/>
            <p:cNvSpPr/>
            <p:nvPr/>
          </p:nvSpPr>
          <p:spPr>
            <a:xfrm>
              <a:off x="100918" y="3684540"/>
              <a:ext cx="7859143" cy="1525"/>
            </a:xfrm>
            <a:prstGeom prst="line">
              <a:avLst/>
            </a:prstGeom>
            <a:noFill/>
            <a:ln w="25400" cap="flat">
              <a:solidFill>
                <a:srgbClr val="003366"/>
              </a:solidFill>
              <a:prstDash val="dash"/>
              <a:round/>
            </a:ln>
            <a:effectLst/>
          </p:spPr>
          <p:txBody>
            <a:bodyPr wrap="square" lIns="45719" tIns="45719" rIns="45719" bIns="45719" numCol="1" anchor="t">
              <a:noAutofit/>
            </a:bodyPr>
            <a:lstStyle/>
            <a:p>
              <a:endParaRPr/>
            </a:p>
          </p:txBody>
        </p:sp>
        <p:sp>
          <p:nvSpPr>
            <p:cNvPr id="438" name="Line 16"/>
            <p:cNvSpPr/>
            <p:nvPr/>
          </p:nvSpPr>
          <p:spPr>
            <a:xfrm flipV="1">
              <a:off x="3081392" y="3203947"/>
              <a:ext cx="1" cy="614854"/>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anchor="t">
              <a:noAutofit/>
            </a:bodyPr>
            <a:lstStyle/>
            <a:p>
              <a:endParaRPr/>
            </a:p>
          </p:txBody>
        </p:sp>
        <p:sp>
          <p:nvSpPr>
            <p:cNvPr id="439" name="Line 15"/>
            <p:cNvSpPr/>
            <p:nvPr/>
          </p:nvSpPr>
          <p:spPr>
            <a:xfrm flipV="1">
              <a:off x="2289967" y="3203947"/>
              <a:ext cx="525066" cy="614854"/>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anchor="t">
              <a:noAutofit/>
            </a:bodyPr>
            <a:lstStyle/>
            <a:p>
              <a:endParaRPr/>
            </a:p>
          </p:txBody>
        </p:sp>
        <p:sp>
          <p:nvSpPr>
            <p:cNvPr id="440" name="Line 17"/>
            <p:cNvSpPr/>
            <p:nvPr/>
          </p:nvSpPr>
          <p:spPr>
            <a:xfrm flipH="1" flipV="1">
              <a:off x="3375307" y="3203947"/>
              <a:ext cx="459241" cy="614854"/>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anchor="t">
              <a:noAutofit/>
            </a:bodyPr>
            <a:lstStyle/>
            <a:p>
              <a:endParaRPr/>
            </a:p>
          </p:txBody>
        </p:sp>
        <p:sp>
          <p:nvSpPr>
            <p:cNvPr id="441" name="Oval 3"/>
            <p:cNvSpPr/>
            <p:nvPr/>
          </p:nvSpPr>
          <p:spPr>
            <a:xfrm rot="10800000" flipH="1">
              <a:off x="3554410" y="73232"/>
              <a:ext cx="1322615" cy="614855"/>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anchor="ctr">
              <a:noAutofit/>
            </a:bodyPr>
            <a:lstStyle/>
            <a:p>
              <a:pPr>
                <a:defRPr>
                  <a:latin typeface="+mn-lt"/>
                  <a:ea typeface="+mn-ea"/>
                  <a:cs typeface="+mn-cs"/>
                  <a:sym typeface="Source Sans Pro Regular"/>
                </a:defRPr>
              </a:pPr>
              <a:endParaRPr/>
            </a:p>
          </p:txBody>
        </p:sp>
        <p:sp>
          <p:nvSpPr>
            <p:cNvPr id="442" name="Rectangle 28"/>
            <p:cNvSpPr txBox="1"/>
            <p:nvPr/>
          </p:nvSpPr>
          <p:spPr>
            <a:xfrm>
              <a:off x="3875954" y="146466"/>
              <a:ext cx="742290" cy="4826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4450" tIns="44450" rIns="44450" bIns="44450" numCol="1" anchor="t">
              <a:spAutoFit/>
            </a:bodyPr>
            <a:lstStyle>
              <a:lvl1pPr algn="ctr" defTabSz="762000">
                <a:defRPr sz="2400">
                  <a:latin typeface="+mn-lt"/>
                  <a:ea typeface="+mn-ea"/>
                  <a:cs typeface="+mn-cs"/>
                  <a:sym typeface="Source Sans Pro Regular"/>
                </a:defRPr>
              </a:lvl1pPr>
            </a:lstStyle>
            <a:p>
              <a:r>
                <a:rPr dirty="0"/>
                <a:t>WHO</a:t>
              </a:r>
            </a:p>
          </p:txBody>
        </p:sp>
        <p:sp>
          <p:nvSpPr>
            <p:cNvPr id="443" name="Rectangle 38"/>
            <p:cNvSpPr txBox="1"/>
            <p:nvPr/>
          </p:nvSpPr>
          <p:spPr>
            <a:xfrm>
              <a:off x="5105226" y="32015"/>
              <a:ext cx="4483975" cy="8284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4450" tIns="44450" rIns="44450" bIns="44450" numCol="1" anchor="t">
              <a:spAutoFit/>
            </a:bodyPr>
            <a:lstStyle>
              <a:lvl1pPr indent="57150" defTabSz="762000">
                <a:defRPr sz="2000">
                  <a:latin typeface="+mn-lt"/>
                  <a:ea typeface="+mn-ea"/>
                  <a:cs typeface="+mn-cs"/>
                  <a:sym typeface="Source Sans Pro Regular"/>
                </a:defRPr>
              </a:lvl1pPr>
            </a:lstStyle>
            <a:p>
              <a:r>
                <a:rPr sz="2400" dirty="0"/>
                <a:t>Weekly Epidemiological  Record; Regional Bulletin</a:t>
              </a:r>
            </a:p>
          </p:txBody>
        </p:sp>
        <p:sp>
          <p:nvSpPr>
            <p:cNvPr id="444" name="Rectangle 38"/>
            <p:cNvSpPr txBox="1"/>
            <p:nvPr/>
          </p:nvSpPr>
          <p:spPr>
            <a:xfrm>
              <a:off x="5203222" y="1130536"/>
              <a:ext cx="2700109" cy="119776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4450" tIns="44450" rIns="44450" bIns="44450" numCol="1" anchor="t">
              <a:spAutoFit/>
            </a:bodyPr>
            <a:lstStyle/>
            <a:p>
              <a:pPr indent="57150" algn="ctr" defTabSz="762000">
                <a:defRPr sz="2000">
                  <a:latin typeface="+mn-lt"/>
                  <a:ea typeface="+mn-ea"/>
                  <a:cs typeface="+mn-cs"/>
                  <a:sym typeface="Source Sans Pro Regular"/>
                </a:defRPr>
              </a:pPr>
              <a:r>
                <a:rPr sz="2400" dirty="0"/>
                <a:t>National </a:t>
              </a:r>
              <a:endParaRPr sz="2400" dirty="0">
                <a:latin typeface="Arial"/>
                <a:ea typeface="Arial"/>
                <a:cs typeface="Arial"/>
                <a:sym typeface="Arial"/>
              </a:endParaRPr>
            </a:p>
            <a:p>
              <a:pPr indent="57150" algn="ctr" defTabSz="762000">
                <a:defRPr sz="2000">
                  <a:latin typeface="+mn-lt"/>
                  <a:ea typeface="+mn-ea"/>
                  <a:cs typeface="+mn-cs"/>
                  <a:sym typeface="Source Sans Pro Regular"/>
                </a:defRPr>
              </a:pPr>
              <a:r>
                <a:rPr sz="2400" dirty="0"/>
                <a:t>epidemiological  bulletin</a:t>
              </a:r>
            </a:p>
          </p:txBody>
        </p:sp>
        <p:sp>
          <p:nvSpPr>
            <p:cNvPr id="445" name="Line 15"/>
            <p:cNvSpPr/>
            <p:nvPr/>
          </p:nvSpPr>
          <p:spPr>
            <a:xfrm flipV="1">
              <a:off x="4656588" y="3222255"/>
              <a:ext cx="526597" cy="614854"/>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anchor="t">
              <a:noAutofit/>
            </a:bodyPr>
            <a:lstStyle/>
            <a:p>
              <a:endParaRPr/>
            </a:p>
          </p:txBody>
        </p:sp>
      </p:grpSp>
      <p:sp>
        <p:nvSpPr>
          <p:cNvPr id="2" name="Title 3">
            <a:extLst>
              <a:ext uri="{FF2B5EF4-FFF2-40B4-BE49-F238E27FC236}">
                <a16:creationId xmlns:a16="http://schemas.microsoft.com/office/drawing/2014/main" id="{3B0CBECB-087C-2026-5E5C-C52A272D849B}"/>
              </a:ext>
            </a:extLst>
          </p:cNvPr>
          <p:cNvSpPr txBox="1">
            <a:spLocks/>
          </p:cNvSpPr>
          <p:nvPr/>
        </p:nvSpPr>
        <p:spPr>
          <a:xfrm>
            <a:off x="151306" y="54837"/>
            <a:ext cx="8135444" cy="934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lnSpcReduction="10000"/>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WHO Schema for Information Flow for </a:t>
            </a:r>
            <a:br>
              <a:rPr lang="en-US" b="1" dirty="0"/>
            </a:br>
            <a:r>
              <a:rPr lang="en-US" b="1" dirty="0"/>
              <a:t>Communicable Disease Surveillance</a:t>
            </a:r>
            <a:endParaRPr lang="hu-HU" b="1" dirty="0"/>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 name="Title 4"/>
          <p:cNvSpPr txBox="1">
            <a:spLocks noGrp="1"/>
          </p:cNvSpPr>
          <p:nvPr>
            <p:ph type="title"/>
          </p:nvPr>
        </p:nvSpPr>
        <p:spPr>
          <a:xfrm>
            <a:off x="474930" y="17548"/>
            <a:ext cx="3633600" cy="2325602"/>
          </a:xfrm>
          <a:prstGeom prst="rect">
            <a:avLst/>
          </a:prstGeom>
        </p:spPr>
        <p:txBody>
          <a:bodyPr/>
          <a:lstStyle/>
          <a:p>
            <a:r>
              <a:rPr b="1" dirty="0"/>
              <a:t>Exercise: Diagram your country’s surveillance </a:t>
            </a:r>
          </a:p>
          <a:p>
            <a:r>
              <a:rPr b="1" dirty="0"/>
              <a:t>system</a:t>
            </a:r>
          </a:p>
        </p:txBody>
      </p:sp>
      <p:sp>
        <p:nvSpPr>
          <p:cNvPr id="453" name="Text Placeholder 5"/>
          <p:cNvSpPr txBox="1">
            <a:spLocks noGrp="1"/>
          </p:cNvSpPr>
          <p:nvPr>
            <p:ph type="body" idx="1"/>
          </p:nvPr>
        </p:nvSpPr>
        <p:spPr>
          <a:xfrm>
            <a:off x="4273550" y="2020764"/>
            <a:ext cx="7529514" cy="2816473"/>
          </a:xfrm>
          <a:prstGeom prst="rect">
            <a:avLst/>
          </a:prstGeom>
        </p:spPr>
        <p:txBody>
          <a:bodyPr/>
          <a:lstStyle/>
          <a:p>
            <a:pPr marL="514350" indent="-514350">
              <a:buClr>
                <a:schemeClr val="accent3"/>
              </a:buClr>
              <a:buSzPct val="100000"/>
              <a:buAutoNum type="arabicPeriod"/>
            </a:pPr>
            <a:r>
              <a:rPr dirty="0"/>
              <a:t>Working in your group, use a piece of flip chart paper to make a diagram of your country’s surveillance system.</a:t>
            </a:r>
          </a:p>
          <a:p>
            <a:pPr marL="514350" indent="-514350">
              <a:buClr>
                <a:schemeClr val="accent3"/>
              </a:buClr>
              <a:buSzPct val="100000"/>
              <a:buAutoNum type="arabicPeriod"/>
            </a:pPr>
            <a:endParaRPr dirty="0"/>
          </a:p>
          <a:p>
            <a:pPr marL="514350" indent="-514350">
              <a:buClr>
                <a:schemeClr val="accent3"/>
              </a:buClr>
              <a:buSzPct val="100000"/>
              <a:buAutoNum type="arabicPeriod" startAt="2"/>
            </a:pPr>
            <a:r>
              <a:rPr dirty="0"/>
              <a:t>You have 10 minutes.</a:t>
            </a:r>
          </a:p>
          <a:p>
            <a:pPr marL="514350" indent="-514350">
              <a:buClr>
                <a:schemeClr val="accent3"/>
              </a:buClr>
              <a:buSzPct val="100000"/>
              <a:buAutoNum type="arabicPeriod" startAt="2"/>
            </a:pPr>
            <a:endParaRPr dirty="0"/>
          </a:p>
          <a:p>
            <a:pPr marL="514350" indent="-514350">
              <a:buClr>
                <a:schemeClr val="accent3"/>
              </a:buClr>
              <a:buSzPct val="100000"/>
              <a:buAutoNum type="arabicPeriod" startAt="3"/>
            </a:pPr>
            <a:r>
              <a:rPr dirty="0"/>
              <a:t>One group will present their diagram for discussion.</a:t>
            </a:r>
          </a:p>
        </p:txBody>
      </p:sp>
      <p:sp>
        <p:nvSpPr>
          <p:cNvPr id="454" name="Rounded Rectangle 6"/>
          <p:cNvSpPr/>
          <p:nvPr/>
        </p:nvSpPr>
        <p:spPr>
          <a:xfrm flipV="1">
            <a:off x="465145" y="2120707"/>
            <a:ext cx="2099381" cy="9697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 name="Rectangle 2"/>
          <p:cNvSpPr txBox="1">
            <a:spLocks noGrp="1"/>
          </p:cNvSpPr>
          <p:nvPr>
            <p:ph type="body" sz="quarter" idx="1"/>
          </p:nvPr>
        </p:nvSpPr>
        <p:spPr>
          <a:xfrm>
            <a:off x="597715" y="2695574"/>
            <a:ext cx="11347451" cy="541611"/>
          </a:xfrm>
          <a:prstGeom prst="rect">
            <a:avLst/>
          </a:prstGeom>
        </p:spPr>
        <p:txBody>
          <a:bodyPr anchor="t"/>
          <a:lstStyle>
            <a:lvl1pPr>
              <a:spcBef>
                <a:spcPts val="0"/>
              </a:spcBef>
              <a:defRPr sz="3200"/>
            </a:lvl1pPr>
          </a:lstStyle>
          <a:p>
            <a:r>
              <a:rPr b="1" dirty="0"/>
              <a:t>3. What is an outbreak?</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3" name="Content Placeholder 2"/>
          <p:cNvSpPr txBox="1"/>
          <p:nvPr/>
        </p:nvSpPr>
        <p:spPr>
          <a:xfrm>
            <a:off x="1940052" y="912875"/>
            <a:ext cx="8311896" cy="5032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pPr marL="342900" indent="-342900" algn="ctr">
              <a:spcBef>
                <a:spcPts val="500"/>
              </a:spcBef>
              <a:defRPr sz="2400">
                <a:solidFill>
                  <a:srgbClr val="10253F"/>
                </a:solidFill>
                <a:latin typeface="+mn-lt"/>
                <a:ea typeface="+mn-ea"/>
                <a:cs typeface="+mn-cs"/>
                <a:sym typeface="Source Sans Pro Regular"/>
              </a:defRPr>
            </a:pPr>
            <a:r>
              <a:rPr sz="2800" b="1" dirty="0">
                <a:solidFill>
                  <a:srgbClr val="C00000"/>
                </a:solidFill>
                <a:latin typeface="Source Sans Pro Bold"/>
              </a:rPr>
              <a:t>An outbreak is the occurrence of more cases of a disease than expected for a particular place and </a:t>
            </a:r>
            <a:r>
              <a:rPr sz="2800" u="sng" dirty="0">
                <a:solidFill>
                  <a:srgbClr val="FF0000"/>
                </a:solidFill>
                <a:latin typeface="Source Sans Pro Bold"/>
              </a:rPr>
              <a:t>time.</a:t>
            </a:r>
            <a:endParaRPr sz="3600" dirty="0">
              <a:latin typeface="Source Sans Pro Bold"/>
              <a:ea typeface="Arial"/>
              <a:cs typeface="Arial"/>
              <a:sym typeface="Arial"/>
            </a:endParaRPr>
          </a:p>
        </p:txBody>
      </p:sp>
      <p:sp>
        <p:nvSpPr>
          <p:cNvPr id="464" name="Line 3"/>
          <p:cNvSpPr/>
          <p:nvPr/>
        </p:nvSpPr>
        <p:spPr>
          <a:xfrm flipH="1">
            <a:off x="3428999" y="2380365"/>
            <a:ext cx="1" cy="3206751"/>
          </a:xfrm>
          <a:prstGeom prst="line">
            <a:avLst/>
          </a:prstGeom>
          <a:ln>
            <a:solidFill>
              <a:srgbClr val="000000"/>
            </a:solidFill>
          </a:ln>
        </p:spPr>
        <p:txBody>
          <a:bodyPr lIns="45719" rIns="45719"/>
          <a:lstStyle/>
          <a:p>
            <a:endParaRPr/>
          </a:p>
        </p:txBody>
      </p:sp>
      <p:sp>
        <p:nvSpPr>
          <p:cNvPr id="465" name="Line 4"/>
          <p:cNvSpPr/>
          <p:nvPr/>
        </p:nvSpPr>
        <p:spPr>
          <a:xfrm>
            <a:off x="3429000" y="5587367"/>
            <a:ext cx="5562601" cy="1337"/>
          </a:xfrm>
          <a:prstGeom prst="line">
            <a:avLst/>
          </a:prstGeom>
          <a:ln>
            <a:solidFill>
              <a:srgbClr val="000000"/>
            </a:solidFill>
          </a:ln>
        </p:spPr>
        <p:txBody>
          <a:bodyPr lIns="45719" rIns="45719"/>
          <a:lstStyle/>
          <a:p>
            <a:endParaRPr/>
          </a:p>
        </p:txBody>
      </p:sp>
      <p:sp>
        <p:nvSpPr>
          <p:cNvPr id="466" name="Freeform 5"/>
          <p:cNvSpPr/>
          <p:nvPr/>
        </p:nvSpPr>
        <p:spPr>
          <a:xfrm>
            <a:off x="3733800" y="2394304"/>
            <a:ext cx="5105400" cy="2910841"/>
          </a:xfrm>
          <a:custGeom>
            <a:avLst/>
            <a:gdLst/>
            <a:ahLst/>
            <a:cxnLst>
              <a:cxn ang="0">
                <a:pos x="wd2" y="hd2"/>
              </a:cxn>
              <a:cxn ang="5400000">
                <a:pos x="wd2" y="hd2"/>
              </a:cxn>
              <a:cxn ang="10800000">
                <a:pos x="wd2" y="hd2"/>
              </a:cxn>
              <a:cxn ang="16200000">
                <a:pos x="wd2" y="hd2"/>
              </a:cxn>
            </a:cxnLst>
            <a:rect l="0" t="0" r="r" b="b"/>
            <a:pathLst>
              <a:path w="21600" h="19607" extrusionOk="0">
                <a:moveTo>
                  <a:pt x="0" y="18676"/>
                </a:moveTo>
                <a:cubicBezTo>
                  <a:pt x="806" y="17780"/>
                  <a:pt x="1612" y="16884"/>
                  <a:pt x="2257" y="16978"/>
                </a:cubicBezTo>
                <a:cubicBezTo>
                  <a:pt x="2901" y="17073"/>
                  <a:pt x="3224" y="19242"/>
                  <a:pt x="3869" y="19242"/>
                </a:cubicBezTo>
                <a:cubicBezTo>
                  <a:pt x="4513" y="19242"/>
                  <a:pt x="5534" y="17073"/>
                  <a:pt x="6125" y="16978"/>
                </a:cubicBezTo>
                <a:cubicBezTo>
                  <a:pt x="6716" y="16884"/>
                  <a:pt x="7039" y="18582"/>
                  <a:pt x="7415" y="18676"/>
                </a:cubicBezTo>
                <a:cubicBezTo>
                  <a:pt x="7791" y="18771"/>
                  <a:pt x="7899" y="17544"/>
                  <a:pt x="8382" y="17544"/>
                </a:cubicBezTo>
                <a:cubicBezTo>
                  <a:pt x="8866" y="17544"/>
                  <a:pt x="9725" y="18865"/>
                  <a:pt x="10316" y="18676"/>
                </a:cubicBezTo>
                <a:cubicBezTo>
                  <a:pt x="10907" y="18488"/>
                  <a:pt x="11391" y="16507"/>
                  <a:pt x="11928" y="16413"/>
                </a:cubicBezTo>
                <a:cubicBezTo>
                  <a:pt x="12466" y="16318"/>
                  <a:pt x="12896" y="20846"/>
                  <a:pt x="13540" y="18110"/>
                </a:cubicBezTo>
                <a:cubicBezTo>
                  <a:pt x="14185" y="15375"/>
                  <a:pt x="14937" y="-94"/>
                  <a:pt x="15797" y="0"/>
                </a:cubicBezTo>
                <a:cubicBezTo>
                  <a:pt x="16657" y="95"/>
                  <a:pt x="17946" y="15847"/>
                  <a:pt x="18699" y="18676"/>
                </a:cubicBezTo>
                <a:cubicBezTo>
                  <a:pt x="19451" y="21506"/>
                  <a:pt x="19827" y="16978"/>
                  <a:pt x="20310" y="16978"/>
                </a:cubicBezTo>
                <a:cubicBezTo>
                  <a:pt x="20794" y="16978"/>
                  <a:pt x="21385" y="18393"/>
                  <a:pt x="21600" y="18676"/>
                </a:cubicBezTo>
              </a:path>
            </a:pathLst>
          </a:custGeom>
          <a:ln w="50800">
            <a:solidFill>
              <a:srgbClr val="0066CC"/>
            </a:solidFill>
          </a:ln>
        </p:spPr>
        <p:txBody>
          <a:bodyPr lIns="45719" rIns="45719" anchor="ctr"/>
          <a:lstStyle/>
          <a:p>
            <a:pPr>
              <a:defRPr>
                <a:latin typeface="+mn-lt"/>
                <a:ea typeface="+mn-ea"/>
                <a:cs typeface="+mn-cs"/>
                <a:sym typeface="Source Sans Pro Regular"/>
              </a:defRPr>
            </a:pPr>
            <a:endParaRPr/>
          </a:p>
        </p:txBody>
      </p:sp>
      <p:sp>
        <p:nvSpPr>
          <p:cNvPr id="467" name="Text Box 6"/>
          <p:cNvSpPr txBox="1"/>
          <p:nvPr/>
        </p:nvSpPr>
        <p:spPr>
          <a:xfrm>
            <a:off x="3474720" y="4361565"/>
            <a:ext cx="2918461"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1000"/>
              </a:spcBef>
              <a:defRPr>
                <a:latin typeface="+mn-lt"/>
                <a:ea typeface="+mn-ea"/>
                <a:cs typeface="+mn-cs"/>
                <a:sym typeface="Source Sans Pro Regular"/>
              </a:defRPr>
            </a:lvl1pPr>
          </a:lstStyle>
          <a:p>
            <a:r>
              <a:rPr sz="2400"/>
              <a:t>“Usual”, “Expected”</a:t>
            </a:r>
          </a:p>
        </p:txBody>
      </p:sp>
      <p:sp>
        <p:nvSpPr>
          <p:cNvPr id="468" name="Text Box 8"/>
          <p:cNvSpPr txBox="1"/>
          <p:nvPr/>
        </p:nvSpPr>
        <p:spPr>
          <a:xfrm rot="16200000">
            <a:off x="1485192" y="3550943"/>
            <a:ext cx="3052513"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spcBef>
                <a:spcPts val="1000"/>
              </a:spcBef>
              <a:defRPr>
                <a:latin typeface="+mn-lt"/>
                <a:ea typeface="+mn-ea"/>
                <a:cs typeface="+mn-cs"/>
                <a:sym typeface="Source Sans Pro Regular"/>
              </a:defRPr>
            </a:lvl1pPr>
          </a:lstStyle>
          <a:p>
            <a:r>
              <a:rPr sz="2400"/>
              <a:t>No. Cases of a Disease</a:t>
            </a:r>
          </a:p>
        </p:txBody>
      </p:sp>
      <p:sp>
        <p:nvSpPr>
          <p:cNvPr id="469" name="Text Box 9"/>
          <p:cNvSpPr txBox="1"/>
          <p:nvPr/>
        </p:nvSpPr>
        <p:spPr>
          <a:xfrm>
            <a:off x="3550920" y="5663315"/>
            <a:ext cx="899161"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spcBef>
                <a:spcPts val="1000"/>
              </a:spcBef>
              <a:defRPr>
                <a:latin typeface="+mn-lt"/>
                <a:ea typeface="+mn-ea"/>
                <a:cs typeface="+mn-cs"/>
                <a:sym typeface="Source Sans Pro Regular"/>
              </a:defRPr>
            </a:lvl1pPr>
          </a:lstStyle>
          <a:p>
            <a:r>
              <a:rPr sz="2400"/>
              <a:t>Time</a:t>
            </a:r>
          </a:p>
        </p:txBody>
      </p:sp>
      <p:sp>
        <p:nvSpPr>
          <p:cNvPr id="470" name="Line 10"/>
          <p:cNvSpPr/>
          <p:nvPr/>
        </p:nvSpPr>
        <p:spPr>
          <a:xfrm>
            <a:off x="4343400" y="5888740"/>
            <a:ext cx="3886200" cy="1"/>
          </a:xfrm>
          <a:prstGeom prst="line">
            <a:avLst/>
          </a:prstGeom>
          <a:ln w="31750">
            <a:solidFill>
              <a:srgbClr val="000000"/>
            </a:solidFill>
            <a:tailEnd type="triangle"/>
          </a:ln>
        </p:spPr>
        <p:txBody>
          <a:bodyPr lIns="45719" rIns="45719"/>
          <a:lstStyle/>
          <a:p>
            <a:endParaRPr/>
          </a:p>
        </p:txBody>
      </p:sp>
      <p:sp>
        <p:nvSpPr>
          <p:cNvPr id="471" name="Left Brace 10"/>
          <p:cNvSpPr/>
          <p:nvPr/>
        </p:nvSpPr>
        <p:spPr>
          <a:xfrm>
            <a:off x="6629400" y="2456564"/>
            <a:ext cx="457207" cy="243840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5635" y="21600"/>
                  <a:pt x="10800" y="21449"/>
                  <a:pt x="10800" y="21263"/>
                </a:cubicBezTo>
                <a:lnTo>
                  <a:pt x="10800" y="11137"/>
                </a:lnTo>
                <a:cubicBezTo>
                  <a:pt x="10800" y="10951"/>
                  <a:pt x="5965" y="10800"/>
                  <a:pt x="0" y="10800"/>
                </a:cubicBezTo>
                <a:cubicBezTo>
                  <a:pt x="5965" y="10800"/>
                  <a:pt x="10800" y="10649"/>
                  <a:pt x="10800" y="10463"/>
                </a:cubicBezTo>
                <a:lnTo>
                  <a:pt x="10800" y="337"/>
                </a:lnTo>
                <a:cubicBezTo>
                  <a:pt x="10800" y="151"/>
                  <a:pt x="15635" y="0"/>
                  <a:pt x="21600" y="0"/>
                </a:cubicBezTo>
              </a:path>
            </a:pathLst>
          </a:custGeom>
          <a:ln w="28575">
            <a:solidFill>
              <a:srgbClr val="000000"/>
            </a:solidFill>
            <a:miter/>
          </a:ln>
        </p:spPr>
        <p:txBody>
          <a:bodyPr lIns="45719" rIns="45719"/>
          <a:lstStyle/>
          <a:p>
            <a:pPr>
              <a:defRPr sz="1000">
                <a:latin typeface="+mn-lt"/>
                <a:ea typeface="+mn-ea"/>
                <a:cs typeface="+mn-cs"/>
                <a:sym typeface="Source Sans Pro Regular"/>
              </a:defRPr>
            </a:pPr>
            <a:endParaRPr/>
          </a:p>
        </p:txBody>
      </p:sp>
      <p:sp>
        <p:nvSpPr>
          <p:cNvPr id="472" name="Text Box 6"/>
          <p:cNvSpPr txBox="1"/>
          <p:nvPr/>
        </p:nvSpPr>
        <p:spPr>
          <a:xfrm>
            <a:off x="3893820" y="3142365"/>
            <a:ext cx="2918461"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a:latin typeface="+mn-lt"/>
                <a:ea typeface="+mn-ea"/>
                <a:cs typeface="+mn-cs"/>
                <a:sym typeface="Source Sans Pro Regular"/>
              </a:defRPr>
            </a:pPr>
            <a:r>
              <a:rPr sz="2400" dirty="0"/>
              <a:t>“More than expected”</a:t>
            </a:r>
            <a:endParaRPr sz="2400" dirty="0">
              <a:latin typeface="Arial"/>
              <a:ea typeface="Arial"/>
              <a:cs typeface="Arial"/>
              <a:sym typeface="Arial"/>
            </a:endParaRPr>
          </a:p>
          <a:p>
            <a:pPr algn="ctr">
              <a:defRPr>
                <a:latin typeface="+mn-lt"/>
                <a:ea typeface="+mn-ea"/>
                <a:cs typeface="+mn-cs"/>
                <a:sym typeface="Source Sans Pro Regular"/>
              </a:defRPr>
            </a:pPr>
            <a:r>
              <a:rPr sz="2400" dirty="0"/>
              <a:t>= “Outbreak”</a:t>
            </a:r>
          </a:p>
        </p:txBody>
      </p:sp>
      <p:sp>
        <p:nvSpPr>
          <p:cNvPr id="2" name="Title 3">
            <a:extLst>
              <a:ext uri="{FF2B5EF4-FFF2-40B4-BE49-F238E27FC236}">
                <a16:creationId xmlns:a16="http://schemas.microsoft.com/office/drawing/2014/main" id="{43CD12C0-A136-F4DA-E0C3-EE48BE6B61C1}"/>
              </a:ext>
            </a:extLst>
          </p:cNvPr>
          <p:cNvSpPr txBox="1">
            <a:spLocks/>
          </p:cNvSpPr>
          <p:nvPr/>
        </p:nvSpPr>
        <p:spPr>
          <a:xfrm>
            <a:off x="151306" y="54837"/>
            <a:ext cx="7136525"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What is an outbreak?</a:t>
            </a:r>
            <a:endParaRPr lang="hu-HU" b="1" dirty="0"/>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 name="Rectangle 3"/>
          <p:cNvSpPr txBox="1"/>
          <p:nvPr/>
        </p:nvSpPr>
        <p:spPr>
          <a:xfrm>
            <a:off x="1926336" y="2315384"/>
            <a:ext cx="8311896" cy="30289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pPr marL="954919" indent="-954919" defTabSz="850391">
              <a:lnSpc>
                <a:spcPct val="90000"/>
              </a:lnSpc>
              <a:spcBef>
                <a:spcPts val="1700"/>
              </a:spcBef>
              <a:tabLst>
                <a:tab pos="939800" algn="l"/>
              </a:tabLst>
              <a:defRPr sz="2418">
                <a:latin typeface="+mn-lt"/>
                <a:ea typeface="+mn-ea"/>
                <a:cs typeface="+mn-cs"/>
                <a:sym typeface="Source Sans Pro Regular"/>
              </a:defRPr>
            </a:pPr>
            <a:r>
              <a:rPr dirty="0"/>
              <a:t>1. ___	If the illness is life-threatening, such as rabies</a:t>
            </a:r>
            <a:endParaRPr sz="2976" dirty="0"/>
          </a:p>
          <a:p>
            <a:pPr marL="954919" indent="-954919" defTabSz="850391">
              <a:lnSpc>
                <a:spcPct val="90000"/>
              </a:lnSpc>
              <a:spcBef>
                <a:spcPts val="1700"/>
              </a:spcBef>
              <a:tabLst>
                <a:tab pos="939800" algn="l"/>
              </a:tabLst>
              <a:defRPr sz="2418">
                <a:latin typeface="+mn-lt"/>
                <a:ea typeface="+mn-ea"/>
                <a:cs typeface="+mn-cs"/>
                <a:sym typeface="Source Sans Pro Regular"/>
              </a:defRPr>
            </a:pPr>
            <a:r>
              <a:rPr dirty="0"/>
              <a:t>2. ___	If signs/symptoms or confirmed diagnoses suggest patients might not have the same illness</a:t>
            </a:r>
            <a:endParaRPr sz="2976" dirty="0">
              <a:solidFill>
                <a:srgbClr val="10253F"/>
              </a:solidFill>
              <a:latin typeface="Arial"/>
              <a:ea typeface="Arial"/>
              <a:cs typeface="Arial"/>
              <a:sym typeface="Arial"/>
            </a:endParaRPr>
          </a:p>
          <a:p>
            <a:pPr marL="954919" indent="-954919" defTabSz="850391">
              <a:lnSpc>
                <a:spcPct val="90000"/>
              </a:lnSpc>
              <a:spcBef>
                <a:spcPts val="1700"/>
              </a:spcBef>
              <a:tabLst>
                <a:tab pos="939800" algn="l"/>
              </a:tabLst>
              <a:defRPr sz="2418">
                <a:latin typeface="+mn-lt"/>
                <a:ea typeface="+mn-ea"/>
                <a:cs typeface="+mn-cs"/>
                <a:sym typeface="Source Sans Pro Regular"/>
              </a:defRPr>
            </a:pPr>
            <a:r>
              <a:rPr dirty="0"/>
              <a:t>3. ___	If all cases report that they ate food from a specific food establishment</a:t>
            </a:r>
            <a:endParaRPr sz="2976" dirty="0">
              <a:solidFill>
                <a:srgbClr val="10253F"/>
              </a:solidFill>
              <a:latin typeface="Arial"/>
              <a:ea typeface="Arial"/>
              <a:cs typeface="Arial"/>
              <a:sym typeface="Arial"/>
            </a:endParaRPr>
          </a:p>
          <a:p>
            <a:pPr marL="954919" indent="-954919" defTabSz="850391">
              <a:lnSpc>
                <a:spcPct val="90000"/>
              </a:lnSpc>
              <a:spcBef>
                <a:spcPts val="1700"/>
              </a:spcBef>
              <a:tabLst>
                <a:tab pos="939800" algn="l"/>
              </a:tabLst>
              <a:defRPr sz="2418">
                <a:latin typeface="+mn-lt"/>
                <a:ea typeface="+mn-ea"/>
                <a:cs typeface="+mn-cs"/>
                <a:sym typeface="Source Sans Pro Regular"/>
              </a:defRPr>
            </a:pPr>
            <a:r>
              <a:rPr dirty="0"/>
              <a:t>4. ___	If there is outside pressure from politicians or the media</a:t>
            </a:r>
            <a:endParaRPr sz="2976" dirty="0">
              <a:solidFill>
                <a:srgbClr val="10253F"/>
              </a:solidFill>
              <a:latin typeface="Arial"/>
              <a:ea typeface="Arial"/>
              <a:cs typeface="Arial"/>
              <a:sym typeface="Arial"/>
            </a:endParaRPr>
          </a:p>
          <a:p>
            <a:pPr marL="954919" indent="-954919" defTabSz="850391">
              <a:lnSpc>
                <a:spcPct val="90000"/>
              </a:lnSpc>
              <a:spcBef>
                <a:spcPts val="2100"/>
              </a:spcBef>
              <a:tabLst>
                <a:tab pos="939800" algn="l"/>
              </a:tabLst>
              <a:defRPr sz="2418">
                <a:latin typeface="+mn-lt"/>
                <a:ea typeface="+mn-ea"/>
                <a:cs typeface="+mn-cs"/>
                <a:sym typeface="Source Sans Pro Regular"/>
              </a:defRPr>
            </a:pPr>
            <a:endParaRPr sz="2976" dirty="0">
              <a:solidFill>
                <a:srgbClr val="10253F"/>
              </a:solidFill>
              <a:latin typeface="Arial"/>
              <a:ea typeface="Arial"/>
              <a:cs typeface="Arial"/>
              <a:sym typeface="Arial"/>
            </a:endParaRPr>
          </a:p>
        </p:txBody>
      </p:sp>
      <p:grpSp>
        <p:nvGrpSpPr>
          <p:cNvPr id="480" name="Group 7"/>
          <p:cNvGrpSpPr/>
          <p:nvPr/>
        </p:nvGrpSpPr>
        <p:grpSpPr>
          <a:xfrm>
            <a:off x="2543635" y="1290608"/>
            <a:ext cx="6495130" cy="599441"/>
            <a:chOff x="0" y="0"/>
            <a:chExt cx="6495128" cy="599440"/>
          </a:xfrm>
        </p:grpSpPr>
        <p:sp>
          <p:nvSpPr>
            <p:cNvPr id="478" name="Rounded Rectangle 4"/>
            <p:cNvSpPr txBox="1"/>
            <p:nvPr/>
          </p:nvSpPr>
          <p:spPr>
            <a:xfrm>
              <a:off x="0" y="-1"/>
              <a:ext cx="2837529" cy="5994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3200">
                  <a:latin typeface="+mn-lt"/>
                  <a:ea typeface="+mn-ea"/>
                  <a:cs typeface="+mn-cs"/>
                  <a:sym typeface="Source Sans Pro Regular"/>
                </a:defRPr>
              </a:lvl1pPr>
            </a:lstStyle>
            <a:p>
              <a:r>
                <a:rPr dirty="0"/>
                <a:t>Probably</a:t>
              </a:r>
            </a:p>
          </p:txBody>
        </p:sp>
        <p:sp>
          <p:nvSpPr>
            <p:cNvPr id="479" name="Rounded Rectangle 5"/>
            <p:cNvSpPr txBox="1"/>
            <p:nvPr/>
          </p:nvSpPr>
          <p:spPr>
            <a:xfrm>
              <a:off x="3657600" y="-1"/>
              <a:ext cx="2837529" cy="5994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3200">
                  <a:latin typeface="+mn-lt"/>
                  <a:ea typeface="+mn-ea"/>
                  <a:cs typeface="+mn-cs"/>
                  <a:sym typeface="Source Sans Pro Regular"/>
                </a:defRPr>
              </a:lvl1pPr>
            </a:lstStyle>
            <a:p>
              <a:r>
                <a:t>Probably Not</a:t>
              </a:r>
            </a:p>
          </p:txBody>
        </p:sp>
      </p:grpSp>
      <p:pic>
        <p:nvPicPr>
          <p:cNvPr id="481" name="Picture 4" descr="Picture 4"/>
          <p:cNvPicPr>
            <a:picLocks noChangeAspect="1"/>
          </p:cNvPicPr>
          <p:nvPr/>
        </p:nvPicPr>
        <p:blipFill>
          <a:blip r:embed="rId2"/>
          <a:stretch>
            <a:fillRect/>
          </a:stretch>
        </p:blipFill>
        <p:spPr>
          <a:xfrm>
            <a:off x="4852911" y="1215977"/>
            <a:ext cx="625045" cy="640081"/>
          </a:xfrm>
          <a:prstGeom prst="rect">
            <a:avLst/>
          </a:prstGeom>
          <a:ln w="12700">
            <a:miter lim="400000"/>
          </a:ln>
        </p:spPr>
      </p:pic>
      <p:pic>
        <p:nvPicPr>
          <p:cNvPr id="482" name="Picture 6" descr="Picture 6"/>
          <p:cNvPicPr>
            <a:picLocks noChangeAspect="1"/>
          </p:cNvPicPr>
          <p:nvPr/>
        </p:nvPicPr>
        <p:blipFill>
          <a:blip r:embed="rId3"/>
          <a:stretch>
            <a:fillRect/>
          </a:stretch>
        </p:blipFill>
        <p:spPr>
          <a:xfrm>
            <a:off x="8823959" y="1270287"/>
            <a:ext cx="640081" cy="640081"/>
          </a:xfrm>
          <a:prstGeom prst="rect">
            <a:avLst/>
          </a:prstGeom>
          <a:ln w="12700">
            <a:miter lim="400000"/>
          </a:ln>
        </p:spPr>
      </p:pic>
      <p:sp>
        <p:nvSpPr>
          <p:cNvPr id="2" name="Title 3">
            <a:extLst>
              <a:ext uri="{FF2B5EF4-FFF2-40B4-BE49-F238E27FC236}">
                <a16:creationId xmlns:a16="http://schemas.microsoft.com/office/drawing/2014/main" id="{E0D7A3FC-5D6A-D39D-6A96-B1C1D895B387}"/>
              </a:ext>
            </a:extLst>
          </p:cNvPr>
          <p:cNvSpPr txBox="1">
            <a:spLocks/>
          </p:cNvSpPr>
          <p:nvPr/>
        </p:nvSpPr>
        <p:spPr>
          <a:xfrm>
            <a:off x="151306" y="54837"/>
            <a:ext cx="7136525"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Would you investigate?</a:t>
            </a:r>
            <a:endParaRPr lang="hu-HU" b="1"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Google Shape;307;p8"/>
          <p:cNvSpPr txBox="1">
            <a:spLocks noGrp="1"/>
          </p:cNvSpPr>
          <p:nvPr>
            <p:ph type="title"/>
          </p:nvPr>
        </p:nvSpPr>
        <p:spPr>
          <a:xfrm>
            <a:off x="393763" y="798991"/>
            <a:ext cx="3264196" cy="863288"/>
          </a:xfrm>
          <a:prstGeom prst="rect">
            <a:avLst/>
          </a:prstGeom>
        </p:spPr>
        <p:txBody>
          <a:bodyPr lIns="0" tIns="0" rIns="0" bIns="0"/>
          <a:lstStyle/>
          <a:p>
            <a:r>
              <a:rPr b="1"/>
              <a:t>Introduction</a:t>
            </a:r>
          </a:p>
        </p:txBody>
      </p:sp>
      <p:sp>
        <p:nvSpPr>
          <p:cNvPr id="284" name="Google Shape;308;p8"/>
          <p:cNvSpPr txBox="1">
            <a:spLocks noGrp="1"/>
          </p:cNvSpPr>
          <p:nvPr>
            <p:ph type="body" idx="4294967295"/>
          </p:nvPr>
        </p:nvSpPr>
        <p:spPr>
          <a:xfrm>
            <a:off x="4273550" y="1821025"/>
            <a:ext cx="7529514" cy="3215951"/>
          </a:xfrm>
          <a:prstGeom prst="rect">
            <a:avLst/>
          </a:prstGeom>
        </p:spPr>
        <p:txBody>
          <a:bodyPr lIns="0" tIns="0" rIns="0" bIns="0" anchor="t">
            <a:normAutofit/>
          </a:bodyPr>
          <a:lstStyle/>
          <a:p>
            <a:pPr>
              <a:defRPr sz="2000"/>
            </a:pPr>
            <a:r>
              <a:rPr dirty="0"/>
              <a:t>This learning resource is part of the Rapid Response Team Advanced Training </a:t>
            </a:r>
            <a:r>
              <a:rPr lang="en-GB" dirty="0">
                <a:ea typeface="+mn-lt"/>
                <a:cs typeface="+mn-lt"/>
              </a:rPr>
              <a:t>Package</a:t>
            </a:r>
            <a:r>
              <a:rPr dirty="0"/>
              <a:t> (RRT ATP) especially geared to RRT members.</a:t>
            </a:r>
          </a:p>
          <a:p>
            <a:pPr>
              <a:defRPr sz="2000"/>
            </a:pPr>
            <a:endParaRPr/>
          </a:p>
          <a:p>
            <a:pPr>
              <a:defRPr sz="2000"/>
            </a:pPr>
            <a:r>
              <a:rPr dirty="0"/>
              <a:t>Based on an all-hazard approach, the </a:t>
            </a:r>
            <a:r>
              <a:rPr dirty="0" err="1"/>
              <a:t>programme</a:t>
            </a:r>
            <a:r>
              <a:rPr dirty="0"/>
              <a:t> aims to provide RRT members with the advanced knowledge, skills, attitudes (KSA) and tools needed to early detect and effectively respond to  a public health event. </a:t>
            </a:r>
          </a:p>
          <a:p>
            <a:pPr>
              <a:defRPr sz="2000"/>
            </a:pPr>
            <a:endParaRPr/>
          </a:p>
          <a:p>
            <a:pPr>
              <a:defRPr sz="2000"/>
            </a:pPr>
            <a:r>
              <a:rPr dirty="0"/>
              <a:t>The RRT ATP is a component of the Rapid Response Teams Training</a:t>
            </a:r>
            <a:r>
              <a:rPr lang="fr-FR" dirty="0"/>
              <a:t> Programme.</a:t>
            </a:r>
            <a:endParaRPr/>
          </a:p>
        </p:txBody>
      </p:sp>
    </p:spTree>
    <p:extLst>
      <p:ext uri="{BB962C8B-B14F-4D97-AF65-F5344CB8AC3E}">
        <p14:creationId xmlns:p14="http://schemas.microsoft.com/office/powerpoint/2010/main" val="394325504"/>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 name="Rectangle 3"/>
          <p:cNvSpPr txBox="1"/>
          <p:nvPr/>
        </p:nvSpPr>
        <p:spPr>
          <a:xfrm>
            <a:off x="1926336" y="2315385"/>
            <a:ext cx="8311896" cy="30752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pPr marL="954919" indent="-954919" defTabSz="850391">
              <a:lnSpc>
                <a:spcPct val="90000"/>
              </a:lnSpc>
              <a:spcBef>
                <a:spcPts val="1700"/>
              </a:spcBef>
              <a:tabLst>
                <a:tab pos="939800" algn="l"/>
              </a:tabLst>
              <a:defRPr sz="2418">
                <a:latin typeface="+mn-lt"/>
                <a:ea typeface="+mn-ea"/>
                <a:cs typeface="+mn-cs"/>
                <a:sym typeface="Source Sans Pro Regular"/>
              </a:defRPr>
            </a:pPr>
            <a:r>
              <a:rPr dirty="0"/>
              <a:t>1. ___	If the illness is life-threatening, such as rabies</a:t>
            </a:r>
            <a:endParaRPr sz="2976" dirty="0"/>
          </a:p>
          <a:p>
            <a:pPr marL="954919" indent="-954919" defTabSz="850391">
              <a:lnSpc>
                <a:spcPct val="90000"/>
              </a:lnSpc>
              <a:spcBef>
                <a:spcPts val="1700"/>
              </a:spcBef>
              <a:tabLst>
                <a:tab pos="939800" algn="l"/>
              </a:tabLst>
              <a:defRPr sz="2418">
                <a:latin typeface="+mn-lt"/>
                <a:ea typeface="+mn-ea"/>
                <a:cs typeface="+mn-cs"/>
                <a:sym typeface="Source Sans Pro Regular"/>
              </a:defRPr>
            </a:pPr>
            <a:r>
              <a:rPr dirty="0"/>
              <a:t>2. ___	If signs/symptoms or confirmed diagnoses suggest patients might not have the same illness</a:t>
            </a:r>
            <a:endParaRPr sz="2976" dirty="0">
              <a:solidFill>
                <a:srgbClr val="10253F"/>
              </a:solidFill>
              <a:latin typeface="Arial"/>
              <a:ea typeface="Arial"/>
              <a:cs typeface="Arial"/>
              <a:sym typeface="Arial"/>
            </a:endParaRPr>
          </a:p>
          <a:p>
            <a:pPr marL="954919" indent="-954919" defTabSz="850391">
              <a:lnSpc>
                <a:spcPct val="90000"/>
              </a:lnSpc>
              <a:spcBef>
                <a:spcPts val="1700"/>
              </a:spcBef>
              <a:tabLst>
                <a:tab pos="939800" algn="l"/>
              </a:tabLst>
              <a:defRPr sz="2418">
                <a:latin typeface="+mn-lt"/>
                <a:ea typeface="+mn-ea"/>
                <a:cs typeface="+mn-cs"/>
                <a:sym typeface="Source Sans Pro Regular"/>
              </a:defRPr>
            </a:pPr>
            <a:r>
              <a:rPr dirty="0"/>
              <a:t>3. ___	If all cases report that they ate food from a specific food establishment</a:t>
            </a:r>
            <a:endParaRPr sz="2976" dirty="0">
              <a:solidFill>
                <a:srgbClr val="10253F"/>
              </a:solidFill>
              <a:latin typeface="Arial"/>
              <a:ea typeface="Arial"/>
              <a:cs typeface="Arial"/>
              <a:sym typeface="Arial"/>
            </a:endParaRPr>
          </a:p>
          <a:p>
            <a:pPr marL="954919" indent="-954919" defTabSz="850391">
              <a:lnSpc>
                <a:spcPct val="90000"/>
              </a:lnSpc>
              <a:spcBef>
                <a:spcPts val="1700"/>
              </a:spcBef>
              <a:tabLst>
                <a:tab pos="939800" algn="l"/>
              </a:tabLst>
              <a:defRPr sz="2418">
                <a:latin typeface="+mn-lt"/>
                <a:ea typeface="+mn-ea"/>
                <a:cs typeface="+mn-cs"/>
                <a:sym typeface="Source Sans Pro Regular"/>
              </a:defRPr>
            </a:pPr>
            <a:r>
              <a:rPr dirty="0"/>
              <a:t>4. ___	If there is outside pressure from politicians or the media</a:t>
            </a:r>
            <a:endParaRPr sz="2976" dirty="0">
              <a:solidFill>
                <a:srgbClr val="10253F"/>
              </a:solidFill>
              <a:latin typeface="Arial"/>
              <a:ea typeface="Arial"/>
              <a:cs typeface="Arial"/>
              <a:sym typeface="Arial"/>
            </a:endParaRPr>
          </a:p>
          <a:p>
            <a:pPr marL="954919" indent="-954919" defTabSz="850391">
              <a:lnSpc>
                <a:spcPct val="90000"/>
              </a:lnSpc>
              <a:spcBef>
                <a:spcPts val="2100"/>
              </a:spcBef>
              <a:tabLst>
                <a:tab pos="939800" algn="l"/>
              </a:tabLst>
              <a:defRPr sz="2418">
                <a:latin typeface="+mn-lt"/>
                <a:ea typeface="+mn-ea"/>
                <a:cs typeface="+mn-cs"/>
                <a:sym typeface="Source Sans Pro Regular"/>
              </a:defRPr>
            </a:pPr>
            <a:endParaRPr sz="2976" dirty="0">
              <a:solidFill>
                <a:srgbClr val="10253F"/>
              </a:solidFill>
              <a:latin typeface="Arial"/>
              <a:ea typeface="Arial"/>
              <a:cs typeface="Arial"/>
              <a:sym typeface="Arial"/>
            </a:endParaRPr>
          </a:p>
        </p:txBody>
      </p:sp>
      <p:grpSp>
        <p:nvGrpSpPr>
          <p:cNvPr id="488" name="Group 7"/>
          <p:cNvGrpSpPr/>
          <p:nvPr/>
        </p:nvGrpSpPr>
        <p:grpSpPr>
          <a:xfrm>
            <a:off x="2543635" y="1290608"/>
            <a:ext cx="6495130" cy="599441"/>
            <a:chOff x="0" y="0"/>
            <a:chExt cx="6495128" cy="599440"/>
          </a:xfrm>
        </p:grpSpPr>
        <p:sp>
          <p:nvSpPr>
            <p:cNvPr id="486" name="Rounded Rectangle 4"/>
            <p:cNvSpPr txBox="1"/>
            <p:nvPr/>
          </p:nvSpPr>
          <p:spPr>
            <a:xfrm>
              <a:off x="0" y="-1"/>
              <a:ext cx="2837529" cy="5994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3200">
                  <a:latin typeface="+mn-lt"/>
                  <a:ea typeface="+mn-ea"/>
                  <a:cs typeface="+mn-cs"/>
                  <a:sym typeface="Source Sans Pro Regular"/>
                </a:defRPr>
              </a:lvl1pPr>
            </a:lstStyle>
            <a:p>
              <a:r>
                <a:t>Probably</a:t>
              </a:r>
            </a:p>
          </p:txBody>
        </p:sp>
        <p:sp>
          <p:nvSpPr>
            <p:cNvPr id="487" name="Rounded Rectangle 5"/>
            <p:cNvSpPr txBox="1"/>
            <p:nvPr/>
          </p:nvSpPr>
          <p:spPr>
            <a:xfrm>
              <a:off x="3657600" y="-1"/>
              <a:ext cx="2837529" cy="5994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3200">
                  <a:latin typeface="+mn-lt"/>
                  <a:ea typeface="+mn-ea"/>
                  <a:cs typeface="+mn-cs"/>
                  <a:sym typeface="Source Sans Pro Regular"/>
                </a:defRPr>
              </a:lvl1pPr>
            </a:lstStyle>
            <a:p>
              <a:r>
                <a:t>Probably Not</a:t>
              </a:r>
            </a:p>
          </p:txBody>
        </p:sp>
      </p:grpSp>
      <p:pic>
        <p:nvPicPr>
          <p:cNvPr id="489" name="Picture 4" descr="Picture 4"/>
          <p:cNvPicPr>
            <a:picLocks noChangeAspect="1"/>
          </p:cNvPicPr>
          <p:nvPr/>
        </p:nvPicPr>
        <p:blipFill>
          <a:blip r:embed="rId2"/>
          <a:stretch>
            <a:fillRect/>
          </a:stretch>
        </p:blipFill>
        <p:spPr>
          <a:xfrm>
            <a:off x="4852911" y="1215977"/>
            <a:ext cx="625045" cy="640081"/>
          </a:xfrm>
          <a:prstGeom prst="rect">
            <a:avLst/>
          </a:prstGeom>
          <a:ln w="12700">
            <a:miter lim="400000"/>
          </a:ln>
        </p:spPr>
      </p:pic>
      <p:pic>
        <p:nvPicPr>
          <p:cNvPr id="490" name="Picture 6" descr="Picture 6"/>
          <p:cNvPicPr>
            <a:picLocks noChangeAspect="1"/>
          </p:cNvPicPr>
          <p:nvPr/>
        </p:nvPicPr>
        <p:blipFill>
          <a:blip r:embed="rId3"/>
          <a:stretch>
            <a:fillRect/>
          </a:stretch>
        </p:blipFill>
        <p:spPr>
          <a:xfrm>
            <a:off x="8852445" y="1353180"/>
            <a:ext cx="474296" cy="474296"/>
          </a:xfrm>
          <a:prstGeom prst="rect">
            <a:avLst/>
          </a:prstGeom>
          <a:ln w="12700">
            <a:miter lim="400000"/>
          </a:ln>
        </p:spPr>
      </p:pic>
      <p:pic>
        <p:nvPicPr>
          <p:cNvPr id="491" name="Picture 4" descr="Picture 4"/>
          <p:cNvPicPr>
            <a:picLocks noChangeAspect="1"/>
          </p:cNvPicPr>
          <p:nvPr/>
        </p:nvPicPr>
        <p:blipFill>
          <a:blip r:embed="rId2"/>
          <a:stretch>
            <a:fillRect/>
          </a:stretch>
        </p:blipFill>
        <p:spPr>
          <a:xfrm>
            <a:off x="2354682" y="1994380"/>
            <a:ext cx="625045" cy="640081"/>
          </a:xfrm>
          <a:prstGeom prst="rect">
            <a:avLst/>
          </a:prstGeom>
          <a:ln w="12700">
            <a:miter lim="400000"/>
          </a:ln>
        </p:spPr>
      </p:pic>
      <p:pic>
        <p:nvPicPr>
          <p:cNvPr id="492" name="Picture 6" descr="Picture 6"/>
          <p:cNvPicPr>
            <a:picLocks noChangeAspect="1"/>
          </p:cNvPicPr>
          <p:nvPr/>
        </p:nvPicPr>
        <p:blipFill>
          <a:blip r:embed="rId3"/>
          <a:stretch>
            <a:fillRect/>
          </a:stretch>
        </p:blipFill>
        <p:spPr>
          <a:xfrm>
            <a:off x="2309878" y="2984804"/>
            <a:ext cx="474296" cy="474296"/>
          </a:xfrm>
          <a:prstGeom prst="rect">
            <a:avLst/>
          </a:prstGeom>
          <a:ln w="12700">
            <a:miter lim="400000"/>
          </a:ln>
        </p:spPr>
      </p:pic>
      <p:pic>
        <p:nvPicPr>
          <p:cNvPr id="493" name="Picture 4" descr="Picture 4"/>
          <p:cNvPicPr>
            <a:picLocks noChangeAspect="1"/>
          </p:cNvPicPr>
          <p:nvPr/>
        </p:nvPicPr>
        <p:blipFill>
          <a:blip r:embed="rId2"/>
          <a:stretch>
            <a:fillRect/>
          </a:stretch>
        </p:blipFill>
        <p:spPr>
          <a:xfrm>
            <a:off x="2347164" y="3613208"/>
            <a:ext cx="625045" cy="640081"/>
          </a:xfrm>
          <a:prstGeom prst="rect">
            <a:avLst/>
          </a:prstGeom>
          <a:ln w="12700">
            <a:miter lim="400000"/>
          </a:ln>
        </p:spPr>
      </p:pic>
      <p:pic>
        <p:nvPicPr>
          <p:cNvPr id="494" name="Picture 4" descr="Picture 4"/>
          <p:cNvPicPr>
            <a:picLocks noChangeAspect="1"/>
          </p:cNvPicPr>
          <p:nvPr/>
        </p:nvPicPr>
        <p:blipFill>
          <a:blip r:embed="rId2"/>
          <a:stretch>
            <a:fillRect/>
          </a:stretch>
        </p:blipFill>
        <p:spPr>
          <a:xfrm>
            <a:off x="2347164" y="4553856"/>
            <a:ext cx="625045" cy="640081"/>
          </a:xfrm>
          <a:prstGeom prst="rect">
            <a:avLst/>
          </a:prstGeom>
          <a:ln w="12700">
            <a:miter lim="400000"/>
          </a:ln>
        </p:spPr>
      </p:pic>
      <p:sp>
        <p:nvSpPr>
          <p:cNvPr id="2" name="Title 3">
            <a:extLst>
              <a:ext uri="{FF2B5EF4-FFF2-40B4-BE49-F238E27FC236}">
                <a16:creationId xmlns:a16="http://schemas.microsoft.com/office/drawing/2014/main" id="{FEF8E148-BEF7-CF5A-8138-5BE4A3EFFE9A}"/>
              </a:ext>
            </a:extLst>
          </p:cNvPr>
          <p:cNvSpPr txBox="1">
            <a:spLocks/>
          </p:cNvSpPr>
          <p:nvPr/>
        </p:nvSpPr>
        <p:spPr>
          <a:xfrm>
            <a:off x="151306" y="54837"/>
            <a:ext cx="7136525"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Would you investigate?</a:t>
            </a:r>
            <a:endParaRPr lang="hu-HU" b="1"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49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49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49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4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 grpId="0" animBg="1" advAuto="0"/>
      <p:bldP spid="492" grpId="0" animBg="1" advAuto="0"/>
      <p:bldP spid="493" grpId="0" animBg="1" advAuto="0"/>
      <p:bldP spid="494" grpId="0" animBg="1" advAuto="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7" name="Rectangle 3"/>
          <p:cNvSpPr txBox="1">
            <a:spLocks noGrp="1"/>
          </p:cNvSpPr>
          <p:nvPr>
            <p:ph type="body" idx="1"/>
          </p:nvPr>
        </p:nvSpPr>
        <p:spPr>
          <a:xfrm>
            <a:off x="4273550" y="911444"/>
            <a:ext cx="7529514" cy="5035112"/>
          </a:xfrm>
          <a:prstGeom prst="rect">
            <a:avLst/>
          </a:prstGeom>
        </p:spPr>
        <p:txBody>
          <a:bodyPr lIns="44450" tIns="44450" rIns="44450" bIns="44450"/>
          <a:lstStyle/>
          <a:p>
            <a:pPr>
              <a:lnSpc>
                <a:spcPct val="120000"/>
              </a:lnSpc>
              <a:spcBef>
                <a:spcPts val="0"/>
              </a:spcBef>
              <a:defRPr sz="2800"/>
            </a:pPr>
            <a:r>
              <a:rPr b="1" dirty="0">
                <a:solidFill>
                  <a:srgbClr val="C00000"/>
                </a:solidFill>
                <a:latin typeface="Source Sans Pro Bold"/>
              </a:rPr>
              <a:t>Identify the:</a:t>
            </a:r>
          </a:p>
          <a:p>
            <a:pPr marL="254000" lvl="1" indent="-254000">
              <a:lnSpc>
                <a:spcPct val="120000"/>
              </a:lnSpc>
              <a:spcBef>
                <a:spcPts val="0"/>
              </a:spcBef>
              <a:buClr>
                <a:srgbClr val="C00000"/>
              </a:buClr>
              <a:buFont typeface="Arial"/>
            </a:pPr>
            <a:r>
              <a:rPr dirty="0"/>
              <a:t>agent</a:t>
            </a:r>
          </a:p>
          <a:p>
            <a:pPr marL="254000" lvl="1" indent="-254000">
              <a:lnSpc>
                <a:spcPct val="120000"/>
              </a:lnSpc>
              <a:spcBef>
                <a:spcPts val="0"/>
              </a:spcBef>
              <a:buClr>
                <a:srgbClr val="C00000"/>
              </a:buClr>
              <a:buFont typeface="Arial"/>
            </a:pPr>
            <a:r>
              <a:rPr dirty="0"/>
              <a:t>source, and/or</a:t>
            </a:r>
          </a:p>
          <a:p>
            <a:pPr marL="254000" lvl="1" indent="-254000">
              <a:lnSpc>
                <a:spcPct val="120000"/>
              </a:lnSpc>
              <a:spcBef>
                <a:spcPts val="0"/>
              </a:spcBef>
              <a:buClr>
                <a:srgbClr val="C00000"/>
              </a:buClr>
              <a:buFont typeface="Arial"/>
            </a:pPr>
            <a:r>
              <a:rPr dirty="0"/>
              <a:t>mode of transmission</a:t>
            </a:r>
          </a:p>
          <a:p>
            <a:pPr lvl="1">
              <a:lnSpc>
                <a:spcPct val="120000"/>
              </a:lnSpc>
              <a:spcBef>
                <a:spcPts val="0"/>
              </a:spcBef>
              <a:buClr>
                <a:schemeClr val="accent3"/>
              </a:buClr>
              <a:buFont typeface="Arial"/>
              <a:defRPr sz="2000"/>
            </a:pPr>
            <a:endParaRPr dirty="0"/>
          </a:p>
          <a:p>
            <a:pPr>
              <a:lnSpc>
                <a:spcPct val="120000"/>
              </a:lnSpc>
              <a:spcBef>
                <a:spcPts val="0"/>
              </a:spcBef>
            </a:pPr>
            <a:r>
              <a:rPr dirty="0"/>
              <a:t>Characterize the extent of the outbreak, e.g., who has been affected, who is at risk</a:t>
            </a:r>
          </a:p>
          <a:p>
            <a:pPr>
              <a:lnSpc>
                <a:spcPct val="120000"/>
              </a:lnSpc>
              <a:spcBef>
                <a:spcPts val="0"/>
              </a:spcBef>
            </a:pPr>
            <a:endParaRPr dirty="0"/>
          </a:p>
          <a:p>
            <a:pPr marL="254000" lvl="2" indent="-254000">
              <a:lnSpc>
                <a:spcPct val="120000"/>
              </a:lnSpc>
              <a:spcBef>
                <a:spcPts val="0"/>
              </a:spcBef>
              <a:buClr>
                <a:srgbClr val="C00000"/>
              </a:buClr>
              <a:buFont typeface="Arial"/>
            </a:pPr>
            <a:r>
              <a:rPr dirty="0"/>
              <a:t>Identify exposures or risk factors that increase risk of disease</a:t>
            </a:r>
          </a:p>
          <a:p>
            <a:pPr>
              <a:lnSpc>
                <a:spcPct val="120000"/>
              </a:lnSpc>
              <a:spcBef>
                <a:spcPts val="0"/>
              </a:spcBef>
            </a:pPr>
            <a:r>
              <a:rPr dirty="0"/>
              <a:t>Develop and implement control and prevention measures</a:t>
            </a:r>
          </a:p>
        </p:txBody>
      </p:sp>
      <p:sp>
        <p:nvSpPr>
          <p:cNvPr id="498" name="Rectangle 2"/>
          <p:cNvSpPr txBox="1">
            <a:spLocks noGrp="1"/>
          </p:cNvSpPr>
          <p:nvPr>
            <p:ph type="title" idx="4294967295"/>
          </p:nvPr>
        </p:nvSpPr>
        <p:spPr>
          <a:xfrm>
            <a:off x="407927" y="4692"/>
            <a:ext cx="3783670" cy="1539069"/>
          </a:xfrm>
          <a:prstGeom prst="rect">
            <a:avLst/>
          </a:prstGeom>
        </p:spPr>
        <p:txBody>
          <a:bodyPr lIns="44450" tIns="44450" rIns="44450" bIns="44450"/>
          <a:lstStyle/>
          <a:p>
            <a:r>
              <a:rPr b="1" dirty="0"/>
              <a:t>Objectives </a:t>
            </a:r>
          </a:p>
          <a:p>
            <a:r>
              <a:rPr b="1" dirty="0"/>
              <a:t>of a Outbreak Investigation</a:t>
            </a:r>
          </a:p>
        </p:txBody>
      </p:sp>
      <p:sp>
        <p:nvSpPr>
          <p:cNvPr id="2" name="Rounded Rectangle 9">
            <a:extLst>
              <a:ext uri="{FF2B5EF4-FFF2-40B4-BE49-F238E27FC236}">
                <a16:creationId xmlns:a16="http://schemas.microsoft.com/office/drawing/2014/main" id="{34CFF93F-C98E-DA25-32F8-BE2A1A784C75}"/>
              </a:ext>
            </a:extLst>
          </p:cNvPr>
          <p:cNvSpPr/>
          <p:nvPr/>
        </p:nvSpPr>
        <p:spPr>
          <a:xfrm flipV="1">
            <a:off x="388936" y="1479617"/>
            <a:ext cx="2938224" cy="128287"/>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497">
                                            <p:bg/>
                                          </p:spTgt>
                                        </p:tgtEl>
                                        <p:attrNameLst>
                                          <p:attrName>style.visibility</p:attrName>
                                        </p:attrNameLst>
                                      </p:cBhvr>
                                      <p:to>
                                        <p:strVal val="visible"/>
                                      </p:to>
                                    </p:set>
                                    <p:animEffect transition="in" filter="fade">
                                      <p:cBhvr>
                                        <p:cTn id="7" dur="1000"/>
                                        <p:tgtEl>
                                          <p:spTgt spid="497">
                                            <p:bg/>
                                          </p:spTgt>
                                        </p:tgtEl>
                                      </p:cBhvr>
                                    </p:animEffect>
                                  </p:childTnLst>
                                </p:cTn>
                              </p:par>
                              <p:par>
                                <p:cTn id="8" presetID="10" presetClass="entr" presetSubtype="0" fill="hold" grpId="0" nodeType="withEffect">
                                  <p:stCondLst>
                                    <p:cond delay="0"/>
                                  </p:stCondLst>
                                  <p:iterate>
                                    <p:tmAbs val="0"/>
                                  </p:iterate>
                                  <p:childTnLst>
                                    <p:set>
                                      <p:cBhvr>
                                        <p:cTn id="9" fill="hold"/>
                                        <p:tgtEl>
                                          <p:spTgt spid="497">
                                            <p:txEl>
                                              <p:pRg st="0" end="0"/>
                                            </p:txEl>
                                          </p:spTgt>
                                        </p:tgtEl>
                                        <p:attrNameLst>
                                          <p:attrName>style.visibility</p:attrName>
                                        </p:attrNameLst>
                                      </p:cBhvr>
                                      <p:to>
                                        <p:strVal val="visible"/>
                                      </p:to>
                                    </p:set>
                                    <p:animEffect transition="in" filter="fade">
                                      <p:cBhvr>
                                        <p:cTn id="10" dur="1000"/>
                                        <p:tgtEl>
                                          <p:spTgt spid="497">
                                            <p:txEl>
                                              <p:pRg st="0" end="0"/>
                                            </p:txEl>
                                          </p:spTgt>
                                        </p:tgtEl>
                                      </p:cBhvr>
                                    </p:animEffect>
                                  </p:childTnLst>
                                </p:cTn>
                              </p:par>
                              <p:par>
                                <p:cTn id="11" presetID="10" presetClass="entr" presetSubtype="0" fill="hold" grpId="0" nodeType="withEffect">
                                  <p:stCondLst>
                                    <p:cond delay="0"/>
                                  </p:stCondLst>
                                  <p:iterate>
                                    <p:tmAbs val="0"/>
                                  </p:iterate>
                                  <p:childTnLst>
                                    <p:set>
                                      <p:cBhvr>
                                        <p:cTn id="12" fill="hold"/>
                                        <p:tgtEl>
                                          <p:spTgt spid="497">
                                            <p:txEl>
                                              <p:pRg st="1" end="1"/>
                                            </p:txEl>
                                          </p:spTgt>
                                        </p:tgtEl>
                                        <p:attrNameLst>
                                          <p:attrName>style.visibility</p:attrName>
                                        </p:attrNameLst>
                                      </p:cBhvr>
                                      <p:to>
                                        <p:strVal val="visible"/>
                                      </p:to>
                                    </p:set>
                                    <p:animEffect transition="in" filter="fade">
                                      <p:cBhvr>
                                        <p:cTn id="13" dur="1000"/>
                                        <p:tgtEl>
                                          <p:spTgt spid="497">
                                            <p:txEl>
                                              <p:pRg st="1" end="1"/>
                                            </p:txEl>
                                          </p:spTgt>
                                        </p:tgtEl>
                                      </p:cBhvr>
                                    </p:animEffect>
                                  </p:childTnLst>
                                </p:cTn>
                              </p:par>
                              <p:par>
                                <p:cTn id="14" presetID="10" presetClass="entr" presetSubtype="0" fill="hold" grpId="0" nodeType="withEffect">
                                  <p:stCondLst>
                                    <p:cond delay="0"/>
                                  </p:stCondLst>
                                  <p:iterate>
                                    <p:tmAbs val="0"/>
                                  </p:iterate>
                                  <p:childTnLst>
                                    <p:set>
                                      <p:cBhvr>
                                        <p:cTn id="15" fill="hold"/>
                                        <p:tgtEl>
                                          <p:spTgt spid="497">
                                            <p:txEl>
                                              <p:pRg st="2" end="2"/>
                                            </p:txEl>
                                          </p:spTgt>
                                        </p:tgtEl>
                                        <p:attrNameLst>
                                          <p:attrName>style.visibility</p:attrName>
                                        </p:attrNameLst>
                                      </p:cBhvr>
                                      <p:to>
                                        <p:strVal val="visible"/>
                                      </p:to>
                                    </p:set>
                                    <p:animEffect transition="in" filter="fade">
                                      <p:cBhvr>
                                        <p:cTn id="16" dur="1000"/>
                                        <p:tgtEl>
                                          <p:spTgt spid="497">
                                            <p:txEl>
                                              <p:pRg st="2" end="2"/>
                                            </p:txEl>
                                          </p:spTgt>
                                        </p:tgtEl>
                                      </p:cBhvr>
                                    </p:animEffect>
                                  </p:childTnLst>
                                </p:cTn>
                              </p:par>
                              <p:par>
                                <p:cTn id="17" presetID="10" presetClass="entr" presetSubtype="0" fill="hold" grpId="0" nodeType="withEffect">
                                  <p:stCondLst>
                                    <p:cond delay="0"/>
                                  </p:stCondLst>
                                  <p:iterate>
                                    <p:tmAbs val="0"/>
                                  </p:iterate>
                                  <p:childTnLst>
                                    <p:set>
                                      <p:cBhvr>
                                        <p:cTn id="18" fill="hold"/>
                                        <p:tgtEl>
                                          <p:spTgt spid="497">
                                            <p:txEl>
                                              <p:pRg st="3" end="3"/>
                                            </p:txEl>
                                          </p:spTgt>
                                        </p:tgtEl>
                                        <p:attrNameLst>
                                          <p:attrName>style.visibility</p:attrName>
                                        </p:attrNameLst>
                                      </p:cBhvr>
                                      <p:to>
                                        <p:strVal val="visible"/>
                                      </p:to>
                                    </p:set>
                                    <p:animEffect transition="in" filter="fade">
                                      <p:cBhvr>
                                        <p:cTn id="19" dur="1000"/>
                                        <p:tgtEl>
                                          <p:spTgt spid="497">
                                            <p:txEl>
                                              <p:pRg st="3" end="3"/>
                                            </p:txEl>
                                          </p:spTgt>
                                        </p:tgtEl>
                                      </p:cBhvr>
                                    </p:animEffect>
                                  </p:childTnLst>
                                </p:cTn>
                              </p:par>
                              <p:par>
                                <p:cTn id="20" presetID="10" presetClass="entr" presetSubtype="0" fill="hold" grpId="0" nodeType="withEffect">
                                  <p:stCondLst>
                                    <p:cond delay="0"/>
                                  </p:stCondLst>
                                  <p:iterate>
                                    <p:tmAbs val="0"/>
                                  </p:iterate>
                                  <p:childTnLst>
                                    <p:set>
                                      <p:cBhvr>
                                        <p:cTn id="21" fill="hold"/>
                                        <p:tgtEl>
                                          <p:spTgt spid="497">
                                            <p:txEl>
                                              <p:pRg st="4" end="4"/>
                                            </p:txEl>
                                          </p:spTgt>
                                        </p:tgtEl>
                                        <p:attrNameLst>
                                          <p:attrName>style.visibility</p:attrName>
                                        </p:attrNameLst>
                                      </p:cBhvr>
                                      <p:to>
                                        <p:strVal val="visible"/>
                                      </p:to>
                                    </p:set>
                                    <p:animEffect transition="in" filter="fade">
                                      <p:cBhvr>
                                        <p:cTn id="22" dur="1000"/>
                                        <p:tgtEl>
                                          <p:spTgt spid="497">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fill="hold" grpId="0" nodeType="clickEffect">
                                  <p:stCondLst>
                                    <p:cond delay="0"/>
                                  </p:stCondLst>
                                  <p:iterate>
                                    <p:tmAbs val="0"/>
                                  </p:iterate>
                                  <p:childTnLst>
                                    <p:set>
                                      <p:cBhvr>
                                        <p:cTn id="26" fill="hold"/>
                                        <p:tgtEl>
                                          <p:spTgt spid="497">
                                            <p:txEl>
                                              <p:pRg st="5" end="5"/>
                                            </p:txEl>
                                          </p:spTgt>
                                        </p:tgtEl>
                                        <p:attrNameLst>
                                          <p:attrName>style.visibility</p:attrName>
                                        </p:attrNameLst>
                                      </p:cBhvr>
                                      <p:to>
                                        <p:strVal val="visible"/>
                                      </p:to>
                                    </p:set>
                                    <p:animEffect transition="in" filter="fade">
                                      <p:cBhvr>
                                        <p:cTn id="27" dur="1000"/>
                                        <p:tgtEl>
                                          <p:spTgt spid="497">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fill="hold" grpId="0" nodeType="clickEffect">
                                  <p:stCondLst>
                                    <p:cond delay="0"/>
                                  </p:stCondLst>
                                  <p:iterate>
                                    <p:tmAbs val="0"/>
                                  </p:iterate>
                                  <p:childTnLst>
                                    <p:set>
                                      <p:cBhvr>
                                        <p:cTn id="31" fill="hold"/>
                                        <p:tgtEl>
                                          <p:spTgt spid="497">
                                            <p:txEl>
                                              <p:pRg st="6" end="6"/>
                                            </p:txEl>
                                          </p:spTgt>
                                        </p:tgtEl>
                                        <p:attrNameLst>
                                          <p:attrName>style.visibility</p:attrName>
                                        </p:attrNameLst>
                                      </p:cBhvr>
                                      <p:to>
                                        <p:strVal val="visible"/>
                                      </p:to>
                                    </p:set>
                                    <p:animEffect transition="in" filter="fade">
                                      <p:cBhvr>
                                        <p:cTn id="32" dur="1000"/>
                                        <p:tgtEl>
                                          <p:spTgt spid="497">
                                            <p:txEl>
                                              <p:pRg st="6" end="6"/>
                                            </p:txEl>
                                          </p:spTgt>
                                        </p:tgtEl>
                                      </p:cBhvr>
                                    </p:animEffect>
                                  </p:childTnLst>
                                </p:cTn>
                              </p:par>
                              <p:par>
                                <p:cTn id="33" presetID="10" presetClass="entr" presetSubtype="0" fill="hold" grpId="0" nodeType="withEffect">
                                  <p:stCondLst>
                                    <p:cond delay="0"/>
                                  </p:stCondLst>
                                  <p:iterate>
                                    <p:tmAbs val="0"/>
                                  </p:iterate>
                                  <p:childTnLst>
                                    <p:set>
                                      <p:cBhvr>
                                        <p:cTn id="34" fill="hold"/>
                                        <p:tgtEl>
                                          <p:spTgt spid="497">
                                            <p:txEl>
                                              <p:pRg st="7" end="7"/>
                                            </p:txEl>
                                          </p:spTgt>
                                        </p:tgtEl>
                                        <p:attrNameLst>
                                          <p:attrName>style.visibility</p:attrName>
                                        </p:attrNameLst>
                                      </p:cBhvr>
                                      <p:to>
                                        <p:strVal val="visible"/>
                                      </p:to>
                                    </p:set>
                                    <p:animEffect transition="in" filter="fade">
                                      <p:cBhvr>
                                        <p:cTn id="35" dur="1000"/>
                                        <p:tgtEl>
                                          <p:spTgt spid="497">
                                            <p:txEl>
                                              <p:pRg st="7" end="7"/>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fill="hold" grpId="0" nodeType="clickEffect">
                                  <p:stCondLst>
                                    <p:cond delay="0"/>
                                  </p:stCondLst>
                                  <p:iterate>
                                    <p:tmAbs val="0"/>
                                  </p:iterate>
                                  <p:childTnLst>
                                    <p:set>
                                      <p:cBhvr>
                                        <p:cTn id="39" fill="hold"/>
                                        <p:tgtEl>
                                          <p:spTgt spid="497">
                                            <p:txEl>
                                              <p:pRg st="8" end="8"/>
                                            </p:txEl>
                                          </p:spTgt>
                                        </p:tgtEl>
                                        <p:attrNameLst>
                                          <p:attrName>style.visibility</p:attrName>
                                        </p:attrNameLst>
                                      </p:cBhvr>
                                      <p:to>
                                        <p:strVal val="visible"/>
                                      </p:to>
                                    </p:set>
                                    <p:animEffect transition="in" filter="fade">
                                      <p:cBhvr>
                                        <p:cTn id="40" dur="1000"/>
                                        <p:tgtEl>
                                          <p:spTgt spid="49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7" grpId="0" build="p" animBg="1"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0" name="Rectangle 2"/>
          <p:cNvSpPr txBox="1">
            <a:spLocks noGrp="1"/>
          </p:cNvSpPr>
          <p:nvPr>
            <p:ph type="body" sz="half" idx="1"/>
          </p:nvPr>
        </p:nvSpPr>
        <p:spPr>
          <a:xfrm>
            <a:off x="587205" y="2247900"/>
            <a:ext cx="11347451" cy="1593196"/>
          </a:xfrm>
          <a:prstGeom prst="rect">
            <a:avLst/>
          </a:prstGeom>
        </p:spPr>
        <p:txBody>
          <a:bodyPr anchor="t"/>
          <a:lstStyle/>
          <a:p>
            <a:pPr>
              <a:spcBef>
                <a:spcPts val="0"/>
              </a:spcBef>
              <a:defRPr sz="3200"/>
            </a:pPr>
            <a:r>
              <a:rPr b="1" dirty="0"/>
              <a:t>4. General phases of </a:t>
            </a:r>
          </a:p>
          <a:p>
            <a:pPr>
              <a:spcBef>
                <a:spcPts val="0"/>
              </a:spcBef>
              <a:defRPr sz="3200"/>
            </a:pPr>
            <a:r>
              <a:rPr b="1" dirty="0"/>
              <a:t>an outbreak investigation</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4" name="Groupe 14"/>
          <p:cNvGrpSpPr/>
          <p:nvPr/>
        </p:nvGrpSpPr>
        <p:grpSpPr>
          <a:xfrm>
            <a:off x="1673097" y="1689222"/>
            <a:ext cx="8845807" cy="3193698"/>
            <a:chOff x="0" y="0"/>
            <a:chExt cx="8845805" cy="3193696"/>
          </a:xfrm>
        </p:grpSpPr>
        <p:grpSp>
          <p:nvGrpSpPr>
            <p:cNvPr id="506" name="Rectangle : coins arrondis 11"/>
            <p:cNvGrpSpPr/>
            <p:nvPr/>
          </p:nvGrpSpPr>
          <p:grpSpPr>
            <a:xfrm>
              <a:off x="-1" y="9135"/>
              <a:ext cx="3867508" cy="1049547"/>
              <a:chOff x="0" y="0"/>
              <a:chExt cx="3867506" cy="1049546"/>
            </a:xfrm>
          </p:grpSpPr>
          <p:sp>
            <p:nvSpPr>
              <p:cNvPr id="504" name="Rounded Rectangle"/>
              <p:cNvSpPr/>
              <p:nvPr/>
            </p:nvSpPr>
            <p:spPr>
              <a:xfrm>
                <a:off x="0" y="0"/>
                <a:ext cx="3867507" cy="1049547"/>
              </a:xfrm>
              <a:prstGeom prst="roundRect">
                <a:avLst>
                  <a:gd name="adj" fmla="val 16667"/>
                </a:avLst>
              </a:prstGeom>
              <a:gradFill flip="none" rotWithShape="1">
                <a:gsLst>
                  <a:gs pos="0">
                    <a:srgbClr val="77AA47"/>
                  </a:gs>
                  <a:gs pos="50000">
                    <a:schemeClr val="accent3"/>
                  </a:gs>
                  <a:gs pos="100000">
                    <a:srgbClr val="598D00"/>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anchor="ctr">
                <a:noAutofit/>
              </a:bodyPr>
              <a:lstStyle/>
              <a:p>
                <a:pPr algn="ctr">
                  <a:defRPr sz="2000">
                    <a:solidFill>
                      <a:srgbClr val="FFFFFF"/>
                    </a:solidFill>
                    <a:latin typeface="+mn-lt"/>
                    <a:ea typeface="+mn-ea"/>
                    <a:cs typeface="+mn-cs"/>
                    <a:sym typeface="Source Sans Pro Regular"/>
                  </a:defRPr>
                </a:pPr>
                <a:endParaRPr/>
              </a:p>
            </p:txBody>
          </p:sp>
          <p:sp>
            <p:nvSpPr>
              <p:cNvPr id="505" name="1. Descriptive phase"/>
              <p:cNvSpPr txBox="1"/>
              <p:nvPr/>
            </p:nvSpPr>
            <p:spPr>
              <a:xfrm>
                <a:off x="96954" y="250453"/>
                <a:ext cx="3673598" cy="5486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2800">
                    <a:solidFill>
                      <a:srgbClr val="FFFFFF"/>
                    </a:solidFill>
                    <a:latin typeface="+mn-lt"/>
                    <a:ea typeface="+mn-ea"/>
                    <a:cs typeface="+mn-cs"/>
                    <a:sym typeface="Source Sans Pro Regular"/>
                  </a:defRPr>
                </a:lvl1pPr>
              </a:lstStyle>
              <a:p>
                <a:r>
                  <a:t>1. Descriptive phase</a:t>
                </a:r>
              </a:p>
            </p:txBody>
          </p:sp>
        </p:grpSp>
        <p:grpSp>
          <p:nvGrpSpPr>
            <p:cNvPr id="509" name="Rectangle : coins arrondis 17"/>
            <p:cNvGrpSpPr/>
            <p:nvPr/>
          </p:nvGrpSpPr>
          <p:grpSpPr>
            <a:xfrm>
              <a:off x="4978298" y="-1"/>
              <a:ext cx="3867508" cy="1049547"/>
              <a:chOff x="0" y="0"/>
              <a:chExt cx="3867506" cy="1049546"/>
            </a:xfrm>
          </p:grpSpPr>
          <p:sp>
            <p:nvSpPr>
              <p:cNvPr id="507" name="Rounded Rectangle"/>
              <p:cNvSpPr/>
              <p:nvPr/>
            </p:nvSpPr>
            <p:spPr>
              <a:xfrm>
                <a:off x="0" y="0"/>
                <a:ext cx="3867507" cy="1049547"/>
              </a:xfrm>
              <a:prstGeom prst="roundRect">
                <a:avLst>
                  <a:gd name="adj" fmla="val 16667"/>
                </a:avLst>
              </a:prstGeom>
              <a:gradFill flip="none" rotWithShape="1">
                <a:gsLst>
                  <a:gs pos="0">
                    <a:srgbClr val="70A6DB"/>
                  </a:gs>
                  <a:gs pos="50000">
                    <a:srgbClr val="559BDB"/>
                  </a:gs>
                  <a:gs pos="100000">
                    <a:srgbClr val="448AC9"/>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anchor="ctr">
                <a:noAutofit/>
              </a:bodyPr>
              <a:lstStyle/>
              <a:p>
                <a:pPr algn="ctr">
                  <a:defRPr sz="2000">
                    <a:solidFill>
                      <a:srgbClr val="FFFFFF"/>
                    </a:solidFill>
                    <a:latin typeface="+mn-lt"/>
                    <a:ea typeface="+mn-ea"/>
                    <a:cs typeface="+mn-cs"/>
                    <a:sym typeface="Source Sans Pro Regular"/>
                  </a:defRPr>
                </a:pPr>
                <a:endParaRPr/>
              </a:p>
            </p:txBody>
          </p:sp>
          <p:sp>
            <p:nvSpPr>
              <p:cNvPr id="508" name="2. Explanatory phase"/>
              <p:cNvSpPr txBox="1"/>
              <p:nvPr/>
            </p:nvSpPr>
            <p:spPr>
              <a:xfrm>
                <a:off x="96954" y="250453"/>
                <a:ext cx="3673598" cy="5486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2800">
                    <a:solidFill>
                      <a:srgbClr val="FFFFFF"/>
                    </a:solidFill>
                    <a:latin typeface="+mn-lt"/>
                    <a:ea typeface="+mn-ea"/>
                    <a:cs typeface="+mn-cs"/>
                    <a:sym typeface="Source Sans Pro Regular"/>
                  </a:defRPr>
                </a:lvl1pPr>
              </a:lstStyle>
              <a:p>
                <a:r>
                  <a:t>2. Explanatory phase</a:t>
                </a:r>
              </a:p>
            </p:txBody>
          </p:sp>
        </p:grpSp>
        <p:grpSp>
          <p:nvGrpSpPr>
            <p:cNvPr id="512" name="Flèche : droite 12"/>
            <p:cNvGrpSpPr/>
            <p:nvPr/>
          </p:nvGrpSpPr>
          <p:grpSpPr>
            <a:xfrm>
              <a:off x="110100" y="1286593"/>
              <a:ext cx="8600914" cy="1907104"/>
              <a:chOff x="0" y="0"/>
              <a:chExt cx="8600913" cy="1907102"/>
            </a:xfrm>
          </p:grpSpPr>
          <p:sp>
            <p:nvSpPr>
              <p:cNvPr id="510" name="Arrow"/>
              <p:cNvSpPr/>
              <p:nvPr/>
            </p:nvSpPr>
            <p:spPr>
              <a:xfrm>
                <a:off x="0" y="0"/>
                <a:ext cx="8600914" cy="1907103"/>
              </a:xfrm>
              <a:prstGeom prst="rightArrow">
                <a:avLst>
                  <a:gd name="adj1" fmla="val 50000"/>
                  <a:gd name="adj2" fmla="val 50000"/>
                </a:avLst>
              </a:prstGeom>
              <a:gradFill flip="none" rotWithShape="1">
                <a:gsLst>
                  <a:gs pos="0">
                    <a:srgbClr val="AD4747"/>
                  </a:gs>
                  <a:gs pos="50000">
                    <a:srgbClr val="A3000A"/>
                  </a:gs>
                  <a:gs pos="100000">
                    <a:srgbClr val="900009"/>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anchor="ctr">
                <a:noAutofit/>
              </a:bodyPr>
              <a:lstStyle/>
              <a:p>
                <a:pPr algn="ctr">
                  <a:defRPr>
                    <a:solidFill>
                      <a:srgbClr val="FFFFFF"/>
                    </a:solidFill>
                  </a:defRPr>
                </a:pPr>
                <a:endParaRPr/>
              </a:p>
            </p:txBody>
          </p:sp>
          <p:sp>
            <p:nvSpPr>
              <p:cNvPr id="511" name="3. Response phase"/>
              <p:cNvSpPr txBox="1"/>
              <p:nvPr/>
            </p:nvSpPr>
            <p:spPr>
              <a:xfrm>
                <a:off x="45719" y="679231"/>
                <a:ext cx="8032699" cy="5486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2800">
                    <a:solidFill>
                      <a:srgbClr val="FFFFFF"/>
                    </a:solidFill>
                    <a:latin typeface="+mn-lt"/>
                    <a:ea typeface="+mn-ea"/>
                    <a:cs typeface="+mn-cs"/>
                    <a:sym typeface="Source Sans Pro Regular"/>
                  </a:defRPr>
                </a:lvl1pPr>
              </a:lstStyle>
              <a:p>
                <a:r>
                  <a:rPr dirty="0"/>
                  <a:t>3. Response phase</a:t>
                </a:r>
              </a:p>
            </p:txBody>
          </p:sp>
        </p:grpSp>
        <p:sp>
          <p:nvSpPr>
            <p:cNvPr id="513" name="Flèche : droite 13"/>
            <p:cNvSpPr/>
            <p:nvPr/>
          </p:nvSpPr>
          <p:spPr>
            <a:xfrm>
              <a:off x="4054554" y="217003"/>
              <a:ext cx="732532" cy="606232"/>
            </a:xfrm>
            <a:prstGeom prst="rightArrow">
              <a:avLst>
                <a:gd name="adj1" fmla="val 50000"/>
                <a:gd name="adj2" fmla="val 50000"/>
              </a:avLst>
            </a:prstGeom>
            <a:gradFill flip="none" rotWithShape="1">
              <a:gsLst>
                <a:gs pos="0">
                  <a:srgbClr val="80B860"/>
                </a:gs>
                <a:gs pos="50000">
                  <a:srgbClr val="6FB242"/>
                </a:gs>
                <a:gs pos="100000">
                  <a:srgbClr val="61A236"/>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anchor="ctr">
              <a:noAutofit/>
            </a:bodyPr>
            <a:lstStyle/>
            <a:p>
              <a:pPr algn="ctr">
                <a:defRPr>
                  <a:solidFill>
                    <a:srgbClr val="FFFFFF"/>
                  </a:solidFill>
                  <a:latin typeface="+mn-lt"/>
                  <a:ea typeface="+mn-ea"/>
                  <a:cs typeface="+mn-cs"/>
                  <a:sym typeface="Source Sans Pro Regular"/>
                </a:defRPr>
              </a:pPr>
              <a:endParaRPr/>
            </a:p>
          </p:txBody>
        </p:sp>
      </p:grpSp>
      <p:sp>
        <p:nvSpPr>
          <p:cNvPr id="515" name="TextBox 1"/>
          <p:cNvSpPr txBox="1"/>
          <p:nvPr/>
        </p:nvSpPr>
        <p:spPr>
          <a:xfrm>
            <a:off x="2167913" y="933476"/>
            <a:ext cx="7856174"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2400">
                <a:latin typeface="+mn-lt"/>
                <a:ea typeface="+mn-ea"/>
                <a:cs typeface="+mn-cs"/>
                <a:sym typeface="Source Sans Pro Regular"/>
              </a:defRPr>
            </a:lvl1pPr>
          </a:lstStyle>
          <a:p>
            <a:r>
              <a:rPr sz="2800" b="1" dirty="0">
                <a:solidFill>
                  <a:srgbClr val="C00000"/>
                </a:solidFill>
                <a:latin typeface="Source Sans Pro Bold"/>
              </a:rPr>
              <a:t>There are 3 phases in an outbreak investigation:​</a:t>
            </a:r>
          </a:p>
        </p:txBody>
      </p:sp>
      <p:sp>
        <p:nvSpPr>
          <p:cNvPr id="516" name="TextBox 1"/>
          <p:cNvSpPr txBox="1"/>
          <p:nvPr/>
        </p:nvSpPr>
        <p:spPr>
          <a:xfrm>
            <a:off x="367134" y="5038270"/>
            <a:ext cx="11453567" cy="12003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ctr">
              <a:defRPr sz="1600">
                <a:latin typeface="+mn-lt"/>
                <a:ea typeface="+mn-ea"/>
                <a:cs typeface="+mn-cs"/>
                <a:sym typeface="Source Sans Pro Regular"/>
              </a:defRPr>
            </a:lvl1pPr>
          </a:lstStyle>
          <a:p>
            <a:r>
              <a:rPr sz="2400" dirty="0"/>
              <a:t>There are various recommendations on the steps for an outbreak investigation. While the exact number of steps vary, knowing the activities each step includes and understanding their value is important.​</a:t>
            </a:r>
          </a:p>
        </p:txBody>
      </p:sp>
      <p:sp>
        <p:nvSpPr>
          <p:cNvPr id="2" name="Title 3">
            <a:extLst>
              <a:ext uri="{FF2B5EF4-FFF2-40B4-BE49-F238E27FC236}">
                <a16:creationId xmlns:a16="http://schemas.microsoft.com/office/drawing/2014/main" id="{A978776E-69D6-9065-ABBE-6F964AB9F512}"/>
              </a:ext>
            </a:extLst>
          </p:cNvPr>
          <p:cNvSpPr txBox="1">
            <a:spLocks/>
          </p:cNvSpPr>
          <p:nvPr/>
        </p:nvSpPr>
        <p:spPr>
          <a:xfrm>
            <a:off x="151306" y="54837"/>
            <a:ext cx="8773619"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Three phases of ​an outbreak investigation</a:t>
            </a:r>
            <a:endParaRPr lang="hu-HU" b="1" dirty="0"/>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1" name="Rectangle 2"/>
          <p:cNvSpPr txBox="1">
            <a:spLocks noGrp="1"/>
          </p:cNvSpPr>
          <p:nvPr>
            <p:ph type="body" sz="quarter" idx="1"/>
          </p:nvPr>
        </p:nvSpPr>
        <p:spPr>
          <a:xfrm>
            <a:off x="587205" y="2686050"/>
            <a:ext cx="11347451" cy="1155046"/>
          </a:xfrm>
          <a:prstGeom prst="rect">
            <a:avLst/>
          </a:prstGeom>
        </p:spPr>
        <p:txBody>
          <a:bodyPr anchor="t"/>
          <a:lstStyle/>
          <a:p>
            <a:pPr>
              <a:spcBef>
                <a:spcPts val="0"/>
              </a:spcBef>
              <a:defRPr sz="3200"/>
            </a:pPr>
            <a:r>
              <a:rPr b="1" dirty="0"/>
              <a:t>5. Descriptive phase</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5" name="Rectangle 6"/>
          <p:cNvSpPr/>
          <p:nvPr/>
        </p:nvSpPr>
        <p:spPr>
          <a:xfrm>
            <a:off x="1599137" y="3387624"/>
            <a:ext cx="3278593" cy="2918189"/>
          </a:xfrm>
          <a:prstGeom prst="rect">
            <a:avLst/>
          </a:prstGeom>
          <a:ln w="12700">
            <a:solidFill>
              <a:srgbClr val="7A0108"/>
            </a:solidFill>
            <a:miter/>
          </a:ln>
        </p:spPr>
        <p:txBody>
          <a:bodyPr lIns="45719" rIns="45719" anchor="ctr"/>
          <a:lstStyle/>
          <a:p>
            <a:pPr algn="ctr">
              <a:defRPr sz="1600">
                <a:solidFill>
                  <a:srgbClr val="FFFFFF"/>
                </a:solidFill>
                <a:latin typeface="+mn-lt"/>
                <a:ea typeface="+mn-ea"/>
                <a:cs typeface="+mn-cs"/>
                <a:sym typeface="Source Sans Pro Regular"/>
              </a:defRPr>
            </a:pPr>
            <a:endParaRPr dirty="0"/>
          </a:p>
        </p:txBody>
      </p:sp>
      <p:grpSp>
        <p:nvGrpSpPr>
          <p:cNvPr id="536" name="Groupe 11"/>
          <p:cNvGrpSpPr/>
          <p:nvPr/>
        </p:nvGrpSpPr>
        <p:grpSpPr>
          <a:xfrm>
            <a:off x="1611536" y="1476375"/>
            <a:ext cx="8769630" cy="2226616"/>
            <a:chOff x="0" y="0"/>
            <a:chExt cx="8769629" cy="2284821"/>
          </a:xfrm>
        </p:grpSpPr>
        <p:grpSp>
          <p:nvGrpSpPr>
            <p:cNvPr id="528" name="Rectangle : coins arrondis 18"/>
            <p:cNvGrpSpPr/>
            <p:nvPr/>
          </p:nvGrpSpPr>
          <p:grpSpPr>
            <a:xfrm>
              <a:off x="-1" y="-1"/>
              <a:ext cx="3893532" cy="797285"/>
              <a:chOff x="0" y="0"/>
              <a:chExt cx="3893530" cy="797283"/>
            </a:xfrm>
          </p:grpSpPr>
          <p:sp>
            <p:nvSpPr>
              <p:cNvPr id="526" name="Rounded Rectangle"/>
              <p:cNvSpPr/>
              <p:nvPr/>
            </p:nvSpPr>
            <p:spPr>
              <a:xfrm>
                <a:off x="0" y="0"/>
                <a:ext cx="3893531" cy="797284"/>
              </a:xfrm>
              <a:prstGeom prst="roundRect">
                <a:avLst>
                  <a:gd name="adj" fmla="val 16667"/>
                </a:avLst>
              </a:prstGeom>
              <a:gradFill flip="none" rotWithShape="1">
                <a:gsLst>
                  <a:gs pos="0">
                    <a:srgbClr val="77AA47"/>
                  </a:gs>
                  <a:gs pos="50000">
                    <a:schemeClr val="accent3"/>
                  </a:gs>
                  <a:gs pos="100000">
                    <a:srgbClr val="598D00"/>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anchor="ctr">
                <a:noAutofit/>
              </a:bodyPr>
              <a:lstStyle/>
              <a:p>
                <a:pPr algn="ctr">
                  <a:defRPr sz="2000">
                    <a:solidFill>
                      <a:srgbClr val="FFFFFF"/>
                    </a:solidFill>
                    <a:latin typeface="+mn-lt"/>
                    <a:ea typeface="+mn-ea"/>
                    <a:cs typeface="+mn-cs"/>
                    <a:sym typeface="Source Sans Pro Regular"/>
                  </a:defRPr>
                </a:pPr>
                <a:endParaRPr dirty="0"/>
              </a:p>
            </p:txBody>
          </p:sp>
          <p:sp>
            <p:nvSpPr>
              <p:cNvPr id="527" name="1. Descriptive phase"/>
              <p:cNvSpPr txBox="1"/>
              <p:nvPr/>
            </p:nvSpPr>
            <p:spPr>
              <a:xfrm>
                <a:off x="84639" y="124321"/>
                <a:ext cx="3724252" cy="5486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2800">
                    <a:solidFill>
                      <a:srgbClr val="FFFFFF"/>
                    </a:solidFill>
                    <a:latin typeface="+mn-lt"/>
                    <a:ea typeface="+mn-ea"/>
                    <a:cs typeface="+mn-cs"/>
                    <a:sym typeface="Source Sans Pro Regular"/>
                  </a:defRPr>
                </a:lvl1pPr>
              </a:lstStyle>
              <a:p>
                <a:r>
                  <a:rPr dirty="0"/>
                  <a:t>1. Descriptive phase</a:t>
                </a:r>
              </a:p>
            </p:txBody>
          </p:sp>
        </p:grpSp>
        <p:grpSp>
          <p:nvGrpSpPr>
            <p:cNvPr id="531" name="Rectangle : coins arrondis 19"/>
            <p:cNvGrpSpPr/>
            <p:nvPr/>
          </p:nvGrpSpPr>
          <p:grpSpPr>
            <a:xfrm>
              <a:off x="4846504" y="12249"/>
              <a:ext cx="3893532" cy="797284"/>
              <a:chOff x="0" y="0"/>
              <a:chExt cx="3893530" cy="797283"/>
            </a:xfrm>
          </p:grpSpPr>
          <p:sp>
            <p:nvSpPr>
              <p:cNvPr id="529" name="Rounded Rectangle"/>
              <p:cNvSpPr/>
              <p:nvPr/>
            </p:nvSpPr>
            <p:spPr>
              <a:xfrm>
                <a:off x="0" y="0"/>
                <a:ext cx="3893531" cy="797284"/>
              </a:xfrm>
              <a:prstGeom prst="roundRect">
                <a:avLst>
                  <a:gd name="adj" fmla="val 16667"/>
                </a:avLst>
              </a:prstGeom>
              <a:gradFill flip="none" rotWithShape="1">
                <a:gsLst>
                  <a:gs pos="0">
                    <a:srgbClr val="70A6DB"/>
                  </a:gs>
                  <a:gs pos="50000">
                    <a:srgbClr val="559BDB"/>
                  </a:gs>
                  <a:gs pos="100000">
                    <a:srgbClr val="448AC9"/>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anchor="ctr">
                <a:noAutofit/>
              </a:bodyPr>
              <a:lstStyle/>
              <a:p>
                <a:pPr algn="ctr">
                  <a:defRPr sz="2000">
                    <a:solidFill>
                      <a:srgbClr val="FFFFFF"/>
                    </a:solidFill>
                    <a:latin typeface="+mn-lt"/>
                    <a:ea typeface="+mn-ea"/>
                    <a:cs typeface="+mn-cs"/>
                    <a:sym typeface="Source Sans Pro Regular"/>
                  </a:defRPr>
                </a:pPr>
                <a:endParaRPr dirty="0"/>
              </a:p>
            </p:txBody>
          </p:sp>
          <p:sp>
            <p:nvSpPr>
              <p:cNvPr id="530" name="2. Explanatory phase"/>
              <p:cNvSpPr txBox="1"/>
              <p:nvPr/>
            </p:nvSpPr>
            <p:spPr>
              <a:xfrm>
                <a:off x="84639" y="124321"/>
                <a:ext cx="3724252" cy="5486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2800">
                    <a:solidFill>
                      <a:srgbClr val="FFFFFF"/>
                    </a:solidFill>
                    <a:latin typeface="+mn-lt"/>
                    <a:ea typeface="+mn-ea"/>
                    <a:cs typeface="+mn-cs"/>
                    <a:sym typeface="Source Sans Pro Regular"/>
                  </a:defRPr>
                </a:lvl1pPr>
              </a:lstStyle>
              <a:p>
                <a:r>
                  <a:rPr dirty="0"/>
                  <a:t>2. Explanatory phase</a:t>
                </a:r>
              </a:p>
            </p:txBody>
          </p:sp>
        </p:grpSp>
        <p:grpSp>
          <p:nvGrpSpPr>
            <p:cNvPr id="534" name="Flèche : droite 20"/>
            <p:cNvGrpSpPr/>
            <p:nvPr/>
          </p:nvGrpSpPr>
          <p:grpSpPr>
            <a:xfrm>
              <a:off x="3379" y="836097"/>
              <a:ext cx="8766251" cy="1448725"/>
              <a:chOff x="0" y="0"/>
              <a:chExt cx="8766249" cy="1448723"/>
            </a:xfrm>
          </p:grpSpPr>
          <p:sp>
            <p:nvSpPr>
              <p:cNvPr id="532" name="Arrow"/>
              <p:cNvSpPr/>
              <p:nvPr/>
            </p:nvSpPr>
            <p:spPr>
              <a:xfrm>
                <a:off x="0" y="0"/>
                <a:ext cx="8766250" cy="1448724"/>
              </a:xfrm>
              <a:prstGeom prst="rightArrow">
                <a:avLst>
                  <a:gd name="adj1" fmla="val 50000"/>
                  <a:gd name="adj2" fmla="val 50000"/>
                </a:avLst>
              </a:prstGeom>
              <a:gradFill flip="none" rotWithShape="1">
                <a:gsLst>
                  <a:gs pos="0">
                    <a:srgbClr val="AD4747"/>
                  </a:gs>
                  <a:gs pos="50000">
                    <a:srgbClr val="A3000A"/>
                  </a:gs>
                  <a:gs pos="100000">
                    <a:srgbClr val="900009"/>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anchor="ctr">
                <a:noAutofit/>
              </a:bodyPr>
              <a:lstStyle/>
              <a:p>
                <a:pPr algn="ctr">
                  <a:defRPr>
                    <a:solidFill>
                      <a:srgbClr val="FFFFFF"/>
                    </a:solidFill>
                  </a:defRPr>
                </a:pPr>
                <a:endParaRPr dirty="0"/>
              </a:p>
            </p:txBody>
          </p:sp>
          <p:sp>
            <p:nvSpPr>
              <p:cNvPr id="533" name="3. Response phase"/>
              <p:cNvSpPr txBox="1"/>
              <p:nvPr/>
            </p:nvSpPr>
            <p:spPr>
              <a:xfrm>
                <a:off x="45719" y="450041"/>
                <a:ext cx="8312630" cy="5486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2800">
                    <a:solidFill>
                      <a:srgbClr val="FFFFFF"/>
                    </a:solidFill>
                    <a:latin typeface="+mn-lt"/>
                    <a:ea typeface="+mn-ea"/>
                    <a:cs typeface="+mn-cs"/>
                    <a:sym typeface="Source Sans Pro Regular"/>
                  </a:defRPr>
                </a:lvl1pPr>
              </a:lstStyle>
              <a:p>
                <a:r>
                  <a:rPr dirty="0"/>
                  <a:t>3. Response phase</a:t>
                </a:r>
              </a:p>
            </p:txBody>
          </p:sp>
        </p:grpSp>
        <p:sp>
          <p:nvSpPr>
            <p:cNvPr id="535" name="Flèche : droite 21"/>
            <p:cNvSpPr/>
            <p:nvPr/>
          </p:nvSpPr>
          <p:spPr>
            <a:xfrm>
              <a:off x="4030977" y="225066"/>
              <a:ext cx="737461" cy="460522"/>
            </a:xfrm>
            <a:prstGeom prst="rightArrow">
              <a:avLst>
                <a:gd name="adj1" fmla="val 50000"/>
                <a:gd name="adj2" fmla="val 50000"/>
              </a:avLst>
            </a:prstGeom>
            <a:gradFill flip="none" rotWithShape="1">
              <a:gsLst>
                <a:gs pos="0">
                  <a:srgbClr val="80B860"/>
                </a:gs>
                <a:gs pos="50000">
                  <a:srgbClr val="6FB242"/>
                </a:gs>
                <a:gs pos="100000">
                  <a:srgbClr val="61A236"/>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anchor="ctr">
              <a:noAutofit/>
            </a:bodyPr>
            <a:lstStyle/>
            <a:p>
              <a:pPr algn="ctr">
                <a:defRPr>
                  <a:solidFill>
                    <a:srgbClr val="FFFFFF"/>
                  </a:solidFill>
                  <a:latin typeface="+mn-lt"/>
                  <a:ea typeface="+mn-ea"/>
                  <a:cs typeface="+mn-cs"/>
                  <a:sym typeface="Source Sans Pro Regular"/>
                </a:defRPr>
              </a:pPr>
              <a:endParaRPr dirty="0"/>
            </a:p>
          </p:txBody>
        </p:sp>
      </p:grpSp>
      <p:sp>
        <p:nvSpPr>
          <p:cNvPr id="537" name="Rectangle 3"/>
          <p:cNvSpPr txBox="1"/>
          <p:nvPr/>
        </p:nvSpPr>
        <p:spPr>
          <a:xfrm>
            <a:off x="1648546" y="3336052"/>
            <a:ext cx="3383433" cy="31855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254000" indent="-254000">
              <a:spcBef>
                <a:spcPts val="1200"/>
              </a:spcBef>
              <a:buSzPct val="100000"/>
              <a:buAutoNum type="arabicPeriod"/>
              <a:defRPr sz="1600">
                <a:latin typeface="+mn-lt"/>
                <a:ea typeface="+mn-ea"/>
                <a:cs typeface="+mn-cs"/>
                <a:sym typeface="Source Sans Pro Regular"/>
              </a:defRPr>
            </a:pPr>
            <a:r>
              <a:rPr dirty="0"/>
              <a:t>Prepare for fieldwork</a:t>
            </a:r>
            <a:endParaRPr sz="3200" dirty="0">
              <a:latin typeface="Arial"/>
              <a:ea typeface="Arial"/>
              <a:cs typeface="Arial"/>
              <a:sym typeface="Arial"/>
            </a:endParaRPr>
          </a:p>
          <a:p>
            <a:pPr marL="254000" indent="-254000">
              <a:spcBef>
                <a:spcPts val="1200"/>
              </a:spcBef>
              <a:buSzPct val="100000"/>
              <a:buAutoNum type="arabicPeriod"/>
              <a:defRPr sz="1600">
                <a:latin typeface="+mn-lt"/>
                <a:ea typeface="+mn-ea"/>
                <a:cs typeface="+mn-cs"/>
                <a:sym typeface="Source Sans Pro Regular"/>
              </a:defRPr>
            </a:pPr>
            <a:r>
              <a:rPr dirty="0"/>
              <a:t>Confirm existence of an outbreak</a:t>
            </a:r>
            <a:endParaRPr sz="3200" dirty="0">
              <a:latin typeface="Arial"/>
              <a:ea typeface="Arial"/>
              <a:cs typeface="Arial"/>
              <a:sym typeface="Arial"/>
            </a:endParaRPr>
          </a:p>
          <a:p>
            <a:pPr marL="254000" indent="-254000">
              <a:spcBef>
                <a:spcPts val="1200"/>
              </a:spcBef>
              <a:buSzPct val="100000"/>
              <a:buAutoNum type="arabicPeriod"/>
              <a:defRPr sz="1600">
                <a:latin typeface="+mn-lt"/>
                <a:ea typeface="+mn-ea"/>
                <a:cs typeface="+mn-cs"/>
                <a:sym typeface="Source Sans Pro Regular"/>
              </a:defRPr>
            </a:pPr>
            <a:r>
              <a:rPr dirty="0"/>
              <a:t>Verify the diagnosis</a:t>
            </a:r>
            <a:endParaRPr sz="3200" dirty="0">
              <a:latin typeface="Arial"/>
              <a:ea typeface="Arial"/>
              <a:cs typeface="Arial"/>
              <a:sym typeface="Arial"/>
            </a:endParaRPr>
          </a:p>
          <a:p>
            <a:pPr marL="254000" indent="-254000">
              <a:spcBef>
                <a:spcPts val="1200"/>
              </a:spcBef>
              <a:buSzPct val="100000"/>
              <a:buAutoNum type="arabicPeriod"/>
              <a:defRPr sz="1600">
                <a:latin typeface="+mn-lt"/>
                <a:ea typeface="+mn-ea"/>
                <a:cs typeface="+mn-cs"/>
                <a:sym typeface="Source Sans Pro Regular"/>
              </a:defRPr>
            </a:pPr>
            <a:r>
              <a:rPr dirty="0"/>
              <a:t>Construct a case definition</a:t>
            </a:r>
            <a:endParaRPr sz="3200" dirty="0">
              <a:latin typeface="Arial"/>
              <a:ea typeface="Arial"/>
              <a:cs typeface="Arial"/>
              <a:sym typeface="Arial"/>
            </a:endParaRPr>
          </a:p>
          <a:p>
            <a:pPr marL="254000" indent="-254000">
              <a:spcBef>
                <a:spcPts val="1200"/>
              </a:spcBef>
              <a:buSzPct val="100000"/>
              <a:buAutoNum type="arabicPeriod"/>
              <a:defRPr sz="1600">
                <a:latin typeface="+mn-lt"/>
                <a:ea typeface="+mn-ea"/>
                <a:cs typeface="+mn-cs"/>
                <a:sym typeface="Source Sans Pro Regular"/>
              </a:defRPr>
            </a:pPr>
            <a:r>
              <a:rPr dirty="0"/>
              <a:t>Find cases systematically and record information</a:t>
            </a:r>
            <a:endParaRPr sz="3200" dirty="0">
              <a:latin typeface="Arial"/>
              <a:ea typeface="Arial"/>
              <a:cs typeface="Arial"/>
              <a:sym typeface="Arial"/>
            </a:endParaRPr>
          </a:p>
          <a:p>
            <a:pPr marL="254000" indent="-254000">
              <a:spcBef>
                <a:spcPts val="1200"/>
              </a:spcBef>
              <a:buSzPct val="100000"/>
              <a:buAutoNum type="arabicPeriod"/>
              <a:defRPr sz="1600">
                <a:latin typeface="+mn-lt"/>
                <a:ea typeface="+mn-ea"/>
                <a:cs typeface="+mn-cs"/>
                <a:sym typeface="Source Sans Pro Regular"/>
              </a:defRPr>
            </a:pPr>
            <a:r>
              <a:rPr dirty="0"/>
              <a:t>Perform descriptive epidemiology</a:t>
            </a:r>
            <a:endParaRPr sz="3200" dirty="0">
              <a:latin typeface="Arial"/>
              <a:ea typeface="Arial"/>
              <a:cs typeface="Arial"/>
              <a:sym typeface="Arial"/>
            </a:endParaRPr>
          </a:p>
        </p:txBody>
      </p:sp>
      <p:sp>
        <p:nvSpPr>
          <p:cNvPr id="538" name="Rectangle 3"/>
          <p:cNvSpPr txBox="1"/>
          <p:nvPr/>
        </p:nvSpPr>
        <p:spPr>
          <a:xfrm>
            <a:off x="5127108" y="3689919"/>
            <a:ext cx="2993588" cy="2580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254000" indent="-254000">
              <a:spcBef>
                <a:spcPts val="1200"/>
              </a:spcBef>
              <a:buSzPct val="100000"/>
              <a:buAutoNum type="arabicPeriod" startAt="7"/>
              <a:defRPr sz="1600">
                <a:latin typeface="+mn-lt"/>
                <a:ea typeface="+mn-ea"/>
                <a:cs typeface="+mn-cs"/>
                <a:sym typeface="Source Sans Pro Regular"/>
              </a:defRPr>
            </a:pPr>
            <a:r>
              <a:rPr dirty="0"/>
              <a:t>Develop hypotheses</a:t>
            </a:r>
            <a:endParaRPr sz="3200" dirty="0">
              <a:latin typeface="Arial"/>
              <a:ea typeface="Arial"/>
              <a:cs typeface="Arial"/>
              <a:sym typeface="Arial"/>
            </a:endParaRPr>
          </a:p>
          <a:p>
            <a:pPr marL="254000" indent="-254000">
              <a:spcBef>
                <a:spcPts val="1200"/>
              </a:spcBef>
              <a:buSzPct val="100000"/>
              <a:buAutoNum type="arabicPeriod" startAt="7"/>
              <a:defRPr sz="1600">
                <a:latin typeface="+mn-lt"/>
                <a:ea typeface="+mn-ea"/>
                <a:cs typeface="+mn-cs"/>
                <a:sym typeface="Source Sans Pro Regular"/>
              </a:defRPr>
            </a:pPr>
            <a:r>
              <a:rPr dirty="0"/>
              <a:t>Evaluate hypotheses epidemiologically</a:t>
            </a:r>
            <a:endParaRPr sz="3200" dirty="0">
              <a:latin typeface="Arial"/>
              <a:ea typeface="Arial"/>
              <a:cs typeface="Arial"/>
              <a:sym typeface="Arial"/>
            </a:endParaRPr>
          </a:p>
          <a:p>
            <a:pPr marL="254000" indent="-254000">
              <a:spcBef>
                <a:spcPts val="1200"/>
              </a:spcBef>
              <a:buSzPct val="100000"/>
              <a:buAutoNum type="arabicPeriod" startAt="7"/>
              <a:defRPr sz="1600">
                <a:latin typeface="+mn-lt"/>
                <a:ea typeface="+mn-ea"/>
                <a:cs typeface="+mn-cs"/>
                <a:sym typeface="Source Sans Pro Regular"/>
              </a:defRPr>
            </a:pPr>
            <a:r>
              <a:rPr dirty="0"/>
              <a:t>Reconcile epidemiology with laboratory and environmental findings</a:t>
            </a:r>
            <a:endParaRPr sz="3200" dirty="0">
              <a:latin typeface="Arial"/>
              <a:ea typeface="Arial"/>
              <a:cs typeface="Arial"/>
              <a:sym typeface="Arial"/>
            </a:endParaRPr>
          </a:p>
          <a:p>
            <a:pPr marL="254000" indent="-254000">
              <a:spcBef>
                <a:spcPts val="1200"/>
              </a:spcBef>
              <a:buSzPct val="100000"/>
              <a:buAutoNum type="arabicPeriod" startAt="7"/>
              <a:defRPr sz="1600">
                <a:latin typeface="+mn-lt"/>
                <a:ea typeface="+mn-ea"/>
                <a:cs typeface="+mn-cs"/>
                <a:sym typeface="Source Sans Pro Regular"/>
              </a:defRPr>
            </a:pPr>
            <a:r>
              <a:rPr dirty="0"/>
              <a:t>Conduct additional studies as necessary</a:t>
            </a:r>
          </a:p>
        </p:txBody>
      </p:sp>
      <p:sp>
        <p:nvSpPr>
          <p:cNvPr id="539" name="Rectangle 3"/>
          <p:cNvSpPr txBox="1"/>
          <p:nvPr/>
        </p:nvSpPr>
        <p:spPr>
          <a:xfrm>
            <a:off x="8215825" y="3691652"/>
            <a:ext cx="2384259" cy="24743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254000" indent="-254000">
              <a:spcBef>
                <a:spcPts val="1200"/>
              </a:spcBef>
              <a:buSzPct val="100000"/>
              <a:buAutoNum type="arabicPeriod" startAt="11"/>
              <a:defRPr sz="1600">
                <a:latin typeface="+mn-lt"/>
                <a:ea typeface="+mn-ea"/>
                <a:cs typeface="+mn-cs"/>
                <a:sym typeface="Source Sans Pro Regular"/>
              </a:defRPr>
            </a:pPr>
            <a:r>
              <a:rPr dirty="0"/>
              <a:t>Implement and evaluate prevention and control measures</a:t>
            </a:r>
            <a:endParaRPr sz="3200" dirty="0">
              <a:latin typeface="Arial"/>
              <a:ea typeface="Arial"/>
              <a:cs typeface="Arial"/>
              <a:sym typeface="Arial"/>
            </a:endParaRPr>
          </a:p>
          <a:p>
            <a:pPr marL="254000" indent="-254000">
              <a:spcBef>
                <a:spcPts val="1200"/>
              </a:spcBef>
              <a:buSzPct val="100000"/>
              <a:buAutoNum type="arabicPeriod" startAt="11"/>
              <a:defRPr sz="1600">
                <a:latin typeface="+mn-lt"/>
                <a:ea typeface="+mn-ea"/>
                <a:cs typeface="+mn-cs"/>
                <a:sym typeface="Source Sans Pro Regular"/>
              </a:defRPr>
            </a:pPr>
            <a:r>
              <a:rPr dirty="0"/>
              <a:t>Initiate or maintain surveillance</a:t>
            </a:r>
            <a:endParaRPr sz="3200" dirty="0">
              <a:latin typeface="Arial"/>
              <a:ea typeface="Arial"/>
              <a:cs typeface="Arial"/>
              <a:sym typeface="Arial"/>
            </a:endParaRPr>
          </a:p>
          <a:p>
            <a:pPr marL="254000" indent="-254000">
              <a:spcBef>
                <a:spcPts val="1200"/>
              </a:spcBef>
              <a:buSzPct val="100000"/>
              <a:buAutoNum type="arabicPeriod" startAt="11"/>
              <a:defRPr sz="1600">
                <a:latin typeface="+mn-lt"/>
                <a:ea typeface="+mn-ea"/>
                <a:cs typeface="+mn-cs"/>
                <a:sym typeface="Source Sans Pro Regular"/>
              </a:defRPr>
            </a:pPr>
            <a:r>
              <a:rPr dirty="0"/>
              <a:t>Communicate findings</a:t>
            </a:r>
            <a:endParaRPr sz="3200" dirty="0">
              <a:latin typeface="Arial"/>
              <a:ea typeface="Arial"/>
              <a:cs typeface="Arial"/>
              <a:sym typeface="Arial"/>
            </a:endParaRPr>
          </a:p>
        </p:txBody>
      </p:sp>
      <p:sp>
        <p:nvSpPr>
          <p:cNvPr id="540" name="TextBox 1"/>
          <p:cNvSpPr txBox="1"/>
          <p:nvPr/>
        </p:nvSpPr>
        <p:spPr>
          <a:xfrm>
            <a:off x="1249726" y="689884"/>
            <a:ext cx="9692549"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2400">
                <a:solidFill>
                  <a:schemeClr val="accent2"/>
                </a:solidFill>
                <a:latin typeface="Source Sans Pro Bold"/>
                <a:ea typeface="Source Sans Pro Bold"/>
                <a:cs typeface="Source Sans Pro Bold"/>
                <a:sym typeface="Source Sans Pro Bold"/>
              </a:defRPr>
            </a:lvl1pPr>
          </a:lstStyle>
          <a:p>
            <a:pPr algn="ctr"/>
            <a:r>
              <a:rPr b="1" dirty="0"/>
              <a:t>This module focuses on the descriptive phase of an outbreak investigation (steps 1-6):</a:t>
            </a:r>
          </a:p>
        </p:txBody>
      </p:sp>
      <p:sp>
        <p:nvSpPr>
          <p:cNvPr id="2" name="Title 3">
            <a:extLst>
              <a:ext uri="{FF2B5EF4-FFF2-40B4-BE49-F238E27FC236}">
                <a16:creationId xmlns:a16="http://schemas.microsoft.com/office/drawing/2014/main" id="{BB46955C-77B7-25A1-9828-D9B57C7638C5}"/>
              </a:ext>
            </a:extLst>
          </p:cNvPr>
          <p:cNvSpPr txBox="1">
            <a:spLocks/>
          </p:cNvSpPr>
          <p:nvPr/>
        </p:nvSpPr>
        <p:spPr>
          <a:xfrm>
            <a:off x="151306" y="54837"/>
            <a:ext cx="7136525"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Phases of an outbreak investigation</a:t>
            </a:r>
            <a:endParaRPr lang="hu-HU" b="1"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5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5" grpId="0" animBg="1"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 name="Rectangle 3"/>
          <p:cNvSpPr txBox="1"/>
          <p:nvPr/>
        </p:nvSpPr>
        <p:spPr>
          <a:xfrm>
            <a:off x="2835120" y="1198903"/>
            <a:ext cx="6521761" cy="44601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450" tIns="44450" rIns="44450" bIns="44450">
            <a:spAutoFit/>
          </a:bodyPr>
          <a:lstStyle/>
          <a:p>
            <a:pPr>
              <a:defRPr sz="2800">
                <a:latin typeface="+mn-lt"/>
                <a:ea typeface="+mn-ea"/>
                <a:cs typeface="+mn-cs"/>
                <a:sym typeface="Source Sans Pro Regular"/>
              </a:defRPr>
            </a:pPr>
            <a:r>
              <a:rPr b="1" dirty="0">
                <a:solidFill>
                  <a:srgbClr val="C00000"/>
                </a:solidFill>
                <a:latin typeface="Source Sans Pro Bold"/>
              </a:rPr>
              <a:t>Description should be done by:</a:t>
            </a:r>
          </a:p>
          <a:p>
            <a:pPr>
              <a:defRPr sz="2800">
                <a:latin typeface="+mn-lt"/>
                <a:ea typeface="+mn-ea"/>
                <a:cs typeface="+mn-cs"/>
                <a:sym typeface="Source Sans Pro Regular"/>
              </a:defRPr>
            </a:pPr>
            <a:endParaRPr dirty="0"/>
          </a:p>
          <a:p>
            <a:pPr marL="254000" indent="-254000">
              <a:buClr>
                <a:schemeClr val="accent3"/>
              </a:buClr>
              <a:buSzPct val="100000"/>
              <a:buFont typeface="Arial"/>
              <a:buChar char="•"/>
              <a:defRPr sz="2800">
                <a:solidFill>
                  <a:schemeClr val="accent3"/>
                </a:solidFill>
                <a:latin typeface="+mn-lt"/>
                <a:ea typeface="+mn-ea"/>
                <a:cs typeface="+mn-cs"/>
                <a:sym typeface="Source Sans Pro Regular"/>
              </a:defRPr>
            </a:pPr>
            <a:r>
              <a:rPr dirty="0"/>
              <a:t>Time (epidemic curve)</a:t>
            </a:r>
          </a:p>
          <a:p>
            <a:pPr marL="742950" lvl="1" indent="-285750">
              <a:buSzPct val="100000"/>
              <a:buFont typeface="Arial"/>
              <a:buChar char="–"/>
              <a:defRPr sz="2400">
                <a:latin typeface="+mn-lt"/>
                <a:ea typeface="+mn-ea"/>
                <a:cs typeface="+mn-cs"/>
                <a:sym typeface="Source Sans Pro Regular"/>
              </a:defRPr>
            </a:pPr>
            <a:r>
              <a:rPr dirty="0"/>
              <a:t>Ideally: when were they infected?</a:t>
            </a:r>
            <a:endParaRPr sz="2800" dirty="0">
              <a:latin typeface="Arial"/>
              <a:ea typeface="Arial"/>
              <a:cs typeface="Arial"/>
              <a:sym typeface="Arial"/>
            </a:endParaRPr>
          </a:p>
          <a:p>
            <a:pPr marL="742950" lvl="1" indent="-285750">
              <a:buSzPct val="100000"/>
              <a:buFont typeface="Arial"/>
              <a:buChar char="–"/>
              <a:defRPr sz="2400">
                <a:latin typeface="+mn-lt"/>
                <a:ea typeface="+mn-ea"/>
                <a:cs typeface="+mn-cs"/>
                <a:sym typeface="Source Sans Pro Regular"/>
              </a:defRPr>
            </a:pPr>
            <a:r>
              <a:rPr dirty="0"/>
              <a:t>More practically: when did they become ill?</a:t>
            </a:r>
            <a:endParaRPr sz="2800" dirty="0">
              <a:latin typeface="Arial"/>
              <a:ea typeface="Arial"/>
              <a:cs typeface="Arial"/>
              <a:sym typeface="Arial"/>
            </a:endParaRPr>
          </a:p>
          <a:p>
            <a:pPr marL="254000" indent="-254000">
              <a:buClr>
                <a:schemeClr val="accent3"/>
              </a:buClr>
              <a:buSzPct val="100000"/>
              <a:buFont typeface="Arial"/>
              <a:buChar char="•"/>
              <a:defRPr sz="2800">
                <a:solidFill>
                  <a:schemeClr val="accent3"/>
                </a:solidFill>
                <a:latin typeface="+mn-lt"/>
                <a:ea typeface="+mn-ea"/>
                <a:cs typeface="+mn-cs"/>
                <a:sym typeface="Source Sans Pro Regular"/>
              </a:defRPr>
            </a:pPr>
            <a:r>
              <a:rPr dirty="0"/>
              <a:t>Place (spot map, shaded map)</a:t>
            </a:r>
            <a:endParaRPr sz="3200" dirty="0">
              <a:latin typeface="Arial"/>
              <a:ea typeface="Arial"/>
              <a:cs typeface="Arial"/>
              <a:sym typeface="Arial"/>
            </a:endParaRPr>
          </a:p>
          <a:p>
            <a:pPr marL="742950" lvl="1" indent="-285750">
              <a:buSzPct val="100000"/>
              <a:buFont typeface="Arial"/>
              <a:buChar char="–"/>
              <a:defRPr sz="2400">
                <a:latin typeface="+mn-lt"/>
                <a:ea typeface="+mn-ea"/>
                <a:cs typeface="+mn-cs"/>
                <a:sym typeface="Source Sans Pro Regular"/>
              </a:defRPr>
            </a:pPr>
            <a:r>
              <a:rPr dirty="0"/>
              <a:t>Ideally: where were they infected?</a:t>
            </a:r>
            <a:endParaRPr sz="2800" dirty="0">
              <a:latin typeface="Arial"/>
              <a:ea typeface="Arial"/>
              <a:cs typeface="Arial"/>
              <a:sym typeface="Arial"/>
            </a:endParaRPr>
          </a:p>
          <a:p>
            <a:pPr marL="742950" lvl="1" indent="-285750">
              <a:buSzPct val="100000"/>
              <a:buFont typeface="Arial"/>
              <a:buChar char="–"/>
              <a:defRPr sz="2400">
                <a:latin typeface="+mn-lt"/>
                <a:ea typeface="+mn-ea"/>
                <a:cs typeface="+mn-cs"/>
                <a:sym typeface="Source Sans Pro Regular"/>
              </a:defRPr>
            </a:pPr>
            <a:r>
              <a:rPr dirty="0"/>
              <a:t>More commonly: where do they live, work?</a:t>
            </a:r>
            <a:endParaRPr sz="2800" dirty="0">
              <a:latin typeface="Arial"/>
              <a:ea typeface="Arial"/>
              <a:cs typeface="Arial"/>
              <a:sym typeface="Arial"/>
            </a:endParaRPr>
          </a:p>
          <a:p>
            <a:pPr marL="254000" indent="-254000">
              <a:buClr>
                <a:schemeClr val="accent3"/>
              </a:buClr>
              <a:buSzPct val="100000"/>
              <a:buFont typeface="Arial"/>
              <a:buChar char="•"/>
              <a:defRPr sz="2800">
                <a:solidFill>
                  <a:schemeClr val="accent3"/>
                </a:solidFill>
                <a:latin typeface="+mn-lt"/>
                <a:ea typeface="+mn-ea"/>
                <a:cs typeface="+mn-cs"/>
                <a:sym typeface="Source Sans Pro Regular"/>
              </a:defRPr>
            </a:pPr>
            <a:r>
              <a:rPr dirty="0"/>
              <a:t>Person (tables)</a:t>
            </a:r>
            <a:endParaRPr sz="3200" dirty="0">
              <a:latin typeface="Arial"/>
              <a:ea typeface="Arial"/>
              <a:cs typeface="Arial"/>
              <a:sym typeface="Arial"/>
            </a:endParaRPr>
          </a:p>
          <a:p>
            <a:pPr marL="742950" lvl="1" indent="-285750">
              <a:buSzPct val="100000"/>
              <a:buFont typeface="Arial"/>
              <a:buChar char="–"/>
              <a:defRPr sz="2400">
                <a:latin typeface="+mn-lt"/>
                <a:ea typeface="+mn-ea"/>
                <a:cs typeface="+mn-cs"/>
                <a:sym typeface="Source Sans Pro Regular"/>
              </a:defRPr>
            </a:pPr>
            <a:r>
              <a:rPr dirty="0"/>
              <a:t>Who was infected?</a:t>
            </a:r>
            <a:endParaRPr sz="2800" dirty="0">
              <a:latin typeface="Arial"/>
              <a:ea typeface="Arial"/>
              <a:cs typeface="Arial"/>
              <a:sym typeface="Arial"/>
            </a:endParaRPr>
          </a:p>
          <a:p>
            <a:pPr marL="742950" lvl="1" indent="-285750">
              <a:buSzPct val="100000"/>
              <a:buFont typeface="Arial"/>
              <a:buChar char="–"/>
              <a:defRPr sz="2400">
                <a:latin typeface="+mn-lt"/>
                <a:ea typeface="+mn-ea"/>
                <a:cs typeface="+mn-cs"/>
                <a:sym typeface="Source Sans Pro Regular"/>
              </a:defRPr>
            </a:pPr>
            <a:r>
              <a:rPr dirty="0"/>
              <a:t>Who is at risk?</a:t>
            </a:r>
            <a:endParaRPr sz="2800" dirty="0">
              <a:latin typeface="Arial"/>
              <a:ea typeface="Arial"/>
              <a:cs typeface="Arial"/>
              <a:sym typeface="Arial"/>
            </a:endParaRPr>
          </a:p>
        </p:txBody>
      </p:sp>
      <p:sp>
        <p:nvSpPr>
          <p:cNvPr id="2" name="Title 3">
            <a:extLst>
              <a:ext uri="{FF2B5EF4-FFF2-40B4-BE49-F238E27FC236}">
                <a16:creationId xmlns:a16="http://schemas.microsoft.com/office/drawing/2014/main" id="{300958E5-9510-E878-4384-25F86742ECAA}"/>
              </a:ext>
            </a:extLst>
          </p:cNvPr>
          <p:cNvSpPr txBox="1">
            <a:spLocks/>
          </p:cNvSpPr>
          <p:nvPr/>
        </p:nvSpPr>
        <p:spPr>
          <a:xfrm>
            <a:off x="151306" y="-47625"/>
            <a:ext cx="7297244" cy="10585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Reminder: Outbreak description by time, place and person</a:t>
            </a:r>
            <a:endParaRPr lang="hu-HU" b="1" dirty="0"/>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 name="TextBox 2"/>
          <p:cNvSpPr txBox="1"/>
          <p:nvPr/>
        </p:nvSpPr>
        <p:spPr>
          <a:xfrm>
            <a:off x="1790093" y="874619"/>
            <a:ext cx="8611815" cy="23083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254000" indent="-254000">
              <a:buClr>
                <a:schemeClr val="accent3">
                  <a:lumOff val="-6274"/>
                </a:schemeClr>
              </a:buClr>
              <a:buSzPct val="100000"/>
              <a:buFont typeface="Arial"/>
              <a:buChar char="•"/>
              <a:defRPr sz="2200">
                <a:latin typeface="+mn-lt"/>
                <a:ea typeface="+mn-ea"/>
                <a:cs typeface="+mn-cs"/>
                <a:sym typeface="Source Sans Pro Regular"/>
              </a:defRPr>
            </a:pPr>
            <a:r>
              <a:rPr sz="2400" dirty="0"/>
              <a:t>Use histogram (no space between adjacent columns)</a:t>
            </a:r>
            <a:endParaRPr sz="2400" dirty="0">
              <a:latin typeface="Arial"/>
              <a:ea typeface="Arial"/>
              <a:cs typeface="Arial"/>
              <a:sym typeface="Arial"/>
            </a:endParaRPr>
          </a:p>
          <a:p>
            <a:pPr marL="254000" indent="-254000">
              <a:buClr>
                <a:schemeClr val="accent3">
                  <a:lumOff val="-6274"/>
                </a:schemeClr>
              </a:buClr>
              <a:buSzPct val="100000"/>
              <a:buFont typeface="Arial"/>
              <a:buChar char="•"/>
              <a:defRPr sz="2200" u="sng">
                <a:latin typeface="+mn-lt"/>
                <a:ea typeface="+mn-ea"/>
                <a:cs typeface="+mn-cs"/>
                <a:sym typeface="Source Sans Pro Regular"/>
              </a:defRPr>
            </a:pPr>
            <a:r>
              <a:rPr sz="2400" dirty="0"/>
              <a:t>X-axis</a:t>
            </a:r>
            <a:r>
              <a:rPr sz="2400" u="none" dirty="0"/>
              <a:t>: Date of onset (by hour, day, week, month), it is recommended to use 1/4 to 1/8 of incubation period for each bar on X </a:t>
            </a:r>
          </a:p>
          <a:p>
            <a:pPr marL="254000" indent="-254000">
              <a:buClr>
                <a:schemeClr val="accent3">
                  <a:lumOff val="-6274"/>
                </a:schemeClr>
              </a:buClr>
              <a:buSzPct val="100000"/>
              <a:buFont typeface="Arial"/>
              <a:buChar char="•"/>
              <a:defRPr sz="2200" u="sng">
                <a:latin typeface="+mn-lt"/>
                <a:ea typeface="+mn-ea"/>
                <a:cs typeface="+mn-cs"/>
                <a:sym typeface="Source Sans Pro Regular"/>
              </a:defRPr>
            </a:pPr>
            <a:r>
              <a:rPr sz="2400" dirty="0"/>
              <a:t>Y-axis</a:t>
            </a:r>
            <a:r>
              <a:rPr sz="2400" u="none" dirty="0"/>
              <a:t>: Number of cases </a:t>
            </a:r>
          </a:p>
          <a:p>
            <a:pPr marL="254000" indent="-254000">
              <a:buClr>
                <a:schemeClr val="accent3">
                  <a:lumOff val="-6274"/>
                </a:schemeClr>
              </a:buClr>
              <a:buSzPct val="100000"/>
              <a:buFont typeface="Arial"/>
              <a:buChar char="•"/>
              <a:defRPr sz="2200">
                <a:latin typeface="+mn-lt"/>
                <a:ea typeface="+mn-ea"/>
                <a:cs typeface="+mn-cs"/>
                <a:sym typeface="Source Sans Pro Regular"/>
              </a:defRPr>
            </a:pPr>
            <a:r>
              <a:rPr sz="2400" dirty="0"/>
              <a:t>Can display columns or “stack of boxes”</a:t>
            </a:r>
          </a:p>
        </p:txBody>
      </p:sp>
      <p:pic>
        <p:nvPicPr>
          <p:cNvPr id="550" name="Picture 5" descr="Picture 5"/>
          <p:cNvPicPr>
            <a:picLocks noChangeAspect="1"/>
          </p:cNvPicPr>
          <p:nvPr/>
        </p:nvPicPr>
        <p:blipFill>
          <a:blip r:embed="rId3"/>
          <a:stretch>
            <a:fillRect/>
          </a:stretch>
        </p:blipFill>
        <p:spPr>
          <a:xfrm>
            <a:off x="2155439" y="3265580"/>
            <a:ext cx="3632201" cy="2717801"/>
          </a:xfrm>
          <a:prstGeom prst="rect">
            <a:avLst/>
          </a:prstGeom>
          <a:ln w="12700">
            <a:miter lim="400000"/>
          </a:ln>
        </p:spPr>
      </p:pic>
      <p:pic>
        <p:nvPicPr>
          <p:cNvPr id="551" name="Picture 7" descr="Picture 7"/>
          <p:cNvPicPr>
            <a:picLocks noChangeAspect="1"/>
          </p:cNvPicPr>
          <p:nvPr/>
        </p:nvPicPr>
        <p:blipFill>
          <a:blip r:embed="rId4"/>
          <a:stretch>
            <a:fillRect/>
          </a:stretch>
        </p:blipFill>
        <p:spPr>
          <a:xfrm>
            <a:off x="6096000" y="3240180"/>
            <a:ext cx="3543301" cy="2743201"/>
          </a:xfrm>
          <a:prstGeom prst="rect">
            <a:avLst/>
          </a:prstGeom>
          <a:ln w="12700">
            <a:miter lim="400000"/>
          </a:ln>
        </p:spPr>
      </p:pic>
      <p:sp>
        <p:nvSpPr>
          <p:cNvPr id="2" name="Title 3">
            <a:extLst>
              <a:ext uri="{FF2B5EF4-FFF2-40B4-BE49-F238E27FC236}">
                <a16:creationId xmlns:a16="http://schemas.microsoft.com/office/drawing/2014/main" id="{703273D5-0780-3569-E3E4-08F46F21930C}"/>
              </a:ext>
            </a:extLst>
          </p:cNvPr>
          <p:cNvSpPr txBox="1">
            <a:spLocks/>
          </p:cNvSpPr>
          <p:nvPr/>
        </p:nvSpPr>
        <p:spPr>
          <a:xfrm>
            <a:off x="151306" y="54837"/>
            <a:ext cx="7136525"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Time: Epidemic curves</a:t>
            </a:r>
            <a:endParaRPr lang="hu-HU" b="1" dirty="0"/>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6" name="Content Placeholder 2"/>
          <p:cNvSpPr txBox="1">
            <a:spLocks noGrp="1"/>
          </p:cNvSpPr>
          <p:nvPr>
            <p:ph type="body" idx="1"/>
          </p:nvPr>
        </p:nvSpPr>
        <p:spPr>
          <a:xfrm>
            <a:off x="1884788" y="1101964"/>
            <a:ext cx="8422424" cy="4654072"/>
          </a:xfrm>
          <a:prstGeom prst="rect">
            <a:avLst/>
          </a:prstGeom>
        </p:spPr>
        <p:txBody>
          <a:bodyPr/>
          <a:lstStyle/>
          <a:p>
            <a:pPr defTabSz="283535">
              <a:spcBef>
                <a:spcPts val="0"/>
              </a:spcBef>
              <a:defRPr sz="2352"/>
            </a:pPr>
            <a:r>
              <a:rPr sz="2800" b="1" dirty="0">
                <a:solidFill>
                  <a:srgbClr val="C00000"/>
                </a:solidFill>
                <a:latin typeface="Source Sans Pro Bold"/>
              </a:rPr>
              <a:t>An epidemic curve is used to describe:</a:t>
            </a:r>
          </a:p>
          <a:p>
            <a:pPr marL="235818" indent="-235818" defTabSz="283535">
              <a:spcBef>
                <a:spcPts val="0"/>
              </a:spcBef>
              <a:buClr>
                <a:schemeClr val="accent3"/>
              </a:buClr>
              <a:buSzPct val="100000"/>
              <a:buChar char="•"/>
              <a:defRPr sz="2352"/>
            </a:pPr>
            <a:endParaRPr dirty="0"/>
          </a:p>
          <a:p>
            <a:pPr marL="235818" indent="-235818" defTabSz="283535">
              <a:spcBef>
                <a:spcPts val="0"/>
              </a:spcBef>
              <a:buClr>
                <a:srgbClr val="C00000"/>
              </a:buClr>
              <a:buSzPct val="100000"/>
              <a:buChar char="•"/>
              <a:defRPr sz="2352">
                <a:solidFill>
                  <a:srgbClr val="C00000"/>
                </a:solidFill>
              </a:defRPr>
            </a:pPr>
            <a:r>
              <a:rPr dirty="0"/>
              <a:t>Magnitude</a:t>
            </a:r>
            <a:r>
              <a:rPr dirty="0">
                <a:solidFill>
                  <a:srgbClr val="000000"/>
                </a:solidFill>
              </a:rPr>
              <a:t> of the epidemic over time to  distinguish epidemic from endemic disease; </a:t>
            </a:r>
          </a:p>
          <a:p>
            <a:pPr marL="235818" indent="-235818" defTabSz="283535">
              <a:spcBef>
                <a:spcPts val="0"/>
              </a:spcBef>
              <a:buClr>
                <a:srgbClr val="C00000"/>
              </a:buClr>
              <a:buSzPct val="100000"/>
              <a:buChar char="•"/>
              <a:defRPr sz="2352"/>
            </a:pPr>
            <a:endParaRPr dirty="0">
              <a:solidFill>
                <a:srgbClr val="000000"/>
              </a:solidFill>
            </a:endParaRPr>
          </a:p>
          <a:p>
            <a:pPr marL="235818" indent="-235818" defTabSz="283535">
              <a:spcBef>
                <a:spcPts val="0"/>
              </a:spcBef>
              <a:buClr>
                <a:srgbClr val="C00000"/>
              </a:buClr>
              <a:buSzPct val="100000"/>
              <a:buChar char="•"/>
              <a:defRPr sz="2352"/>
            </a:pPr>
            <a:r>
              <a:rPr dirty="0"/>
              <a:t>Where you are in the course of the epidemic, i.e. still on </a:t>
            </a:r>
            <a:r>
              <a:rPr dirty="0">
                <a:solidFill>
                  <a:srgbClr val="C00000"/>
                </a:solidFill>
              </a:rPr>
              <a:t>the rise</a:t>
            </a:r>
            <a:r>
              <a:rPr dirty="0"/>
              <a:t>,</a:t>
            </a:r>
            <a:r>
              <a:rPr lang="hu-HU" dirty="0"/>
              <a:t> </a:t>
            </a:r>
            <a:r>
              <a:rPr dirty="0"/>
              <a:t>on </a:t>
            </a:r>
            <a:r>
              <a:rPr dirty="0">
                <a:solidFill>
                  <a:srgbClr val="C00000"/>
                </a:solidFill>
              </a:rPr>
              <a:t>the decline</a:t>
            </a:r>
            <a:r>
              <a:rPr dirty="0"/>
              <a:t>, or after the epidemic has </a:t>
            </a:r>
            <a:r>
              <a:rPr dirty="0">
                <a:solidFill>
                  <a:srgbClr val="C00000"/>
                </a:solidFill>
              </a:rPr>
              <a:t>ended</a:t>
            </a:r>
          </a:p>
          <a:p>
            <a:pPr marL="235818" indent="-235818" defTabSz="283535">
              <a:spcBef>
                <a:spcPts val="0"/>
              </a:spcBef>
              <a:buClr>
                <a:srgbClr val="C00000"/>
              </a:buClr>
              <a:buSzPct val="100000"/>
              <a:buChar char="•"/>
              <a:defRPr sz="2352"/>
            </a:pPr>
            <a:endParaRPr dirty="0">
              <a:solidFill>
                <a:srgbClr val="C00000"/>
              </a:solidFill>
            </a:endParaRPr>
          </a:p>
          <a:p>
            <a:pPr marL="235818" indent="-235818" defTabSz="283535">
              <a:spcBef>
                <a:spcPts val="0"/>
              </a:spcBef>
              <a:buClr>
                <a:srgbClr val="C00000"/>
              </a:buClr>
              <a:buSzPct val="100000"/>
              <a:buChar char="•"/>
              <a:defRPr sz="2352"/>
            </a:pPr>
            <a:r>
              <a:rPr dirty="0"/>
              <a:t>How long it took </a:t>
            </a:r>
            <a:r>
              <a:rPr dirty="0">
                <a:solidFill>
                  <a:srgbClr val="C00000"/>
                </a:solidFill>
              </a:rPr>
              <a:t>to identify a problem </a:t>
            </a:r>
            <a:r>
              <a:rPr dirty="0"/>
              <a:t>and the </a:t>
            </a:r>
            <a:r>
              <a:rPr dirty="0">
                <a:solidFill>
                  <a:srgbClr val="C00000"/>
                </a:solidFill>
              </a:rPr>
              <a:t>effect</a:t>
            </a:r>
            <a:r>
              <a:rPr dirty="0"/>
              <a:t> of the</a:t>
            </a:r>
            <a:r>
              <a:rPr lang="hu-HU" dirty="0"/>
              <a:t> </a:t>
            </a:r>
            <a:r>
              <a:rPr dirty="0"/>
              <a:t>intervention measures</a:t>
            </a:r>
          </a:p>
          <a:p>
            <a:pPr marL="235818" indent="-235818" defTabSz="283535">
              <a:spcBef>
                <a:spcPts val="0"/>
              </a:spcBef>
              <a:buClr>
                <a:srgbClr val="C00000"/>
              </a:buClr>
              <a:buSzPct val="100000"/>
              <a:buChar char="•"/>
              <a:defRPr sz="2352"/>
            </a:pPr>
            <a:endParaRPr dirty="0"/>
          </a:p>
          <a:p>
            <a:pPr marL="235818" indent="-235818" defTabSz="283535">
              <a:spcBef>
                <a:spcPts val="0"/>
              </a:spcBef>
              <a:buClr>
                <a:srgbClr val="C00000"/>
              </a:buClr>
              <a:buSzPct val="100000"/>
              <a:buChar char="•"/>
              <a:defRPr sz="2352"/>
            </a:pPr>
            <a:r>
              <a:rPr dirty="0"/>
              <a:t>The way the disease is </a:t>
            </a:r>
            <a:r>
              <a:rPr dirty="0">
                <a:solidFill>
                  <a:srgbClr val="C00000"/>
                </a:solidFill>
              </a:rPr>
              <a:t>transmitted</a:t>
            </a:r>
            <a:r>
              <a:rPr dirty="0"/>
              <a:t> in the population, e.g. point</a:t>
            </a:r>
            <a:r>
              <a:rPr lang="hu-HU" dirty="0"/>
              <a:t> </a:t>
            </a:r>
            <a:r>
              <a:rPr dirty="0"/>
              <a:t>source, intermittent or propagated outbreak. </a:t>
            </a:r>
          </a:p>
        </p:txBody>
      </p:sp>
      <p:sp>
        <p:nvSpPr>
          <p:cNvPr id="2" name="Title 3">
            <a:extLst>
              <a:ext uri="{FF2B5EF4-FFF2-40B4-BE49-F238E27FC236}">
                <a16:creationId xmlns:a16="http://schemas.microsoft.com/office/drawing/2014/main" id="{82624B4D-B4E1-D9FD-6CFC-78B647E419D1}"/>
              </a:ext>
            </a:extLst>
          </p:cNvPr>
          <p:cNvSpPr txBox="1">
            <a:spLocks/>
          </p:cNvSpPr>
          <p:nvPr/>
        </p:nvSpPr>
        <p:spPr>
          <a:xfrm>
            <a:off x="151306" y="54837"/>
            <a:ext cx="7136525"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Uses of an epidemic curve</a:t>
            </a:r>
            <a:endParaRPr lang="hu-HU" b="1" dirty="0"/>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 name="TextBox 2"/>
          <p:cNvSpPr txBox="1"/>
          <p:nvPr/>
        </p:nvSpPr>
        <p:spPr>
          <a:xfrm>
            <a:off x="2156576" y="1917048"/>
            <a:ext cx="7878849" cy="302390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90" tIns="34290" rIns="34290" bIns="34290">
            <a:spAutoFit/>
          </a:bodyPr>
          <a:lstStyle/>
          <a:p>
            <a:pPr marL="342900" indent="-342900">
              <a:buClr>
                <a:schemeClr val="accent3"/>
              </a:buClr>
              <a:buSzPct val="100000"/>
              <a:buFont typeface="Arial"/>
              <a:buChar char="•"/>
              <a:defRPr sz="2400">
                <a:latin typeface="+mn-lt"/>
                <a:ea typeface="+mn-ea"/>
                <a:cs typeface="+mn-cs"/>
                <a:sym typeface="Source Sans Pro Regular"/>
              </a:defRPr>
            </a:pPr>
            <a:r>
              <a:rPr dirty="0"/>
              <a:t>Look up the average and minimum </a:t>
            </a:r>
            <a:r>
              <a:rPr dirty="0">
                <a:solidFill>
                  <a:schemeClr val="accent2"/>
                </a:solidFill>
              </a:rPr>
              <a:t>incubation periods</a:t>
            </a:r>
            <a:r>
              <a:rPr dirty="0"/>
              <a:t> of the disease. </a:t>
            </a:r>
          </a:p>
          <a:p>
            <a:pPr marL="342900" indent="-342900">
              <a:buClr>
                <a:schemeClr val="accent3"/>
              </a:buClr>
              <a:buSzPct val="100000"/>
              <a:buFont typeface="Arial"/>
              <a:buChar char="•"/>
              <a:defRPr sz="2400">
                <a:latin typeface="+mn-lt"/>
                <a:ea typeface="+mn-ea"/>
                <a:cs typeface="+mn-cs"/>
                <a:sym typeface="Source Sans Pro Regular"/>
              </a:defRPr>
            </a:pPr>
            <a:r>
              <a:rPr dirty="0"/>
              <a:t>Identify the </a:t>
            </a:r>
            <a:r>
              <a:rPr dirty="0">
                <a:solidFill>
                  <a:schemeClr val="accent2"/>
                </a:solidFill>
              </a:rPr>
              <a:t>peak of the outbreak</a:t>
            </a:r>
            <a:r>
              <a:rPr dirty="0"/>
              <a:t> or the median case and count back on the x-axis one average incubation period and note the date.</a:t>
            </a:r>
          </a:p>
          <a:p>
            <a:pPr marL="342900" indent="-342900">
              <a:buClr>
                <a:schemeClr val="accent3"/>
              </a:buClr>
              <a:buSzPct val="100000"/>
              <a:buFont typeface="Arial"/>
              <a:buChar char="•"/>
              <a:defRPr sz="2400">
                <a:latin typeface="+mn-lt"/>
                <a:ea typeface="+mn-ea"/>
                <a:cs typeface="+mn-cs"/>
                <a:sym typeface="Source Sans Pro Regular"/>
              </a:defRPr>
            </a:pPr>
            <a:r>
              <a:rPr dirty="0"/>
              <a:t>Start at the earliest case of the epidemic and count back the minimum incubation period and note this date as well. </a:t>
            </a:r>
          </a:p>
        </p:txBody>
      </p:sp>
      <p:sp>
        <p:nvSpPr>
          <p:cNvPr id="2" name="Title 3">
            <a:extLst>
              <a:ext uri="{FF2B5EF4-FFF2-40B4-BE49-F238E27FC236}">
                <a16:creationId xmlns:a16="http://schemas.microsoft.com/office/drawing/2014/main" id="{84A8ADD4-813D-602A-DA11-3724324F20CB}"/>
              </a:ext>
            </a:extLst>
          </p:cNvPr>
          <p:cNvSpPr txBox="1">
            <a:spLocks/>
          </p:cNvSpPr>
          <p:nvPr/>
        </p:nvSpPr>
        <p:spPr>
          <a:xfrm>
            <a:off x="151306" y="54837"/>
            <a:ext cx="7136525"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Estimate the period of exposure</a:t>
            </a:r>
            <a:endParaRPr lang="hu-HU" b="1" dirty="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Google Shape;308;p8"/>
          <p:cNvSpPr txBox="1">
            <a:spLocks noGrp="1"/>
          </p:cNvSpPr>
          <p:nvPr>
            <p:ph type="body" idx="1"/>
          </p:nvPr>
        </p:nvSpPr>
        <p:spPr>
          <a:xfrm>
            <a:off x="4273550" y="1243012"/>
            <a:ext cx="7329872" cy="5146676"/>
          </a:xfrm>
          <a:prstGeom prst="rect">
            <a:avLst/>
          </a:prstGeom>
        </p:spPr>
        <p:txBody>
          <a:bodyPr lIns="0" tIns="0" rIns="0" bIns="0"/>
          <a:lstStyle/>
          <a:p>
            <a:pPr algn="just">
              <a:defRPr>
                <a:solidFill>
                  <a:srgbClr val="FF0000"/>
                </a:solidFill>
              </a:defRPr>
            </a:pPr>
            <a:endParaRPr dirty="0"/>
          </a:p>
          <a:p>
            <a:pPr algn="just">
              <a:defRPr>
                <a:solidFill>
                  <a:srgbClr val="FF0000"/>
                </a:solidFill>
              </a:defRPr>
            </a:pPr>
            <a:r>
              <a:rPr dirty="0"/>
              <a:t>Make sure you review the content of the presentation and decide whether you need to use the entire content of this presentation or not, based on your context, your target learning needs in this specific content area, and the time available for this presentation.</a:t>
            </a:r>
          </a:p>
          <a:p>
            <a:pPr algn="just">
              <a:defRPr>
                <a:solidFill>
                  <a:srgbClr val="FF0000"/>
                </a:solidFill>
              </a:defRPr>
            </a:pPr>
            <a:r>
              <a:rPr dirty="0"/>
              <a:t>Recommendation: for a 30’ timeslot, do not exceed 15 to 20 slides (30 to 40 slides for a 60’ timeslot). </a:t>
            </a:r>
          </a:p>
          <a:p>
            <a:pPr algn="just">
              <a:defRPr>
                <a:solidFill>
                  <a:srgbClr val="FF0000"/>
                </a:solidFill>
              </a:defRPr>
            </a:pPr>
            <a:endParaRPr dirty="0"/>
          </a:p>
          <a:p>
            <a:pPr algn="just">
              <a:defRPr>
                <a:solidFill>
                  <a:srgbClr val="FF0000"/>
                </a:solidFill>
              </a:defRPr>
            </a:pPr>
            <a:r>
              <a:rPr dirty="0"/>
              <a:t>Within this presentation you may find additional slides with “Notes to facilitators”: these will prompt you to complete and/or customize the content using your country-tailored information.</a:t>
            </a:r>
          </a:p>
        </p:txBody>
      </p:sp>
      <p:sp>
        <p:nvSpPr>
          <p:cNvPr id="2" name="Title 1">
            <a:extLst>
              <a:ext uri="{FF2B5EF4-FFF2-40B4-BE49-F238E27FC236}">
                <a16:creationId xmlns:a16="http://schemas.microsoft.com/office/drawing/2014/main" id="{975F2BD4-102D-E566-0B16-C9EC167EDE55}"/>
              </a:ext>
            </a:extLst>
          </p:cNvPr>
          <p:cNvSpPr txBox="1">
            <a:spLocks/>
          </p:cNvSpPr>
          <p:nvPr/>
        </p:nvSpPr>
        <p:spPr>
          <a:xfrm>
            <a:off x="340497" y="581633"/>
            <a:ext cx="3264196" cy="1051998"/>
          </a:xfrm>
          <a:prstGeom prst="rect">
            <a:avLst/>
          </a:prstGeom>
        </p:spPr>
        <p:txBody>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a:t>Notes to facilitators:</a:t>
            </a:r>
            <a:endParaRPr lang="hu-HU" b="1" dirty="0"/>
          </a:p>
        </p:txBody>
      </p:sp>
      <p:sp>
        <p:nvSpPr>
          <p:cNvPr id="3" name="Rounded Rectangle 9">
            <a:extLst>
              <a:ext uri="{FF2B5EF4-FFF2-40B4-BE49-F238E27FC236}">
                <a16:creationId xmlns:a16="http://schemas.microsoft.com/office/drawing/2014/main" id="{BE3FB4BE-EF30-6259-B02E-40DC73E4C67A}"/>
              </a:ext>
            </a:extLst>
          </p:cNvPr>
          <p:cNvSpPr/>
          <p:nvPr/>
        </p:nvSpPr>
        <p:spPr>
          <a:xfrm flipV="1">
            <a:off x="388936" y="1507555"/>
            <a:ext cx="2938224" cy="128287"/>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dirty="0"/>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 name="Title 1"/>
          <p:cNvSpPr txBox="1">
            <a:spLocks noGrp="1"/>
          </p:cNvSpPr>
          <p:nvPr>
            <p:ph type="title" idx="4294967295"/>
          </p:nvPr>
        </p:nvSpPr>
        <p:spPr>
          <a:xfrm>
            <a:off x="191664" y="-87081"/>
            <a:ext cx="6641590" cy="1144256"/>
          </a:xfrm>
          <a:prstGeom prst="rect">
            <a:avLst/>
          </a:prstGeom>
        </p:spPr>
        <p:txBody>
          <a:bodyPr/>
          <a:lstStyle>
            <a:lvl1pPr>
              <a:lnSpc>
                <a:spcPct val="80000"/>
              </a:lnSpc>
            </a:lvl1pPr>
          </a:lstStyle>
          <a:p>
            <a:r>
              <a:rPr b="1" dirty="0"/>
              <a:t>Estimate incubation period (IP) from the epidemic curve </a:t>
            </a:r>
          </a:p>
        </p:txBody>
      </p:sp>
      <p:sp>
        <p:nvSpPr>
          <p:cNvPr id="564" name="TextBox 2"/>
          <p:cNvSpPr txBox="1"/>
          <p:nvPr/>
        </p:nvSpPr>
        <p:spPr>
          <a:xfrm>
            <a:off x="1931382" y="1363050"/>
            <a:ext cx="8329236" cy="41319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90" tIns="34290" rIns="34290" bIns="34290">
            <a:spAutoFit/>
          </a:bodyPr>
          <a:lstStyle/>
          <a:p>
            <a:pPr marL="342900" indent="-342900">
              <a:buClr>
                <a:srgbClr val="C00000"/>
              </a:buClr>
              <a:buSzPct val="100000"/>
              <a:buFont typeface="Arial"/>
              <a:buChar char="•"/>
              <a:defRPr sz="2400">
                <a:solidFill>
                  <a:srgbClr val="10253F"/>
                </a:solidFill>
                <a:latin typeface="+mn-lt"/>
                <a:ea typeface="+mn-ea"/>
                <a:cs typeface="+mn-cs"/>
                <a:sym typeface="Source Sans Pro Regular"/>
              </a:defRPr>
            </a:pPr>
            <a:r>
              <a:rPr dirty="0">
                <a:solidFill>
                  <a:srgbClr val="000000"/>
                </a:solidFill>
              </a:rPr>
              <a:t>If the </a:t>
            </a:r>
            <a:r>
              <a:rPr dirty="0">
                <a:solidFill>
                  <a:srgbClr val="C00000"/>
                </a:solidFill>
              </a:rPr>
              <a:t>time of exposure </a:t>
            </a:r>
            <a:r>
              <a:rPr dirty="0">
                <a:solidFill>
                  <a:srgbClr val="000000"/>
                </a:solidFill>
              </a:rPr>
              <a:t>and the</a:t>
            </a:r>
            <a:r>
              <a:rPr dirty="0"/>
              <a:t> </a:t>
            </a:r>
            <a:r>
              <a:rPr dirty="0">
                <a:solidFill>
                  <a:srgbClr val="C00000"/>
                </a:solidFill>
              </a:rPr>
              <a:t>times of onset </a:t>
            </a:r>
            <a:r>
              <a:rPr dirty="0">
                <a:solidFill>
                  <a:srgbClr val="000000"/>
                </a:solidFill>
              </a:rPr>
              <a:t>of illness are </a:t>
            </a:r>
            <a:r>
              <a:rPr dirty="0">
                <a:solidFill>
                  <a:srgbClr val="C00000"/>
                </a:solidFill>
              </a:rPr>
              <a:t>known</a:t>
            </a:r>
            <a:r>
              <a:rPr dirty="0"/>
              <a:t> </a:t>
            </a:r>
            <a:r>
              <a:rPr dirty="0">
                <a:solidFill>
                  <a:srgbClr val="000000"/>
                </a:solidFill>
              </a:rPr>
              <a:t>but the cause has not yet been identified</a:t>
            </a:r>
          </a:p>
          <a:p>
            <a:pPr marL="342900" indent="-342900">
              <a:buClr>
                <a:srgbClr val="C00000"/>
              </a:buClr>
              <a:buSzPct val="100000"/>
              <a:buFont typeface="Arial"/>
              <a:buChar char="•"/>
              <a:defRPr sz="2400">
                <a:latin typeface="+mn-lt"/>
                <a:ea typeface="+mn-ea"/>
                <a:cs typeface="+mn-cs"/>
                <a:sym typeface="Source Sans Pro Regular"/>
              </a:defRPr>
            </a:pPr>
            <a:endParaRPr dirty="0">
              <a:solidFill>
                <a:srgbClr val="000000"/>
              </a:solidFill>
            </a:endParaRPr>
          </a:p>
          <a:p>
            <a:pPr marL="342900" indent="-342900">
              <a:buClr>
                <a:srgbClr val="C00000"/>
              </a:buClr>
              <a:buSzPct val="100000"/>
              <a:buFont typeface="Arial"/>
              <a:buChar char="•"/>
              <a:defRPr sz="2400">
                <a:solidFill>
                  <a:srgbClr val="10253F"/>
                </a:solidFill>
                <a:latin typeface="+mn-lt"/>
                <a:ea typeface="+mn-ea"/>
                <a:cs typeface="+mn-cs"/>
                <a:sym typeface="Source Sans Pro Regular"/>
              </a:defRPr>
            </a:pPr>
            <a:r>
              <a:rPr dirty="0">
                <a:solidFill>
                  <a:srgbClr val="000000"/>
                </a:solidFill>
              </a:rPr>
              <a:t>Subtract the time of onset of the earliest cases from the time of exposure to estimate the</a:t>
            </a:r>
            <a:r>
              <a:rPr dirty="0"/>
              <a:t> </a:t>
            </a:r>
            <a:r>
              <a:rPr dirty="0">
                <a:solidFill>
                  <a:srgbClr val="C00000"/>
                </a:solidFill>
              </a:rPr>
              <a:t>minimum IP</a:t>
            </a:r>
            <a:r>
              <a:rPr dirty="0"/>
              <a:t>. </a:t>
            </a:r>
            <a:endParaRPr dirty="0">
              <a:latin typeface="Arial"/>
              <a:ea typeface="Arial"/>
              <a:cs typeface="Arial"/>
              <a:sym typeface="Arial"/>
            </a:endParaRPr>
          </a:p>
          <a:p>
            <a:pPr marL="342900" indent="-342900">
              <a:buClr>
                <a:srgbClr val="C00000"/>
              </a:buClr>
              <a:buSzPct val="100000"/>
              <a:buFont typeface="Arial"/>
              <a:buChar char="•"/>
              <a:defRPr sz="2400">
                <a:solidFill>
                  <a:srgbClr val="10253F"/>
                </a:solidFill>
                <a:latin typeface="+mn-lt"/>
                <a:ea typeface="+mn-ea"/>
                <a:cs typeface="+mn-cs"/>
                <a:sym typeface="Source Sans Pro Regular"/>
              </a:defRPr>
            </a:pPr>
            <a:endParaRPr dirty="0">
              <a:latin typeface="Arial"/>
              <a:ea typeface="Arial"/>
              <a:cs typeface="Arial"/>
              <a:sym typeface="Arial"/>
            </a:endParaRPr>
          </a:p>
          <a:p>
            <a:pPr marL="342900" indent="-342900">
              <a:buClr>
                <a:srgbClr val="C00000"/>
              </a:buClr>
              <a:buSzPct val="100000"/>
              <a:buFont typeface="Arial"/>
              <a:buChar char="•"/>
              <a:defRPr sz="2400">
                <a:solidFill>
                  <a:srgbClr val="10253F"/>
                </a:solidFill>
                <a:latin typeface="+mn-lt"/>
                <a:ea typeface="+mn-ea"/>
                <a:cs typeface="+mn-cs"/>
                <a:sym typeface="Source Sans Pro Regular"/>
              </a:defRPr>
            </a:pPr>
            <a:r>
              <a:rPr dirty="0">
                <a:solidFill>
                  <a:srgbClr val="000000"/>
                </a:solidFill>
              </a:rPr>
              <a:t>Subtract the time of onset of the median case from the time of exposure to estimate the</a:t>
            </a:r>
            <a:r>
              <a:rPr dirty="0"/>
              <a:t> </a:t>
            </a:r>
            <a:r>
              <a:rPr dirty="0">
                <a:solidFill>
                  <a:srgbClr val="C00000"/>
                </a:solidFill>
              </a:rPr>
              <a:t>median IP</a:t>
            </a:r>
            <a:r>
              <a:rPr dirty="0"/>
              <a:t>.</a:t>
            </a:r>
            <a:endParaRPr dirty="0">
              <a:latin typeface="Arial"/>
              <a:ea typeface="Arial"/>
              <a:cs typeface="Arial"/>
              <a:sym typeface="Arial"/>
            </a:endParaRPr>
          </a:p>
          <a:p>
            <a:pPr marL="342900" indent="-342900">
              <a:buClr>
                <a:srgbClr val="C00000"/>
              </a:buClr>
              <a:buSzPct val="100000"/>
              <a:buFont typeface="Arial"/>
              <a:buChar char="•"/>
              <a:defRPr sz="2400">
                <a:solidFill>
                  <a:srgbClr val="10253F"/>
                </a:solidFill>
                <a:latin typeface="+mn-lt"/>
                <a:ea typeface="+mn-ea"/>
                <a:cs typeface="+mn-cs"/>
                <a:sym typeface="Source Sans Pro Regular"/>
              </a:defRPr>
            </a:pPr>
            <a:endParaRPr dirty="0">
              <a:latin typeface="Arial"/>
              <a:ea typeface="Arial"/>
              <a:cs typeface="Arial"/>
              <a:sym typeface="Arial"/>
            </a:endParaRPr>
          </a:p>
          <a:p>
            <a:pPr marL="342900" indent="-342900">
              <a:buClr>
                <a:srgbClr val="C00000"/>
              </a:buClr>
              <a:buSzPct val="100000"/>
              <a:buFont typeface="Arial"/>
              <a:buChar char="•"/>
              <a:defRPr sz="2400">
                <a:latin typeface="+mn-lt"/>
                <a:ea typeface="+mn-ea"/>
                <a:cs typeface="+mn-cs"/>
                <a:sym typeface="Source Sans Pro Regular"/>
              </a:defRPr>
            </a:pPr>
            <a:r>
              <a:rPr dirty="0"/>
              <a:t>These IP can be compared with a list of incubation periods of known diseases to narrow the possibilities.</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6" name="Title 1"/>
          <p:cNvSpPr txBox="1">
            <a:spLocks noGrp="1"/>
          </p:cNvSpPr>
          <p:nvPr>
            <p:ph type="title" idx="4294967295"/>
          </p:nvPr>
        </p:nvSpPr>
        <p:spPr>
          <a:xfrm>
            <a:off x="133589" y="-125413"/>
            <a:ext cx="7126014" cy="1089675"/>
          </a:xfrm>
          <a:prstGeom prst="rect">
            <a:avLst/>
          </a:prstGeom>
        </p:spPr>
        <p:txBody>
          <a:bodyPr/>
          <a:lstStyle/>
          <a:p>
            <a:r>
              <a:rPr b="1" dirty="0"/>
              <a:t>Determine the possible source of transmission from the epidemic curve </a:t>
            </a:r>
          </a:p>
        </p:txBody>
      </p:sp>
      <p:pic>
        <p:nvPicPr>
          <p:cNvPr id="567" name="Picture 3" descr="Picture 3"/>
          <p:cNvPicPr>
            <a:picLocks noChangeAspect="1"/>
          </p:cNvPicPr>
          <p:nvPr/>
        </p:nvPicPr>
        <p:blipFill>
          <a:blip r:embed="rId3"/>
          <a:stretch>
            <a:fillRect/>
          </a:stretch>
        </p:blipFill>
        <p:spPr>
          <a:xfrm>
            <a:off x="1887061" y="3045959"/>
            <a:ext cx="8364313" cy="1956052"/>
          </a:xfrm>
          <a:prstGeom prst="rect">
            <a:avLst/>
          </a:prstGeom>
          <a:ln w="12700">
            <a:miter lim="400000"/>
          </a:ln>
        </p:spPr>
      </p:pic>
      <p:sp>
        <p:nvSpPr>
          <p:cNvPr id="568" name="TextBox 3"/>
          <p:cNvSpPr txBox="1"/>
          <p:nvPr/>
        </p:nvSpPr>
        <p:spPr>
          <a:xfrm>
            <a:off x="1940626" y="1306852"/>
            <a:ext cx="8310749" cy="9310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90" tIns="34290" rIns="34290" bIns="34290">
            <a:spAutoFit/>
          </a:bodyPr>
          <a:lstStyle/>
          <a:p>
            <a:pPr algn="ctr">
              <a:defRPr sz="2400">
                <a:latin typeface="+mn-lt"/>
                <a:ea typeface="+mn-ea"/>
                <a:cs typeface="+mn-cs"/>
                <a:sym typeface="Source Sans Pro Regular"/>
              </a:defRPr>
            </a:pPr>
            <a:r>
              <a:rPr sz="2800" b="1" dirty="0">
                <a:solidFill>
                  <a:srgbClr val="C00000"/>
                </a:solidFill>
                <a:latin typeface="Source Sans Pro Bold"/>
              </a:rPr>
              <a:t>The shape of the epidemic curve can help determine the manner of spread.</a:t>
            </a:r>
          </a:p>
        </p:txBody>
      </p:sp>
      <p:sp>
        <p:nvSpPr>
          <p:cNvPr id="569" name="TextBox 4"/>
          <p:cNvSpPr txBox="1"/>
          <p:nvPr/>
        </p:nvSpPr>
        <p:spPr>
          <a:xfrm>
            <a:off x="1912220" y="2611520"/>
            <a:ext cx="2970076" cy="462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90" tIns="34290" rIns="34290" bIns="34290">
            <a:spAutoFit/>
          </a:bodyPr>
          <a:lstStyle/>
          <a:p>
            <a:pPr>
              <a:defRPr sz="2400">
                <a:solidFill>
                  <a:srgbClr val="632523"/>
                </a:solidFill>
                <a:latin typeface="+mn-lt"/>
                <a:ea typeface="+mn-ea"/>
                <a:cs typeface="+mn-cs"/>
                <a:sym typeface="Source Sans Pro Regular"/>
              </a:defRPr>
            </a:pPr>
            <a:r>
              <a:t>c</a:t>
            </a:r>
            <a:r>
              <a:rPr sz="1800"/>
              <a:t>ontinuous source outbreak</a:t>
            </a:r>
          </a:p>
        </p:txBody>
      </p:sp>
      <p:sp>
        <p:nvSpPr>
          <p:cNvPr id="570" name="TextBox 5"/>
          <p:cNvSpPr txBox="1"/>
          <p:nvPr/>
        </p:nvSpPr>
        <p:spPr>
          <a:xfrm>
            <a:off x="7690187" y="2505423"/>
            <a:ext cx="2713401" cy="6527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90" tIns="34290" rIns="34290" bIns="34290">
            <a:spAutoFit/>
          </a:bodyPr>
          <a:lstStyle/>
          <a:p>
            <a:pPr>
              <a:defRPr>
                <a:solidFill>
                  <a:srgbClr val="C00000"/>
                </a:solidFill>
                <a:latin typeface="+mn-lt"/>
                <a:ea typeface="+mn-ea"/>
                <a:cs typeface="+mn-cs"/>
                <a:sym typeface="Source Sans Pro Regular"/>
              </a:defRPr>
            </a:pPr>
            <a:r>
              <a:t>Propagated outbreak </a:t>
            </a:r>
            <a:endParaRPr sz="1300"/>
          </a:p>
          <a:p>
            <a:pPr>
              <a:defRPr>
                <a:solidFill>
                  <a:srgbClr val="632523"/>
                </a:solidFill>
                <a:latin typeface="+mn-lt"/>
                <a:ea typeface="+mn-ea"/>
                <a:cs typeface="+mn-cs"/>
                <a:sym typeface="Source Sans Pro Regular"/>
              </a:defRPr>
            </a:pPr>
            <a:r>
              <a:t>(Person to person)</a:t>
            </a:r>
          </a:p>
        </p:txBody>
      </p:sp>
      <p:sp>
        <p:nvSpPr>
          <p:cNvPr id="571" name="TextBox 6"/>
          <p:cNvSpPr txBox="1"/>
          <p:nvPr/>
        </p:nvSpPr>
        <p:spPr>
          <a:xfrm>
            <a:off x="5020042" y="2703369"/>
            <a:ext cx="2420142" cy="3606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90" tIns="34290" rIns="34290" bIns="34290">
            <a:spAutoFit/>
          </a:bodyPr>
          <a:lstStyle>
            <a:lvl1pPr>
              <a:defRPr>
                <a:solidFill>
                  <a:srgbClr val="632523"/>
                </a:solidFill>
                <a:latin typeface="+mn-lt"/>
                <a:ea typeface="+mn-ea"/>
                <a:cs typeface="+mn-cs"/>
                <a:sym typeface="Source Sans Pro Regular"/>
              </a:defRPr>
            </a:lvl1pPr>
          </a:lstStyle>
          <a:p>
            <a:r>
              <a:t>Point source outbreak</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5" name="TextBox 3"/>
          <p:cNvSpPr txBox="1"/>
          <p:nvPr/>
        </p:nvSpPr>
        <p:spPr>
          <a:xfrm>
            <a:off x="6146291" y="4795103"/>
            <a:ext cx="432168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600">
                <a:latin typeface="+mn-lt"/>
                <a:ea typeface="+mn-ea"/>
                <a:cs typeface="+mn-cs"/>
                <a:sym typeface="Source Sans Pro Regular"/>
              </a:defRPr>
            </a:lvl1pPr>
          </a:lstStyle>
          <a:p>
            <a:r>
              <a:t>Cumulative Number of Ebola Virus Disease Cases by Region, West Africa, 2014-2015 </a:t>
            </a:r>
          </a:p>
        </p:txBody>
      </p:sp>
      <p:sp>
        <p:nvSpPr>
          <p:cNvPr id="576" name="Rectangle 3"/>
          <p:cNvSpPr txBox="1"/>
          <p:nvPr/>
        </p:nvSpPr>
        <p:spPr>
          <a:xfrm>
            <a:off x="816745" y="1822450"/>
            <a:ext cx="5478814" cy="26299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4450" tIns="44450" rIns="44450" bIns="44450">
            <a:spAutoFit/>
          </a:bodyPr>
          <a:lstStyle/>
          <a:p>
            <a:pPr>
              <a:lnSpc>
                <a:spcPct val="90000"/>
              </a:lnSpc>
              <a:defRPr sz="2400">
                <a:latin typeface="+mn-lt"/>
                <a:ea typeface="+mn-ea"/>
                <a:cs typeface="+mn-cs"/>
                <a:sym typeface="Source Sans Pro Regular"/>
              </a:defRPr>
            </a:pPr>
            <a:r>
              <a:rPr sz="2800" b="1" dirty="0">
                <a:solidFill>
                  <a:srgbClr val="C00000"/>
                </a:solidFill>
                <a:latin typeface="Source Sans Pro Bold"/>
              </a:rPr>
              <a:t>Maps enable to describe cases by place:</a:t>
            </a:r>
          </a:p>
          <a:p>
            <a:pPr marL="342900" indent="-342900">
              <a:lnSpc>
                <a:spcPct val="90000"/>
              </a:lnSpc>
              <a:buSzPct val="100000"/>
              <a:buFont typeface="Arial"/>
              <a:buChar char="•"/>
              <a:defRPr sz="2400">
                <a:solidFill>
                  <a:srgbClr val="10253F"/>
                </a:solidFill>
                <a:latin typeface="+mn-lt"/>
                <a:ea typeface="+mn-ea"/>
                <a:cs typeface="+mn-cs"/>
                <a:sym typeface="Source Sans Pro Regular"/>
              </a:defRPr>
            </a:pPr>
            <a:endParaRPr dirty="0">
              <a:solidFill>
                <a:srgbClr val="10253F"/>
              </a:solidFill>
            </a:endParaRPr>
          </a:p>
          <a:p>
            <a:pPr marL="254000" indent="-254000">
              <a:lnSpc>
                <a:spcPct val="90000"/>
              </a:lnSpc>
              <a:buClr>
                <a:srgbClr val="C00000"/>
              </a:buClr>
              <a:buSzPct val="100000"/>
              <a:buFont typeface="Arial"/>
              <a:buChar char="•"/>
              <a:defRPr sz="2400">
                <a:latin typeface="+mn-lt"/>
                <a:ea typeface="+mn-ea"/>
                <a:cs typeface="+mn-cs"/>
                <a:sym typeface="Source Sans Pro Regular"/>
              </a:defRPr>
            </a:pPr>
            <a:r>
              <a:rPr dirty="0"/>
              <a:t>Ideally: where were the cases infected?</a:t>
            </a:r>
          </a:p>
          <a:p>
            <a:pPr marL="254000" indent="-254000">
              <a:lnSpc>
                <a:spcPct val="90000"/>
              </a:lnSpc>
              <a:buClr>
                <a:srgbClr val="C00000"/>
              </a:buClr>
              <a:buSzPct val="100000"/>
              <a:buFont typeface="Arial"/>
              <a:buChar char="•"/>
              <a:defRPr sz="2400">
                <a:latin typeface="+mn-lt"/>
                <a:ea typeface="+mn-ea"/>
                <a:cs typeface="+mn-cs"/>
                <a:sym typeface="Source Sans Pro Regular"/>
              </a:defRPr>
            </a:pPr>
            <a:endParaRPr dirty="0"/>
          </a:p>
          <a:p>
            <a:pPr marL="254000" indent="-254000">
              <a:lnSpc>
                <a:spcPct val="90000"/>
              </a:lnSpc>
              <a:spcBef>
                <a:spcPts val="800"/>
              </a:spcBef>
              <a:buClr>
                <a:srgbClr val="C00000"/>
              </a:buClr>
              <a:buSzPct val="100000"/>
              <a:buFont typeface="Arial"/>
              <a:buChar char="•"/>
              <a:defRPr sz="2400">
                <a:latin typeface="+mn-lt"/>
                <a:ea typeface="+mn-ea"/>
                <a:cs typeface="+mn-cs"/>
                <a:sym typeface="Source Sans Pro Regular"/>
              </a:defRPr>
            </a:pPr>
            <a:r>
              <a:rPr dirty="0"/>
              <a:t>More commonly: where do the cases live, work?</a:t>
            </a:r>
          </a:p>
        </p:txBody>
      </p:sp>
      <p:pic>
        <p:nvPicPr>
          <p:cNvPr id="578" name="Image" descr="Image"/>
          <p:cNvPicPr>
            <a:picLocks noChangeAspect="1"/>
          </p:cNvPicPr>
          <p:nvPr/>
        </p:nvPicPr>
        <p:blipFill>
          <a:blip r:embed="rId3"/>
          <a:stretch>
            <a:fillRect/>
          </a:stretch>
        </p:blipFill>
        <p:spPr>
          <a:xfrm>
            <a:off x="6441185" y="1508701"/>
            <a:ext cx="3794759" cy="3257450"/>
          </a:xfrm>
          <a:prstGeom prst="rect">
            <a:avLst/>
          </a:prstGeom>
          <a:ln w="12700">
            <a:miter lim="400000"/>
          </a:ln>
        </p:spPr>
      </p:pic>
      <p:sp>
        <p:nvSpPr>
          <p:cNvPr id="2" name="Title 3">
            <a:extLst>
              <a:ext uri="{FF2B5EF4-FFF2-40B4-BE49-F238E27FC236}">
                <a16:creationId xmlns:a16="http://schemas.microsoft.com/office/drawing/2014/main" id="{0D7F8255-2651-F6EF-53A7-84E4543AA41F}"/>
              </a:ext>
            </a:extLst>
          </p:cNvPr>
          <p:cNvSpPr txBox="1">
            <a:spLocks/>
          </p:cNvSpPr>
          <p:nvPr/>
        </p:nvSpPr>
        <p:spPr>
          <a:xfrm>
            <a:off x="151306" y="54837"/>
            <a:ext cx="7136525"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Outbreak description by place : Maps</a:t>
            </a:r>
            <a:endParaRPr lang="hu-HU" b="1" dirty="0"/>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6" name="Group 3"/>
          <p:cNvGrpSpPr/>
          <p:nvPr/>
        </p:nvGrpSpPr>
        <p:grpSpPr>
          <a:xfrm>
            <a:off x="6943367" y="1311358"/>
            <a:ext cx="3500744" cy="1580306"/>
            <a:chOff x="0" y="0"/>
            <a:chExt cx="3500742" cy="1580304"/>
          </a:xfrm>
        </p:grpSpPr>
        <p:pic>
          <p:nvPicPr>
            <p:cNvPr id="582" name="Picture 4" descr="Picture 4"/>
            <p:cNvPicPr>
              <a:picLocks noChangeAspect="1"/>
            </p:cNvPicPr>
            <p:nvPr/>
          </p:nvPicPr>
          <p:blipFill>
            <a:blip r:embed="rId3"/>
            <a:srcRect r="19138"/>
            <a:stretch>
              <a:fillRect/>
            </a:stretch>
          </p:blipFill>
          <p:spPr>
            <a:xfrm>
              <a:off x="-1" y="0"/>
              <a:ext cx="2531125" cy="1580305"/>
            </a:xfrm>
            <a:prstGeom prst="rect">
              <a:avLst/>
            </a:prstGeom>
            <a:ln w="12700" cap="flat">
              <a:noFill/>
              <a:miter lim="400000"/>
            </a:ln>
            <a:effectLst/>
          </p:spPr>
        </p:pic>
        <p:pic>
          <p:nvPicPr>
            <p:cNvPr id="583" name="Picture 5" descr="Picture 5"/>
            <p:cNvPicPr>
              <a:picLocks noChangeAspect="1"/>
            </p:cNvPicPr>
            <p:nvPr/>
          </p:nvPicPr>
          <p:blipFill>
            <a:blip r:embed="rId3"/>
            <a:srcRect l="80861" t="38911" r="15378" b="31291"/>
            <a:stretch>
              <a:fillRect/>
            </a:stretch>
          </p:blipFill>
          <p:spPr>
            <a:xfrm>
              <a:off x="2459115" y="330092"/>
              <a:ext cx="144017" cy="576065"/>
            </a:xfrm>
            <a:prstGeom prst="rect">
              <a:avLst/>
            </a:prstGeom>
            <a:ln w="12700" cap="flat">
              <a:noFill/>
              <a:miter lim="400000"/>
            </a:ln>
            <a:effectLst/>
          </p:spPr>
        </p:pic>
        <p:sp>
          <p:nvSpPr>
            <p:cNvPr id="584" name="TextBox 6"/>
            <p:cNvSpPr txBox="1"/>
            <p:nvPr/>
          </p:nvSpPr>
          <p:spPr>
            <a:xfrm>
              <a:off x="2580963" y="397373"/>
              <a:ext cx="919780" cy="291466"/>
            </a:xfrm>
            <a:prstGeom prst="rect">
              <a:avLst/>
            </a:prstGeom>
            <a:solidFill>
              <a:srgbClr val="FFFFFF"/>
            </a:solidFill>
            <a:ln w="9525" cap="flat">
              <a:solidFill>
                <a:srgbClr val="FFFFFF"/>
              </a:solidFill>
              <a:prstDash val="solid"/>
              <a:round/>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defRPr sz="1200">
                  <a:latin typeface="+mn-lt"/>
                  <a:ea typeface="+mn-ea"/>
                  <a:cs typeface="+mn-cs"/>
                  <a:sym typeface="Source Sans Pro Regular"/>
                </a:defRPr>
              </a:lvl1pPr>
            </a:lstStyle>
            <a:p>
              <a:r>
                <a:t>Male</a:t>
              </a:r>
            </a:p>
          </p:txBody>
        </p:sp>
        <p:sp>
          <p:nvSpPr>
            <p:cNvPr id="585" name="TextBox 7"/>
            <p:cNvSpPr txBox="1"/>
            <p:nvPr/>
          </p:nvSpPr>
          <p:spPr>
            <a:xfrm>
              <a:off x="2580963" y="658007"/>
              <a:ext cx="919780" cy="291466"/>
            </a:xfrm>
            <a:prstGeom prst="rect">
              <a:avLst/>
            </a:prstGeom>
            <a:solidFill>
              <a:srgbClr val="FFFFFF"/>
            </a:solidFill>
            <a:ln w="9525" cap="flat">
              <a:solidFill>
                <a:srgbClr val="FFFFFF"/>
              </a:solidFill>
              <a:prstDash val="solid"/>
              <a:round/>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defRPr sz="1200">
                  <a:latin typeface="+mn-lt"/>
                  <a:ea typeface="+mn-ea"/>
                  <a:cs typeface="+mn-cs"/>
                  <a:sym typeface="Source Sans Pro Regular"/>
                </a:defRPr>
              </a:lvl1pPr>
            </a:lstStyle>
            <a:p>
              <a:r>
                <a:t>Female</a:t>
              </a:r>
            </a:p>
          </p:txBody>
        </p:sp>
      </p:grpSp>
      <p:pic>
        <p:nvPicPr>
          <p:cNvPr id="587" name="Picture 8" descr="Picture 8"/>
          <p:cNvPicPr>
            <a:picLocks noChangeAspect="1"/>
          </p:cNvPicPr>
          <p:nvPr/>
        </p:nvPicPr>
        <p:blipFill>
          <a:blip r:embed="rId4"/>
          <a:srcRect t="16143" b="11409"/>
          <a:stretch>
            <a:fillRect/>
          </a:stretch>
        </p:blipFill>
        <p:spPr>
          <a:xfrm>
            <a:off x="6793913" y="3221757"/>
            <a:ext cx="3928165" cy="2115166"/>
          </a:xfrm>
          <a:prstGeom prst="rect">
            <a:avLst/>
          </a:prstGeom>
          <a:ln w="12700">
            <a:miter lim="400000"/>
          </a:ln>
        </p:spPr>
      </p:pic>
      <p:sp>
        <p:nvSpPr>
          <p:cNvPr id="588" name="Text Placeholder 11"/>
          <p:cNvSpPr txBox="1">
            <a:spLocks noGrp="1"/>
          </p:cNvSpPr>
          <p:nvPr>
            <p:ph type="body" sz="half" idx="1"/>
          </p:nvPr>
        </p:nvSpPr>
        <p:spPr>
          <a:xfrm>
            <a:off x="945931" y="1211401"/>
            <a:ext cx="5847982" cy="4435199"/>
          </a:xfrm>
          <a:prstGeom prst="rect">
            <a:avLst/>
          </a:prstGeom>
        </p:spPr>
        <p:txBody>
          <a:bodyPr/>
          <a:lstStyle/>
          <a:p>
            <a:pPr defTabSz="286428">
              <a:lnSpc>
                <a:spcPct val="81000"/>
              </a:lnSpc>
              <a:spcBef>
                <a:spcPts val="0"/>
              </a:spcBef>
              <a:defRPr sz="2376"/>
            </a:pPr>
            <a:r>
              <a:rPr sz="2800" b="1" dirty="0">
                <a:solidFill>
                  <a:srgbClr val="C00000"/>
                </a:solidFill>
                <a:latin typeface="Source Sans Pro Bold"/>
              </a:rPr>
              <a:t>Use graphs and tables to describe the affected persons and populations:</a:t>
            </a:r>
            <a:endParaRPr lang="hu-HU" sz="2800" b="1" dirty="0">
              <a:solidFill>
                <a:srgbClr val="C00000"/>
              </a:solidFill>
              <a:latin typeface="Source Sans Pro Bold"/>
            </a:endParaRPr>
          </a:p>
          <a:p>
            <a:pPr defTabSz="286428">
              <a:lnSpc>
                <a:spcPct val="81000"/>
              </a:lnSpc>
              <a:spcBef>
                <a:spcPts val="0"/>
              </a:spcBef>
              <a:defRPr sz="2376"/>
            </a:pPr>
            <a:endParaRPr b="1" dirty="0">
              <a:solidFill>
                <a:srgbClr val="C00000"/>
              </a:solidFill>
            </a:endParaRPr>
          </a:p>
          <a:p>
            <a:pPr defTabSz="286428">
              <a:lnSpc>
                <a:spcPct val="81000"/>
              </a:lnSpc>
              <a:spcBef>
                <a:spcPts val="0"/>
              </a:spcBef>
              <a:defRPr sz="2376"/>
            </a:pPr>
            <a:r>
              <a:rPr dirty="0"/>
              <a:t>Who was infected?</a:t>
            </a:r>
          </a:p>
          <a:p>
            <a:pPr defTabSz="286428">
              <a:lnSpc>
                <a:spcPct val="81000"/>
              </a:lnSpc>
              <a:spcBef>
                <a:spcPts val="0"/>
              </a:spcBef>
              <a:defRPr sz="2376"/>
            </a:pPr>
            <a:r>
              <a:rPr dirty="0"/>
              <a:t>Who is at risk?</a:t>
            </a:r>
          </a:p>
          <a:p>
            <a:pPr defTabSz="286428">
              <a:lnSpc>
                <a:spcPct val="81000"/>
              </a:lnSpc>
              <a:spcBef>
                <a:spcPts val="800"/>
              </a:spcBef>
              <a:defRPr sz="2376"/>
            </a:pPr>
            <a:r>
              <a:rPr dirty="0"/>
              <a:t>Person characteristics to consider include age, sex, tribe or other affiliation, occupation, underlying medical condition, etc.</a:t>
            </a:r>
          </a:p>
          <a:p>
            <a:pPr defTabSz="286428">
              <a:lnSpc>
                <a:spcPct val="81000"/>
              </a:lnSpc>
              <a:spcBef>
                <a:spcPts val="0"/>
              </a:spcBef>
              <a:defRPr sz="2376"/>
            </a:pPr>
            <a:endParaRPr dirty="0"/>
          </a:p>
          <a:p>
            <a:pPr defTabSz="286428">
              <a:lnSpc>
                <a:spcPct val="81000"/>
              </a:lnSpc>
              <a:spcBef>
                <a:spcPts val="0"/>
              </a:spcBef>
              <a:defRPr sz="2376"/>
            </a:pPr>
            <a:r>
              <a:rPr dirty="0"/>
              <a:t>Person data is used to measure disease frequency and disease severity</a:t>
            </a:r>
          </a:p>
          <a:p>
            <a:pPr marL="251459" lvl="1" indent="-251459" defTabSz="286428">
              <a:lnSpc>
                <a:spcPct val="81000"/>
              </a:lnSpc>
              <a:spcBef>
                <a:spcPts val="0"/>
              </a:spcBef>
              <a:buClr>
                <a:srgbClr val="C00000"/>
              </a:buClr>
              <a:buFont typeface="Arial"/>
              <a:defRPr sz="2376"/>
            </a:pPr>
            <a:r>
              <a:rPr dirty="0"/>
              <a:t>Numerators (e.g. # cases, # cases who died) </a:t>
            </a:r>
          </a:p>
          <a:p>
            <a:pPr marL="251459" lvl="1" indent="-251459" defTabSz="286428">
              <a:lnSpc>
                <a:spcPct val="81000"/>
              </a:lnSpc>
              <a:spcBef>
                <a:spcPts val="0"/>
              </a:spcBef>
              <a:buClr>
                <a:srgbClr val="C00000"/>
              </a:buClr>
              <a:buFont typeface="Arial"/>
              <a:defRPr sz="2376"/>
            </a:pPr>
            <a:r>
              <a:rPr dirty="0"/>
              <a:t>Denominators (e.g. population size, # people exposed to agent)</a:t>
            </a:r>
          </a:p>
        </p:txBody>
      </p:sp>
      <p:sp>
        <p:nvSpPr>
          <p:cNvPr id="2" name="Title 3">
            <a:extLst>
              <a:ext uri="{FF2B5EF4-FFF2-40B4-BE49-F238E27FC236}">
                <a16:creationId xmlns:a16="http://schemas.microsoft.com/office/drawing/2014/main" id="{ED179795-0429-1FA3-C861-518A09E7A2C0}"/>
              </a:ext>
            </a:extLst>
          </p:cNvPr>
          <p:cNvSpPr txBox="1">
            <a:spLocks/>
          </p:cNvSpPr>
          <p:nvPr/>
        </p:nvSpPr>
        <p:spPr>
          <a:xfrm>
            <a:off x="151306" y="54837"/>
            <a:ext cx="7136525"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Outbreak description by person</a:t>
            </a:r>
            <a:endParaRPr lang="hu-HU" b="1" dirty="0"/>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 name="Rectangle 2"/>
          <p:cNvSpPr txBox="1">
            <a:spLocks noGrp="1"/>
          </p:cNvSpPr>
          <p:nvPr>
            <p:ph type="body" sz="half" idx="1"/>
          </p:nvPr>
        </p:nvSpPr>
        <p:spPr>
          <a:xfrm>
            <a:off x="563813" y="2217898"/>
            <a:ext cx="11347451" cy="1430177"/>
          </a:xfrm>
          <a:prstGeom prst="rect">
            <a:avLst/>
          </a:prstGeom>
        </p:spPr>
        <p:txBody>
          <a:bodyPr>
            <a:normAutofit/>
          </a:bodyPr>
          <a:lstStyle/>
          <a:p>
            <a:pPr>
              <a:spcBef>
                <a:spcPts val="0"/>
              </a:spcBef>
              <a:defRPr sz="3600"/>
            </a:pPr>
            <a:r>
              <a:rPr sz="3200" b="1" dirty="0"/>
              <a:t>6. Explanatory phase</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5" name="Rectangle 6"/>
          <p:cNvSpPr/>
          <p:nvPr/>
        </p:nvSpPr>
        <p:spPr>
          <a:xfrm>
            <a:off x="4930431" y="3540419"/>
            <a:ext cx="3278593" cy="2918189"/>
          </a:xfrm>
          <a:prstGeom prst="rect">
            <a:avLst/>
          </a:prstGeom>
          <a:ln w="12700">
            <a:solidFill>
              <a:srgbClr val="7A0108"/>
            </a:solidFill>
            <a:miter/>
          </a:ln>
        </p:spPr>
        <p:txBody>
          <a:bodyPr lIns="45719" rIns="45719" anchor="ctr"/>
          <a:lstStyle/>
          <a:p>
            <a:pPr algn="ctr">
              <a:defRPr sz="1600">
                <a:solidFill>
                  <a:srgbClr val="FFFFFF"/>
                </a:solidFill>
                <a:latin typeface="+mn-lt"/>
                <a:ea typeface="+mn-ea"/>
                <a:cs typeface="+mn-cs"/>
                <a:sym typeface="Source Sans Pro Regular"/>
              </a:defRPr>
            </a:pPr>
            <a:endParaRPr/>
          </a:p>
        </p:txBody>
      </p:sp>
      <p:sp>
        <p:nvSpPr>
          <p:cNvPr id="596" name="Rectangle 3"/>
          <p:cNvSpPr txBox="1"/>
          <p:nvPr/>
        </p:nvSpPr>
        <p:spPr>
          <a:xfrm>
            <a:off x="1639916" y="3449406"/>
            <a:ext cx="3383433" cy="36935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609600" indent="-609600">
              <a:spcBef>
                <a:spcPts val="1200"/>
              </a:spcBef>
              <a:buSzPct val="100000"/>
              <a:buAutoNum type="arabicPeriod"/>
              <a:defRPr sz="1600">
                <a:latin typeface="+mn-lt"/>
                <a:ea typeface="+mn-ea"/>
                <a:cs typeface="+mn-cs"/>
                <a:sym typeface="Source Sans Pro Regular"/>
              </a:defRPr>
            </a:pPr>
            <a:r>
              <a:t>Prepare for fieldwork</a:t>
            </a:r>
            <a:endParaRPr sz="3200">
              <a:latin typeface="Arial"/>
              <a:ea typeface="Arial"/>
              <a:cs typeface="Arial"/>
              <a:sym typeface="Arial"/>
            </a:endParaRPr>
          </a:p>
          <a:p>
            <a:pPr marL="609600" indent="-609600">
              <a:spcBef>
                <a:spcPts val="1200"/>
              </a:spcBef>
              <a:buSzPct val="100000"/>
              <a:buAutoNum type="arabicPeriod"/>
              <a:defRPr sz="1600">
                <a:latin typeface="+mn-lt"/>
                <a:ea typeface="+mn-ea"/>
                <a:cs typeface="+mn-cs"/>
                <a:sym typeface="Source Sans Pro Regular"/>
              </a:defRPr>
            </a:pPr>
            <a:r>
              <a:t>Confirm existence of an outbreak</a:t>
            </a:r>
            <a:endParaRPr sz="3200">
              <a:latin typeface="Arial"/>
              <a:ea typeface="Arial"/>
              <a:cs typeface="Arial"/>
              <a:sym typeface="Arial"/>
            </a:endParaRPr>
          </a:p>
          <a:p>
            <a:pPr marL="609600" indent="-609600">
              <a:spcBef>
                <a:spcPts val="1200"/>
              </a:spcBef>
              <a:buSzPct val="100000"/>
              <a:buAutoNum type="arabicPeriod"/>
              <a:defRPr sz="1600">
                <a:latin typeface="+mn-lt"/>
                <a:ea typeface="+mn-ea"/>
                <a:cs typeface="+mn-cs"/>
                <a:sym typeface="Source Sans Pro Regular"/>
              </a:defRPr>
            </a:pPr>
            <a:r>
              <a:t>Verify the diagnosis</a:t>
            </a:r>
            <a:endParaRPr sz="3200">
              <a:latin typeface="Arial"/>
              <a:ea typeface="Arial"/>
              <a:cs typeface="Arial"/>
              <a:sym typeface="Arial"/>
            </a:endParaRPr>
          </a:p>
          <a:p>
            <a:pPr marL="609600" indent="-609600">
              <a:spcBef>
                <a:spcPts val="1200"/>
              </a:spcBef>
              <a:buSzPct val="100000"/>
              <a:buAutoNum type="arabicPeriod"/>
              <a:defRPr sz="1600">
                <a:latin typeface="+mn-lt"/>
                <a:ea typeface="+mn-ea"/>
                <a:cs typeface="+mn-cs"/>
                <a:sym typeface="Source Sans Pro Regular"/>
              </a:defRPr>
            </a:pPr>
            <a:r>
              <a:t>Construct a case definition</a:t>
            </a:r>
            <a:endParaRPr sz="3200">
              <a:latin typeface="Arial"/>
              <a:ea typeface="Arial"/>
              <a:cs typeface="Arial"/>
              <a:sym typeface="Arial"/>
            </a:endParaRPr>
          </a:p>
          <a:p>
            <a:pPr marL="609600" indent="-609600">
              <a:spcBef>
                <a:spcPts val="1200"/>
              </a:spcBef>
              <a:buSzPct val="100000"/>
              <a:buAutoNum type="arabicPeriod"/>
              <a:defRPr sz="1600">
                <a:latin typeface="+mn-lt"/>
                <a:ea typeface="+mn-ea"/>
                <a:cs typeface="+mn-cs"/>
                <a:sym typeface="Source Sans Pro Regular"/>
              </a:defRPr>
            </a:pPr>
            <a:r>
              <a:t>Find cases systematically and record information</a:t>
            </a:r>
            <a:endParaRPr sz="3200">
              <a:latin typeface="Arial"/>
              <a:ea typeface="Arial"/>
              <a:cs typeface="Arial"/>
              <a:sym typeface="Arial"/>
            </a:endParaRPr>
          </a:p>
          <a:p>
            <a:pPr marL="609600" indent="-609600">
              <a:spcBef>
                <a:spcPts val="1200"/>
              </a:spcBef>
              <a:buSzPct val="100000"/>
              <a:buAutoNum type="arabicPeriod"/>
              <a:defRPr sz="1600">
                <a:latin typeface="+mn-lt"/>
                <a:ea typeface="+mn-ea"/>
                <a:cs typeface="+mn-cs"/>
                <a:sym typeface="Source Sans Pro Regular"/>
              </a:defRPr>
            </a:pPr>
            <a:r>
              <a:t>Perform descriptive epidemiology</a:t>
            </a:r>
            <a:endParaRPr sz="3200">
              <a:latin typeface="Arial"/>
              <a:ea typeface="Arial"/>
              <a:cs typeface="Arial"/>
              <a:sym typeface="Arial"/>
            </a:endParaRPr>
          </a:p>
        </p:txBody>
      </p:sp>
      <p:sp>
        <p:nvSpPr>
          <p:cNvPr id="597" name="Rectangle 3"/>
          <p:cNvSpPr txBox="1"/>
          <p:nvPr/>
        </p:nvSpPr>
        <p:spPr>
          <a:xfrm>
            <a:off x="5072934" y="3579833"/>
            <a:ext cx="2993588" cy="2580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609600" indent="-609600">
              <a:spcBef>
                <a:spcPts val="1200"/>
              </a:spcBef>
              <a:buSzPct val="100000"/>
              <a:buAutoNum type="arabicPeriod" startAt="7"/>
              <a:defRPr sz="1600">
                <a:latin typeface="+mn-lt"/>
                <a:ea typeface="+mn-ea"/>
                <a:cs typeface="+mn-cs"/>
                <a:sym typeface="Source Sans Pro Regular"/>
              </a:defRPr>
            </a:pPr>
            <a:r>
              <a:t>Develop hypotheses</a:t>
            </a:r>
            <a:endParaRPr sz="3200">
              <a:latin typeface="Arial"/>
              <a:ea typeface="Arial"/>
              <a:cs typeface="Arial"/>
              <a:sym typeface="Arial"/>
            </a:endParaRPr>
          </a:p>
          <a:p>
            <a:pPr marL="609600" indent="-609600">
              <a:spcBef>
                <a:spcPts val="1200"/>
              </a:spcBef>
              <a:buSzPct val="100000"/>
              <a:buAutoNum type="arabicPeriod" startAt="7"/>
              <a:defRPr sz="1600">
                <a:latin typeface="+mn-lt"/>
                <a:ea typeface="+mn-ea"/>
                <a:cs typeface="+mn-cs"/>
                <a:sym typeface="Source Sans Pro Regular"/>
              </a:defRPr>
            </a:pPr>
            <a:r>
              <a:t>Evaluate hypotheses epidemiologically</a:t>
            </a:r>
            <a:endParaRPr sz="3200">
              <a:latin typeface="Arial"/>
              <a:ea typeface="Arial"/>
              <a:cs typeface="Arial"/>
              <a:sym typeface="Arial"/>
            </a:endParaRPr>
          </a:p>
          <a:p>
            <a:pPr marL="609600" indent="-609600">
              <a:spcBef>
                <a:spcPts val="1200"/>
              </a:spcBef>
              <a:buSzPct val="100000"/>
              <a:buAutoNum type="arabicPeriod" startAt="7"/>
              <a:defRPr sz="1600">
                <a:latin typeface="+mn-lt"/>
                <a:ea typeface="+mn-ea"/>
                <a:cs typeface="+mn-cs"/>
                <a:sym typeface="Source Sans Pro Regular"/>
              </a:defRPr>
            </a:pPr>
            <a:r>
              <a:t>Reconcile epidemiology with laboratory and environmental findings</a:t>
            </a:r>
            <a:endParaRPr sz="3200">
              <a:latin typeface="Arial"/>
              <a:ea typeface="Arial"/>
              <a:cs typeface="Arial"/>
              <a:sym typeface="Arial"/>
            </a:endParaRPr>
          </a:p>
          <a:p>
            <a:pPr marL="609600" indent="-609600">
              <a:spcBef>
                <a:spcPts val="1200"/>
              </a:spcBef>
              <a:buSzPct val="100000"/>
              <a:buAutoNum type="arabicPeriod" startAt="7"/>
              <a:defRPr sz="1600">
                <a:latin typeface="+mn-lt"/>
                <a:ea typeface="+mn-ea"/>
                <a:cs typeface="+mn-cs"/>
                <a:sym typeface="Source Sans Pro Regular"/>
              </a:defRPr>
            </a:pPr>
            <a:r>
              <a:t>Conduct additional studies as necessary</a:t>
            </a:r>
          </a:p>
        </p:txBody>
      </p:sp>
      <p:sp>
        <p:nvSpPr>
          <p:cNvPr id="598" name="Rectangle 3"/>
          <p:cNvSpPr txBox="1"/>
          <p:nvPr/>
        </p:nvSpPr>
        <p:spPr>
          <a:xfrm>
            <a:off x="8335892" y="3602403"/>
            <a:ext cx="2384259" cy="29823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609600" indent="-609600">
              <a:spcBef>
                <a:spcPts val="1200"/>
              </a:spcBef>
              <a:buSzPct val="100000"/>
              <a:buAutoNum type="arabicPeriod" startAt="11"/>
              <a:defRPr sz="1600">
                <a:latin typeface="+mn-lt"/>
                <a:ea typeface="+mn-ea"/>
                <a:cs typeface="+mn-cs"/>
                <a:sym typeface="Source Sans Pro Regular"/>
              </a:defRPr>
            </a:pPr>
            <a:r>
              <a:t>Implement and evaluate prevention and control measures</a:t>
            </a:r>
            <a:endParaRPr sz="3200">
              <a:latin typeface="Arial"/>
              <a:ea typeface="Arial"/>
              <a:cs typeface="Arial"/>
              <a:sym typeface="Arial"/>
            </a:endParaRPr>
          </a:p>
          <a:p>
            <a:pPr marL="609600" indent="-609600">
              <a:spcBef>
                <a:spcPts val="1200"/>
              </a:spcBef>
              <a:buSzPct val="100000"/>
              <a:buAutoNum type="arabicPeriod" startAt="11"/>
              <a:defRPr sz="1600">
                <a:latin typeface="+mn-lt"/>
                <a:ea typeface="+mn-ea"/>
                <a:cs typeface="+mn-cs"/>
                <a:sym typeface="Source Sans Pro Regular"/>
              </a:defRPr>
            </a:pPr>
            <a:r>
              <a:t>Initiate or maintain surveillance</a:t>
            </a:r>
            <a:endParaRPr sz="3200">
              <a:latin typeface="Arial"/>
              <a:ea typeface="Arial"/>
              <a:cs typeface="Arial"/>
              <a:sym typeface="Arial"/>
            </a:endParaRPr>
          </a:p>
          <a:p>
            <a:pPr marL="609600" indent="-609600">
              <a:spcBef>
                <a:spcPts val="1200"/>
              </a:spcBef>
              <a:buSzPct val="100000"/>
              <a:buAutoNum type="arabicPeriod" startAt="11"/>
              <a:defRPr sz="1600">
                <a:latin typeface="+mn-lt"/>
                <a:ea typeface="+mn-ea"/>
                <a:cs typeface="+mn-cs"/>
                <a:sym typeface="Source Sans Pro Regular"/>
              </a:defRPr>
            </a:pPr>
            <a:r>
              <a:t>Communicate findings</a:t>
            </a:r>
            <a:endParaRPr sz="3200">
              <a:latin typeface="Arial"/>
              <a:ea typeface="Arial"/>
              <a:cs typeface="Arial"/>
              <a:sym typeface="Arial"/>
            </a:endParaRPr>
          </a:p>
        </p:txBody>
      </p:sp>
      <p:grpSp>
        <p:nvGrpSpPr>
          <p:cNvPr id="609" name="Groupe 11"/>
          <p:cNvGrpSpPr/>
          <p:nvPr/>
        </p:nvGrpSpPr>
        <p:grpSpPr>
          <a:xfrm>
            <a:off x="1711185" y="1593105"/>
            <a:ext cx="8769630" cy="2159400"/>
            <a:chOff x="0" y="0"/>
            <a:chExt cx="8769629" cy="2284821"/>
          </a:xfrm>
        </p:grpSpPr>
        <p:grpSp>
          <p:nvGrpSpPr>
            <p:cNvPr id="601" name="Rectangle : coins arrondis 18"/>
            <p:cNvGrpSpPr/>
            <p:nvPr/>
          </p:nvGrpSpPr>
          <p:grpSpPr>
            <a:xfrm>
              <a:off x="-1" y="-1"/>
              <a:ext cx="3893532" cy="797285"/>
              <a:chOff x="0" y="0"/>
              <a:chExt cx="3893530" cy="797283"/>
            </a:xfrm>
          </p:grpSpPr>
          <p:sp>
            <p:nvSpPr>
              <p:cNvPr id="599" name="Rounded Rectangle"/>
              <p:cNvSpPr/>
              <p:nvPr/>
            </p:nvSpPr>
            <p:spPr>
              <a:xfrm>
                <a:off x="0" y="0"/>
                <a:ext cx="3893531" cy="797284"/>
              </a:xfrm>
              <a:prstGeom prst="roundRect">
                <a:avLst>
                  <a:gd name="adj" fmla="val 16667"/>
                </a:avLst>
              </a:prstGeom>
              <a:gradFill flip="none" rotWithShape="1">
                <a:gsLst>
                  <a:gs pos="0">
                    <a:srgbClr val="77AA47"/>
                  </a:gs>
                  <a:gs pos="50000">
                    <a:schemeClr val="accent3"/>
                  </a:gs>
                  <a:gs pos="100000">
                    <a:srgbClr val="598D00"/>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anchor="ctr">
                <a:noAutofit/>
              </a:bodyPr>
              <a:lstStyle/>
              <a:p>
                <a:pPr algn="ctr">
                  <a:defRPr sz="2000">
                    <a:solidFill>
                      <a:srgbClr val="FFFFFF"/>
                    </a:solidFill>
                    <a:latin typeface="+mn-lt"/>
                    <a:ea typeface="+mn-ea"/>
                    <a:cs typeface="+mn-cs"/>
                    <a:sym typeface="Source Sans Pro Regular"/>
                  </a:defRPr>
                </a:pPr>
                <a:endParaRPr/>
              </a:p>
            </p:txBody>
          </p:sp>
          <p:sp>
            <p:nvSpPr>
              <p:cNvPr id="600" name="1. Descriptive phase"/>
              <p:cNvSpPr txBox="1"/>
              <p:nvPr/>
            </p:nvSpPr>
            <p:spPr>
              <a:xfrm>
                <a:off x="84639" y="124321"/>
                <a:ext cx="3724252" cy="5486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2800">
                    <a:solidFill>
                      <a:srgbClr val="FFFFFF"/>
                    </a:solidFill>
                    <a:latin typeface="+mn-lt"/>
                    <a:ea typeface="+mn-ea"/>
                    <a:cs typeface="+mn-cs"/>
                    <a:sym typeface="Source Sans Pro Regular"/>
                  </a:defRPr>
                </a:lvl1pPr>
              </a:lstStyle>
              <a:p>
                <a:r>
                  <a:rPr dirty="0"/>
                  <a:t>1. Descriptive phase</a:t>
                </a:r>
              </a:p>
            </p:txBody>
          </p:sp>
        </p:grpSp>
        <p:grpSp>
          <p:nvGrpSpPr>
            <p:cNvPr id="604" name="Rectangle : coins arrondis 19"/>
            <p:cNvGrpSpPr/>
            <p:nvPr/>
          </p:nvGrpSpPr>
          <p:grpSpPr>
            <a:xfrm>
              <a:off x="4846504" y="12249"/>
              <a:ext cx="3893532" cy="797284"/>
              <a:chOff x="0" y="0"/>
              <a:chExt cx="3893530" cy="797283"/>
            </a:xfrm>
          </p:grpSpPr>
          <p:sp>
            <p:nvSpPr>
              <p:cNvPr id="602" name="Rounded Rectangle"/>
              <p:cNvSpPr/>
              <p:nvPr/>
            </p:nvSpPr>
            <p:spPr>
              <a:xfrm>
                <a:off x="0" y="0"/>
                <a:ext cx="3893531" cy="797284"/>
              </a:xfrm>
              <a:prstGeom prst="roundRect">
                <a:avLst>
                  <a:gd name="adj" fmla="val 16667"/>
                </a:avLst>
              </a:prstGeom>
              <a:gradFill flip="none" rotWithShape="1">
                <a:gsLst>
                  <a:gs pos="0">
                    <a:srgbClr val="70A6DB"/>
                  </a:gs>
                  <a:gs pos="50000">
                    <a:srgbClr val="559BDB"/>
                  </a:gs>
                  <a:gs pos="100000">
                    <a:srgbClr val="448AC9"/>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anchor="ctr">
                <a:noAutofit/>
              </a:bodyPr>
              <a:lstStyle/>
              <a:p>
                <a:pPr algn="ctr">
                  <a:defRPr sz="2000">
                    <a:solidFill>
                      <a:srgbClr val="FFFFFF"/>
                    </a:solidFill>
                    <a:latin typeface="+mn-lt"/>
                    <a:ea typeface="+mn-ea"/>
                    <a:cs typeface="+mn-cs"/>
                    <a:sym typeface="Source Sans Pro Regular"/>
                  </a:defRPr>
                </a:pPr>
                <a:endParaRPr/>
              </a:p>
            </p:txBody>
          </p:sp>
          <p:sp>
            <p:nvSpPr>
              <p:cNvPr id="603" name="2. Explanatory phase"/>
              <p:cNvSpPr txBox="1"/>
              <p:nvPr/>
            </p:nvSpPr>
            <p:spPr>
              <a:xfrm>
                <a:off x="84639" y="124321"/>
                <a:ext cx="3724252" cy="5486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2800">
                    <a:solidFill>
                      <a:srgbClr val="FFFFFF"/>
                    </a:solidFill>
                    <a:latin typeface="+mn-lt"/>
                    <a:ea typeface="+mn-ea"/>
                    <a:cs typeface="+mn-cs"/>
                    <a:sym typeface="Source Sans Pro Regular"/>
                  </a:defRPr>
                </a:lvl1pPr>
              </a:lstStyle>
              <a:p>
                <a:r>
                  <a:t>2. Explanatory phase</a:t>
                </a:r>
              </a:p>
            </p:txBody>
          </p:sp>
        </p:grpSp>
        <p:grpSp>
          <p:nvGrpSpPr>
            <p:cNvPr id="607" name="Flèche : droite 20"/>
            <p:cNvGrpSpPr/>
            <p:nvPr/>
          </p:nvGrpSpPr>
          <p:grpSpPr>
            <a:xfrm>
              <a:off x="3379" y="836097"/>
              <a:ext cx="8766251" cy="1448725"/>
              <a:chOff x="0" y="0"/>
              <a:chExt cx="8766249" cy="1448723"/>
            </a:xfrm>
          </p:grpSpPr>
          <p:sp>
            <p:nvSpPr>
              <p:cNvPr id="605" name="Arrow"/>
              <p:cNvSpPr/>
              <p:nvPr/>
            </p:nvSpPr>
            <p:spPr>
              <a:xfrm>
                <a:off x="0" y="0"/>
                <a:ext cx="8766250" cy="1448724"/>
              </a:xfrm>
              <a:prstGeom prst="rightArrow">
                <a:avLst>
                  <a:gd name="adj1" fmla="val 50000"/>
                  <a:gd name="adj2" fmla="val 50000"/>
                </a:avLst>
              </a:prstGeom>
              <a:gradFill flip="none" rotWithShape="1">
                <a:gsLst>
                  <a:gs pos="0">
                    <a:srgbClr val="AD4747"/>
                  </a:gs>
                  <a:gs pos="50000">
                    <a:srgbClr val="A3000A"/>
                  </a:gs>
                  <a:gs pos="100000">
                    <a:srgbClr val="900009"/>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anchor="ctr">
                <a:noAutofit/>
              </a:bodyPr>
              <a:lstStyle/>
              <a:p>
                <a:pPr algn="ctr">
                  <a:defRPr>
                    <a:solidFill>
                      <a:srgbClr val="FFFFFF"/>
                    </a:solidFill>
                  </a:defRPr>
                </a:pPr>
                <a:endParaRPr/>
              </a:p>
            </p:txBody>
          </p:sp>
          <p:sp>
            <p:nvSpPr>
              <p:cNvPr id="606" name="3. Response phase"/>
              <p:cNvSpPr txBox="1"/>
              <p:nvPr/>
            </p:nvSpPr>
            <p:spPr>
              <a:xfrm>
                <a:off x="45719" y="450041"/>
                <a:ext cx="8312630" cy="5486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2800">
                    <a:solidFill>
                      <a:srgbClr val="FFFFFF"/>
                    </a:solidFill>
                    <a:latin typeface="+mn-lt"/>
                    <a:ea typeface="+mn-ea"/>
                    <a:cs typeface="+mn-cs"/>
                    <a:sym typeface="Source Sans Pro Regular"/>
                  </a:defRPr>
                </a:lvl1pPr>
              </a:lstStyle>
              <a:p>
                <a:r>
                  <a:t>3. Response phase</a:t>
                </a:r>
              </a:p>
            </p:txBody>
          </p:sp>
        </p:grpSp>
        <p:sp>
          <p:nvSpPr>
            <p:cNvPr id="608" name="Flèche : droite 21"/>
            <p:cNvSpPr/>
            <p:nvPr/>
          </p:nvSpPr>
          <p:spPr>
            <a:xfrm>
              <a:off x="4030977" y="225066"/>
              <a:ext cx="737461" cy="460522"/>
            </a:xfrm>
            <a:prstGeom prst="rightArrow">
              <a:avLst>
                <a:gd name="adj1" fmla="val 50000"/>
                <a:gd name="adj2" fmla="val 50000"/>
              </a:avLst>
            </a:prstGeom>
            <a:gradFill flip="none" rotWithShape="1">
              <a:gsLst>
                <a:gs pos="0">
                  <a:srgbClr val="80B860"/>
                </a:gs>
                <a:gs pos="50000">
                  <a:srgbClr val="6FB242"/>
                </a:gs>
                <a:gs pos="100000">
                  <a:srgbClr val="61A236"/>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anchor="ctr">
              <a:noAutofit/>
            </a:bodyPr>
            <a:lstStyle/>
            <a:p>
              <a:pPr algn="ctr">
                <a:defRPr>
                  <a:solidFill>
                    <a:srgbClr val="FFFFFF"/>
                  </a:solidFill>
                  <a:latin typeface="+mn-lt"/>
                  <a:ea typeface="+mn-ea"/>
                  <a:cs typeface="+mn-cs"/>
                  <a:sym typeface="Source Sans Pro Regular"/>
                </a:defRPr>
              </a:pPr>
              <a:endParaRPr/>
            </a:p>
          </p:txBody>
        </p:sp>
      </p:grpSp>
      <p:sp>
        <p:nvSpPr>
          <p:cNvPr id="610" name="TextBox 1"/>
          <p:cNvSpPr txBox="1"/>
          <p:nvPr/>
        </p:nvSpPr>
        <p:spPr>
          <a:xfrm>
            <a:off x="932500" y="661139"/>
            <a:ext cx="10327001"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2600">
                <a:solidFill>
                  <a:schemeClr val="accent2"/>
                </a:solidFill>
                <a:latin typeface="Source Sans Pro Bold"/>
                <a:ea typeface="Source Sans Pro Bold"/>
                <a:cs typeface="Source Sans Pro Bold"/>
                <a:sym typeface="Source Sans Pro Bold"/>
              </a:defRPr>
            </a:lvl1pPr>
          </a:lstStyle>
          <a:p>
            <a:pPr algn="ctr"/>
            <a:r>
              <a:rPr sz="2400" b="1" dirty="0"/>
              <a:t>This module focuses on the descriptive phase of an outbreak investigation (steps 1-6):</a:t>
            </a:r>
          </a:p>
        </p:txBody>
      </p:sp>
      <p:sp>
        <p:nvSpPr>
          <p:cNvPr id="2" name="Title 3">
            <a:extLst>
              <a:ext uri="{FF2B5EF4-FFF2-40B4-BE49-F238E27FC236}">
                <a16:creationId xmlns:a16="http://schemas.microsoft.com/office/drawing/2014/main" id="{21CA2D98-BD43-D707-BD8C-49B527E69B10}"/>
              </a:ext>
            </a:extLst>
          </p:cNvPr>
          <p:cNvSpPr txBox="1">
            <a:spLocks/>
          </p:cNvSpPr>
          <p:nvPr/>
        </p:nvSpPr>
        <p:spPr>
          <a:xfrm>
            <a:off x="151306" y="54837"/>
            <a:ext cx="7136525"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Phases of an outbreak investigation</a:t>
            </a:r>
            <a:endParaRPr lang="hu-HU" b="1"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5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5" grpId="0" animBg="1" advAuto="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3" name="Rectangle 3"/>
          <p:cNvSpPr txBox="1"/>
          <p:nvPr/>
        </p:nvSpPr>
        <p:spPr>
          <a:xfrm>
            <a:off x="4449553" y="1759725"/>
            <a:ext cx="7055596" cy="33385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pPr marL="685800" indent="-685800">
              <a:spcBef>
                <a:spcPts val="1200"/>
              </a:spcBef>
              <a:buSzPct val="100000"/>
              <a:buAutoNum type="arabicPeriod" startAt="7"/>
              <a:defRPr sz="3000">
                <a:latin typeface="+mn-lt"/>
                <a:ea typeface="+mn-ea"/>
                <a:cs typeface="+mn-cs"/>
                <a:sym typeface="Source Sans Pro Regular"/>
              </a:defRPr>
            </a:pPr>
            <a:r>
              <a:rPr dirty="0"/>
              <a:t>Develop hypotheses</a:t>
            </a:r>
            <a:endParaRPr sz="3200" dirty="0">
              <a:latin typeface="Arial"/>
              <a:ea typeface="Arial"/>
              <a:cs typeface="Arial"/>
              <a:sym typeface="Arial"/>
            </a:endParaRPr>
          </a:p>
          <a:p>
            <a:pPr marL="685800" indent="-685800">
              <a:spcBef>
                <a:spcPts val="1200"/>
              </a:spcBef>
              <a:buSzPct val="100000"/>
              <a:buAutoNum type="arabicPeriod" startAt="7"/>
              <a:defRPr sz="3000">
                <a:solidFill>
                  <a:srgbClr val="A6A6A6"/>
                </a:solidFill>
                <a:latin typeface="+mn-lt"/>
                <a:ea typeface="+mn-ea"/>
                <a:cs typeface="+mn-cs"/>
                <a:sym typeface="Source Sans Pro Regular"/>
              </a:defRPr>
            </a:pPr>
            <a:r>
              <a:rPr dirty="0"/>
              <a:t>Evaluate hypotheses epidemiologically</a:t>
            </a:r>
            <a:endParaRPr sz="3200" dirty="0">
              <a:solidFill>
                <a:srgbClr val="10253F"/>
              </a:solidFill>
              <a:latin typeface="Arial"/>
              <a:ea typeface="Arial"/>
              <a:cs typeface="Arial"/>
              <a:sym typeface="Arial"/>
            </a:endParaRPr>
          </a:p>
          <a:p>
            <a:pPr marL="685800" indent="-685800">
              <a:spcBef>
                <a:spcPts val="1200"/>
              </a:spcBef>
              <a:buSzPct val="100000"/>
              <a:buAutoNum type="arabicPeriod" startAt="7"/>
              <a:defRPr sz="3000">
                <a:solidFill>
                  <a:srgbClr val="A6A6A6"/>
                </a:solidFill>
                <a:latin typeface="+mn-lt"/>
                <a:ea typeface="+mn-ea"/>
                <a:cs typeface="+mn-cs"/>
                <a:sym typeface="Source Sans Pro Regular"/>
              </a:defRPr>
            </a:pPr>
            <a:r>
              <a:rPr dirty="0"/>
              <a:t>Reconcile epidemiology with laboratory and environmental findings</a:t>
            </a:r>
            <a:endParaRPr sz="3200" dirty="0">
              <a:solidFill>
                <a:srgbClr val="10253F"/>
              </a:solidFill>
              <a:latin typeface="Arial"/>
              <a:ea typeface="Arial"/>
              <a:cs typeface="Arial"/>
              <a:sym typeface="Arial"/>
            </a:endParaRPr>
          </a:p>
          <a:p>
            <a:pPr marL="685800" indent="-685800">
              <a:spcBef>
                <a:spcPts val="1200"/>
              </a:spcBef>
              <a:buSzPct val="100000"/>
              <a:buAutoNum type="arabicPeriod" startAt="7"/>
              <a:defRPr sz="3000">
                <a:solidFill>
                  <a:srgbClr val="A6A6A6"/>
                </a:solidFill>
                <a:latin typeface="+mn-lt"/>
                <a:ea typeface="+mn-ea"/>
                <a:cs typeface="+mn-cs"/>
                <a:sym typeface="Source Sans Pro Regular"/>
              </a:defRPr>
            </a:pPr>
            <a:r>
              <a:rPr dirty="0"/>
              <a:t>Conduct additional studies as necessary</a:t>
            </a:r>
            <a:endParaRPr sz="3200" dirty="0">
              <a:solidFill>
                <a:srgbClr val="10253F"/>
              </a:solidFill>
              <a:latin typeface="Arial"/>
              <a:ea typeface="Arial"/>
              <a:cs typeface="Arial"/>
              <a:sym typeface="Arial"/>
            </a:endParaRPr>
          </a:p>
        </p:txBody>
      </p:sp>
      <p:sp>
        <p:nvSpPr>
          <p:cNvPr id="614" name="Title 4"/>
          <p:cNvSpPr txBox="1">
            <a:spLocks noGrp="1"/>
          </p:cNvSpPr>
          <p:nvPr>
            <p:ph type="title" idx="4294967295"/>
          </p:nvPr>
        </p:nvSpPr>
        <p:spPr>
          <a:xfrm>
            <a:off x="369700" y="585531"/>
            <a:ext cx="3489435" cy="987553"/>
          </a:xfrm>
          <a:prstGeom prst="rect">
            <a:avLst/>
          </a:prstGeom>
        </p:spPr>
        <p:txBody>
          <a:bodyPr>
            <a:normAutofit/>
          </a:bodyPr>
          <a:lstStyle>
            <a:lvl1pPr defTabSz="269069">
              <a:defRPr sz="2976"/>
            </a:lvl1pPr>
          </a:lstStyle>
          <a:p>
            <a:r>
              <a:rPr sz="3200" b="1" dirty="0"/>
              <a:t>Step 7: Develop Hypotheses</a:t>
            </a:r>
          </a:p>
        </p:txBody>
      </p:sp>
      <p:sp>
        <p:nvSpPr>
          <p:cNvPr id="2" name="Rounded Rectangle 9">
            <a:extLst>
              <a:ext uri="{FF2B5EF4-FFF2-40B4-BE49-F238E27FC236}">
                <a16:creationId xmlns:a16="http://schemas.microsoft.com/office/drawing/2014/main" id="{F19B663F-6C01-F33A-61D2-7BC7D62CACC8}"/>
              </a:ext>
            </a:extLst>
          </p:cNvPr>
          <p:cNvSpPr/>
          <p:nvPr/>
        </p:nvSpPr>
        <p:spPr>
          <a:xfrm flipV="1">
            <a:off x="330493" y="1595613"/>
            <a:ext cx="2938224" cy="128287"/>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7" name="Rectangle 3"/>
          <p:cNvSpPr txBox="1"/>
          <p:nvPr/>
        </p:nvSpPr>
        <p:spPr>
          <a:xfrm>
            <a:off x="2155554" y="2237767"/>
            <a:ext cx="7880892" cy="23824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pPr marL="254000" indent="-254000">
              <a:lnSpc>
                <a:spcPct val="110000"/>
              </a:lnSpc>
              <a:spcBef>
                <a:spcPts val="2400"/>
              </a:spcBef>
              <a:buClr>
                <a:schemeClr val="accent3"/>
              </a:buClr>
              <a:buSzPct val="100000"/>
              <a:buFont typeface="Arial"/>
              <a:buChar char="•"/>
              <a:defRPr sz="2400">
                <a:latin typeface="+mn-lt"/>
                <a:ea typeface="+mn-ea"/>
                <a:cs typeface="+mn-cs"/>
                <a:sym typeface="Source Sans Pro Regular"/>
              </a:defRPr>
            </a:pPr>
            <a:r>
              <a:rPr dirty="0"/>
              <a:t>Hypothesis (in context of outbreak) = educated guess about an association between an </a:t>
            </a:r>
            <a:r>
              <a:rPr dirty="0">
                <a:solidFill>
                  <a:schemeClr val="accent2"/>
                </a:solidFill>
              </a:rPr>
              <a:t>exposure </a:t>
            </a:r>
            <a:r>
              <a:rPr dirty="0"/>
              <a:t>and</a:t>
            </a:r>
            <a:r>
              <a:rPr dirty="0">
                <a:solidFill>
                  <a:schemeClr val="accent2"/>
                </a:solidFill>
              </a:rPr>
              <a:t> outcome</a:t>
            </a:r>
            <a:r>
              <a:rPr dirty="0"/>
              <a:t>, and/or about mode of spread</a:t>
            </a:r>
            <a:endParaRPr dirty="0">
              <a:latin typeface="Arial"/>
              <a:ea typeface="Arial"/>
              <a:cs typeface="Arial"/>
              <a:sym typeface="Arial"/>
            </a:endParaRPr>
          </a:p>
          <a:p>
            <a:pPr marL="254000" indent="-254000">
              <a:lnSpc>
                <a:spcPct val="110000"/>
              </a:lnSpc>
              <a:spcBef>
                <a:spcPts val="2400"/>
              </a:spcBef>
              <a:buClr>
                <a:schemeClr val="accent3"/>
              </a:buClr>
              <a:buSzPct val="100000"/>
              <a:buFont typeface="Arial"/>
              <a:buChar char="•"/>
              <a:defRPr sz="2400">
                <a:latin typeface="+mn-lt"/>
                <a:ea typeface="+mn-ea"/>
                <a:cs typeface="+mn-cs"/>
                <a:sym typeface="Source Sans Pro Regular"/>
              </a:defRPr>
            </a:pPr>
            <a:r>
              <a:rPr dirty="0"/>
              <a:t>Hypothesis should be in a form that allows it to be tested</a:t>
            </a:r>
          </a:p>
        </p:txBody>
      </p:sp>
      <p:sp>
        <p:nvSpPr>
          <p:cNvPr id="2" name="Title 3">
            <a:extLst>
              <a:ext uri="{FF2B5EF4-FFF2-40B4-BE49-F238E27FC236}">
                <a16:creationId xmlns:a16="http://schemas.microsoft.com/office/drawing/2014/main" id="{F608B050-CE30-19A3-6A1D-BA152E22BCB1}"/>
              </a:ext>
            </a:extLst>
          </p:cNvPr>
          <p:cNvSpPr txBox="1">
            <a:spLocks/>
          </p:cNvSpPr>
          <p:nvPr/>
        </p:nvSpPr>
        <p:spPr>
          <a:xfrm>
            <a:off x="151306" y="54837"/>
            <a:ext cx="7136525"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What is a hypothesis?</a:t>
            </a:r>
            <a:endParaRPr lang="hu-HU" b="1" dirty="0"/>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Content Placeholder 1"/>
          <p:cNvSpPr txBox="1"/>
          <p:nvPr/>
        </p:nvSpPr>
        <p:spPr>
          <a:xfrm>
            <a:off x="2396546" y="1032908"/>
            <a:ext cx="6205916" cy="907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222249" indent="-222249">
              <a:spcBef>
                <a:spcPts val="600"/>
              </a:spcBef>
              <a:buClr>
                <a:schemeClr val="accent3">
                  <a:lumMod val="75000"/>
                </a:schemeClr>
              </a:buClr>
              <a:buSzPct val="100000"/>
              <a:buFont typeface="Arial"/>
              <a:buChar char="•"/>
              <a:defRPr sz="2400">
                <a:latin typeface="+mn-lt"/>
                <a:ea typeface="+mn-ea"/>
                <a:cs typeface="+mn-cs"/>
                <a:sym typeface="Source Sans Pro Regular"/>
              </a:defRPr>
            </a:pPr>
            <a:r>
              <a:rPr dirty="0"/>
              <a:t>Exposure: factor that may be possible cause</a:t>
            </a:r>
            <a:endParaRPr dirty="0">
              <a:latin typeface="Arial"/>
              <a:ea typeface="Arial"/>
              <a:cs typeface="Arial"/>
              <a:sym typeface="Arial"/>
            </a:endParaRPr>
          </a:p>
          <a:p>
            <a:pPr marL="222249" indent="-222249">
              <a:spcBef>
                <a:spcPts val="600"/>
              </a:spcBef>
              <a:buClr>
                <a:schemeClr val="accent3">
                  <a:lumMod val="75000"/>
                </a:schemeClr>
              </a:buClr>
              <a:buSzPct val="100000"/>
              <a:buFont typeface="Arial"/>
              <a:buChar char="•"/>
              <a:defRPr sz="2400">
                <a:latin typeface="+mn-lt"/>
                <a:ea typeface="+mn-ea"/>
                <a:cs typeface="+mn-cs"/>
                <a:sym typeface="Source Sans Pro Regular"/>
              </a:defRPr>
            </a:pPr>
            <a:r>
              <a:rPr dirty="0"/>
              <a:t>Outcome: health effect</a:t>
            </a:r>
          </a:p>
        </p:txBody>
      </p:sp>
      <p:graphicFrame>
        <p:nvGraphicFramePr>
          <p:cNvPr id="621" name="Table 3"/>
          <p:cNvGraphicFramePr/>
          <p:nvPr>
            <p:extLst>
              <p:ext uri="{D42A27DB-BD31-4B8C-83A1-F6EECF244321}">
                <p14:modId xmlns:p14="http://schemas.microsoft.com/office/powerpoint/2010/main" val="1743416300"/>
              </p:ext>
            </p:extLst>
          </p:nvPr>
        </p:nvGraphicFramePr>
        <p:xfrm>
          <a:off x="2590800" y="2201092"/>
          <a:ext cx="7010400" cy="3169920"/>
        </p:xfrm>
        <a:graphic>
          <a:graphicData uri="http://schemas.openxmlformats.org/drawingml/2006/table">
            <a:tbl>
              <a:tblPr firstRow="1" bandRow="1">
                <a:tableStyleId>{4C3C2611-4C71-4FC5-86AE-919BDF0F9419}</a:tableStyleId>
              </a:tblPr>
              <a:tblGrid>
                <a:gridCol w="3867807">
                  <a:extLst>
                    <a:ext uri="{9D8B030D-6E8A-4147-A177-3AD203B41FA5}">
                      <a16:colId xmlns:a16="http://schemas.microsoft.com/office/drawing/2014/main" val="20000"/>
                    </a:ext>
                  </a:extLst>
                </a:gridCol>
                <a:gridCol w="3142593">
                  <a:extLst>
                    <a:ext uri="{9D8B030D-6E8A-4147-A177-3AD203B41FA5}">
                      <a16:colId xmlns:a16="http://schemas.microsoft.com/office/drawing/2014/main" val="20001"/>
                    </a:ext>
                  </a:extLst>
                </a:gridCol>
              </a:tblGrid>
              <a:tr h="370840">
                <a:tc>
                  <a:txBody>
                    <a:bodyPr/>
                    <a:lstStyle/>
                    <a:p>
                      <a:pPr algn="ctr" defTabSz="289321">
                        <a:defRPr sz="1800" b="0">
                          <a:solidFill>
                            <a:srgbClr val="000000"/>
                          </a:solidFill>
                        </a:defRPr>
                      </a:pPr>
                      <a:r>
                        <a:rPr sz="2000">
                          <a:solidFill>
                            <a:srgbClr val="FFFFFF"/>
                          </a:solidFill>
                          <a:latin typeface="+mn-lt"/>
                          <a:ea typeface="+mn-ea"/>
                          <a:cs typeface="+mn-cs"/>
                          <a:sym typeface="Source Sans Pro Regular"/>
                        </a:rPr>
                        <a:t>Exposure</a:t>
                      </a:r>
                    </a:p>
                  </a:txBody>
                  <a:tcPr marL="45720" marR="45720" horzOverflow="overflow"/>
                </a:tc>
                <a:tc>
                  <a:txBody>
                    <a:bodyPr/>
                    <a:lstStyle/>
                    <a:p>
                      <a:pPr algn="ctr" defTabSz="289321">
                        <a:defRPr sz="1800" b="0">
                          <a:solidFill>
                            <a:srgbClr val="000000"/>
                          </a:solidFill>
                        </a:defRPr>
                      </a:pPr>
                      <a:r>
                        <a:rPr sz="2000">
                          <a:solidFill>
                            <a:srgbClr val="FFFFFF"/>
                          </a:solidFill>
                          <a:latin typeface="+mn-lt"/>
                          <a:ea typeface="+mn-ea"/>
                          <a:cs typeface="+mn-cs"/>
                          <a:sym typeface="Source Sans Pro Regular"/>
                        </a:rPr>
                        <a:t>Outcome</a:t>
                      </a:r>
                    </a:p>
                  </a:txBody>
                  <a:tcPr marL="45720" marR="45720" horzOverflow="overflow"/>
                </a:tc>
                <a:extLst>
                  <a:ext uri="{0D108BD9-81ED-4DB2-BD59-A6C34878D82A}">
                    <a16:rowId xmlns:a16="http://schemas.microsoft.com/office/drawing/2014/main" val="10000"/>
                  </a:ext>
                </a:extLst>
              </a:tr>
              <a:tr h="370840">
                <a:tc>
                  <a:txBody>
                    <a:bodyPr/>
                    <a:lstStyle/>
                    <a:p>
                      <a:pPr algn="l" defTabSz="289321">
                        <a:defRPr sz="1800"/>
                      </a:pPr>
                      <a:r>
                        <a:rPr sz="2000">
                          <a:latin typeface="+mn-lt"/>
                          <a:ea typeface="+mn-ea"/>
                          <a:cs typeface="+mn-cs"/>
                          <a:sym typeface="Source Sans Pro Regular"/>
                        </a:rPr>
                        <a:t>Eat contaminated meat</a:t>
                      </a:r>
                    </a:p>
                  </a:txBody>
                  <a:tcPr marL="45720" marR="45720" horzOverflow="overflow"/>
                </a:tc>
                <a:tc>
                  <a:txBody>
                    <a:bodyPr/>
                    <a:lstStyle/>
                    <a:p>
                      <a:pPr algn="l" defTabSz="289321">
                        <a:defRPr sz="1800"/>
                      </a:pPr>
                      <a:r>
                        <a:rPr sz="2000">
                          <a:latin typeface="+mn-lt"/>
                          <a:ea typeface="+mn-ea"/>
                          <a:cs typeface="+mn-cs"/>
                          <a:sym typeface="Source Sans Pro Regular"/>
                        </a:rPr>
                        <a:t>Develop E. coli infection</a:t>
                      </a:r>
                    </a:p>
                  </a:txBody>
                  <a:tcPr marL="45720" marR="45720" horzOverflow="overflow"/>
                </a:tc>
                <a:extLst>
                  <a:ext uri="{0D108BD9-81ED-4DB2-BD59-A6C34878D82A}">
                    <a16:rowId xmlns:a16="http://schemas.microsoft.com/office/drawing/2014/main" val="10001"/>
                  </a:ext>
                </a:extLst>
              </a:tr>
              <a:tr h="370840">
                <a:tc>
                  <a:txBody>
                    <a:bodyPr/>
                    <a:lstStyle/>
                    <a:p>
                      <a:pPr algn="l" defTabSz="289321">
                        <a:defRPr sz="1800"/>
                      </a:pPr>
                      <a:r>
                        <a:rPr sz="2000">
                          <a:latin typeface="+mn-lt"/>
                          <a:ea typeface="+mn-ea"/>
                          <a:cs typeface="+mn-cs"/>
                          <a:sym typeface="Source Sans Pro Regular"/>
                        </a:rPr>
                        <a:t>Drive without seat belt</a:t>
                      </a:r>
                    </a:p>
                  </a:txBody>
                  <a:tcPr marL="45720" marR="45720" horzOverflow="overflow"/>
                </a:tc>
                <a:tc>
                  <a:txBody>
                    <a:bodyPr/>
                    <a:lstStyle/>
                    <a:p>
                      <a:pPr algn="l" defTabSz="289321">
                        <a:defRPr sz="2000">
                          <a:latin typeface="+mn-lt"/>
                          <a:ea typeface="+mn-ea"/>
                          <a:cs typeface="+mn-cs"/>
                          <a:sym typeface="Source Sans Pro Regular"/>
                        </a:defRPr>
                      </a:pPr>
                      <a:r>
                        <a:t>Injured</a:t>
                      </a:r>
                      <a:r>
                        <a:rPr>
                          <a:latin typeface="Calibri"/>
                          <a:ea typeface="Calibri"/>
                          <a:cs typeface="Calibri"/>
                          <a:sym typeface="Calibri"/>
                        </a:rPr>
                        <a:t> in vehicle accident</a:t>
                      </a:r>
                    </a:p>
                  </a:txBody>
                  <a:tcPr marL="45720" marR="45720" horzOverflow="overflow"/>
                </a:tc>
                <a:extLst>
                  <a:ext uri="{0D108BD9-81ED-4DB2-BD59-A6C34878D82A}">
                    <a16:rowId xmlns:a16="http://schemas.microsoft.com/office/drawing/2014/main" val="10002"/>
                  </a:ext>
                </a:extLst>
              </a:tr>
              <a:tr h="370840">
                <a:tc>
                  <a:txBody>
                    <a:bodyPr/>
                    <a:lstStyle/>
                    <a:p>
                      <a:pPr algn="l" defTabSz="289321">
                        <a:defRPr sz="1800"/>
                      </a:pPr>
                      <a:r>
                        <a:rPr sz="2000" dirty="0">
                          <a:latin typeface="+mn-lt"/>
                          <a:ea typeface="+mn-ea"/>
                          <a:cs typeface="+mn-cs"/>
                          <a:sym typeface="Source Sans Pro Regular"/>
                        </a:rPr>
                        <a:t>Drink alcohol</a:t>
                      </a:r>
                    </a:p>
                  </a:txBody>
                  <a:tcPr marL="45720" marR="45720" horzOverflow="overflow"/>
                </a:tc>
                <a:tc>
                  <a:txBody>
                    <a:bodyPr/>
                    <a:lstStyle/>
                    <a:p>
                      <a:pPr algn="l" defTabSz="289321">
                        <a:defRPr sz="1800"/>
                      </a:pPr>
                      <a:r>
                        <a:rPr sz="2000">
                          <a:latin typeface="+mn-lt"/>
                          <a:ea typeface="+mn-ea"/>
                          <a:cs typeface="+mn-cs"/>
                          <a:sym typeface="Source Sans Pro Regular"/>
                        </a:rPr>
                        <a:t>Become drunk</a:t>
                      </a:r>
                    </a:p>
                  </a:txBody>
                  <a:tcPr marL="45720" marR="45720" horzOverflow="overflow"/>
                </a:tc>
                <a:extLst>
                  <a:ext uri="{0D108BD9-81ED-4DB2-BD59-A6C34878D82A}">
                    <a16:rowId xmlns:a16="http://schemas.microsoft.com/office/drawing/2014/main" val="10003"/>
                  </a:ext>
                </a:extLst>
              </a:tr>
              <a:tr h="370840">
                <a:tc>
                  <a:txBody>
                    <a:bodyPr/>
                    <a:lstStyle/>
                    <a:p>
                      <a:pPr algn="l" defTabSz="289321">
                        <a:defRPr sz="1800"/>
                      </a:pPr>
                      <a:r>
                        <a:rPr sz="2000">
                          <a:latin typeface="+mn-lt"/>
                          <a:ea typeface="+mn-ea"/>
                          <a:cs typeface="+mn-cs"/>
                          <a:sym typeface="Source Sans Pro Regular"/>
                        </a:rPr>
                        <a:t>Drink alcohol every day x 10 years</a:t>
                      </a:r>
                    </a:p>
                  </a:txBody>
                  <a:tcPr marL="45720" marR="45720" horzOverflow="overflow"/>
                </a:tc>
                <a:tc>
                  <a:txBody>
                    <a:bodyPr/>
                    <a:lstStyle/>
                    <a:p>
                      <a:pPr algn="l" defTabSz="289321">
                        <a:defRPr sz="1800"/>
                      </a:pPr>
                      <a:r>
                        <a:rPr sz="2000">
                          <a:latin typeface="+mn-lt"/>
                          <a:ea typeface="+mn-ea"/>
                          <a:cs typeface="+mn-cs"/>
                          <a:sym typeface="Source Sans Pro Regular"/>
                        </a:rPr>
                        <a:t>Liver damage</a:t>
                      </a:r>
                    </a:p>
                  </a:txBody>
                  <a:tcPr marL="45720" marR="45720" horzOverflow="overflow"/>
                </a:tc>
                <a:extLst>
                  <a:ext uri="{0D108BD9-81ED-4DB2-BD59-A6C34878D82A}">
                    <a16:rowId xmlns:a16="http://schemas.microsoft.com/office/drawing/2014/main" val="10004"/>
                  </a:ext>
                </a:extLst>
              </a:tr>
              <a:tr h="370840">
                <a:tc>
                  <a:txBody>
                    <a:bodyPr/>
                    <a:lstStyle/>
                    <a:p>
                      <a:pPr algn="l" defTabSz="289321">
                        <a:defRPr sz="1800"/>
                      </a:pPr>
                      <a:r>
                        <a:rPr sz="2000">
                          <a:latin typeface="+mn-lt"/>
                          <a:ea typeface="+mn-ea"/>
                          <a:cs typeface="+mn-cs"/>
                          <a:sym typeface="Source Sans Pro Regular"/>
                        </a:rPr>
                        <a:t>Live near mosquito breeding site</a:t>
                      </a:r>
                    </a:p>
                  </a:txBody>
                  <a:tcPr marL="45720" marR="45720" horzOverflow="overflow"/>
                </a:tc>
                <a:tc>
                  <a:txBody>
                    <a:bodyPr/>
                    <a:lstStyle/>
                    <a:p>
                      <a:pPr algn="l" defTabSz="289321">
                        <a:defRPr sz="1800"/>
                      </a:pPr>
                      <a:r>
                        <a:rPr sz="2000">
                          <a:latin typeface="+mn-lt"/>
                          <a:ea typeface="+mn-ea"/>
                          <a:cs typeface="+mn-cs"/>
                          <a:sym typeface="Source Sans Pro Regular"/>
                        </a:rPr>
                        <a:t>Contract malaria</a:t>
                      </a:r>
                    </a:p>
                  </a:txBody>
                  <a:tcPr marL="45720" marR="45720" horzOverflow="overflow"/>
                </a:tc>
                <a:extLst>
                  <a:ext uri="{0D108BD9-81ED-4DB2-BD59-A6C34878D82A}">
                    <a16:rowId xmlns:a16="http://schemas.microsoft.com/office/drawing/2014/main" val="10005"/>
                  </a:ext>
                </a:extLst>
              </a:tr>
              <a:tr h="370840">
                <a:tc>
                  <a:txBody>
                    <a:bodyPr/>
                    <a:lstStyle/>
                    <a:p>
                      <a:pPr algn="l" defTabSz="289321">
                        <a:defRPr sz="2000">
                          <a:latin typeface="+mn-lt"/>
                          <a:ea typeface="+mn-ea"/>
                          <a:cs typeface="+mn-cs"/>
                          <a:sym typeface="Source Sans Pro Regular"/>
                        </a:defRPr>
                      </a:pPr>
                      <a:r>
                        <a:t>Use insecticide-treated </a:t>
                      </a:r>
                      <a:r>
                        <a:rPr>
                          <a:latin typeface="Calibri"/>
                          <a:ea typeface="Calibri"/>
                          <a:cs typeface="Calibri"/>
                          <a:sym typeface="Calibri"/>
                        </a:rPr>
                        <a:t>bednets</a:t>
                      </a:r>
                    </a:p>
                  </a:txBody>
                  <a:tcPr marL="45720" marR="45720" horzOverflow="overflow"/>
                </a:tc>
                <a:tc>
                  <a:txBody>
                    <a:bodyPr/>
                    <a:lstStyle/>
                    <a:p>
                      <a:pPr algn="l" defTabSz="289321">
                        <a:defRPr sz="1800"/>
                      </a:pPr>
                      <a:r>
                        <a:rPr sz="2000">
                          <a:latin typeface="+mn-lt"/>
                          <a:ea typeface="+mn-ea"/>
                          <a:cs typeface="+mn-cs"/>
                          <a:sym typeface="Source Sans Pro Regular"/>
                        </a:rPr>
                        <a:t>Do not contract malaria</a:t>
                      </a:r>
                    </a:p>
                  </a:txBody>
                  <a:tcPr marL="45720" marR="45720" horzOverflow="overflow"/>
                </a:tc>
                <a:extLst>
                  <a:ext uri="{0D108BD9-81ED-4DB2-BD59-A6C34878D82A}">
                    <a16:rowId xmlns:a16="http://schemas.microsoft.com/office/drawing/2014/main" val="10006"/>
                  </a:ext>
                </a:extLst>
              </a:tr>
              <a:tr h="370840">
                <a:tc>
                  <a:txBody>
                    <a:bodyPr/>
                    <a:lstStyle/>
                    <a:p>
                      <a:pPr algn="l" defTabSz="289321">
                        <a:defRPr sz="1800"/>
                      </a:pPr>
                      <a:r>
                        <a:rPr sz="2000">
                          <a:latin typeface="+mn-lt"/>
                          <a:ea typeface="+mn-ea"/>
                          <a:cs typeface="+mn-cs"/>
                          <a:sym typeface="Source Sans Pro Regular"/>
                        </a:rPr>
                        <a:t>Smoke cigarettes</a:t>
                      </a:r>
                    </a:p>
                  </a:txBody>
                  <a:tcPr marL="45720" marR="45720" horzOverflow="overflow"/>
                </a:tc>
                <a:tc>
                  <a:txBody>
                    <a:bodyPr/>
                    <a:lstStyle/>
                    <a:p>
                      <a:pPr algn="l" defTabSz="289321">
                        <a:defRPr sz="2000">
                          <a:latin typeface="+mn-lt"/>
                          <a:ea typeface="+mn-ea"/>
                          <a:cs typeface="+mn-cs"/>
                          <a:sym typeface="Source Sans Pro Regular"/>
                        </a:defRPr>
                      </a:pPr>
                      <a:r>
                        <a:rPr dirty="0"/>
                        <a:t>Lung</a:t>
                      </a:r>
                      <a:r>
                        <a:rPr dirty="0">
                          <a:latin typeface="Calibri"/>
                          <a:ea typeface="Calibri"/>
                          <a:cs typeface="Calibri"/>
                          <a:sym typeface="Calibri"/>
                        </a:rPr>
                        <a:t> cancer</a:t>
                      </a:r>
                    </a:p>
                  </a:txBody>
                  <a:tcPr marL="45720" marR="45720" horzOverflow="overflow"/>
                </a:tc>
                <a:extLst>
                  <a:ext uri="{0D108BD9-81ED-4DB2-BD59-A6C34878D82A}">
                    <a16:rowId xmlns:a16="http://schemas.microsoft.com/office/drawing/2014/main" val="10007"/>
                  </a:ext>
                </a:extLst>
              </a:tr>
            </a:tbl>
          </a:graphicData>
        </a:graphic>
      </p:graphicFrame>
      <p:sp>
        <p:nvSpPr>
          <p:cNvPr id="2" name="Title 3">
            <a:extLst>
              <a:ext uri="{FF2B5EF4-FFF2-40B4-BE49-F238E27FC236}">
                <a16:creationId xmlns:a16="http://schemas.microsoft.com/office/drawing/2014/main" id="{BE4D3043-E42C-A6CC-F8EF-54F26E81C9BB}"/>
              </a:ext>
            </a:extLst>
          </p:cNvPr>
          <p:cNvSpPr txBox="1">
            <a:spLocks/>
          </p:cNvSpPr>
          <p:nvPr/>
        </p:nvSpPr>
        <p:spPr>
          <a:xfrm>
            <a:off x="151306" y="54837"/>
            <a:ext cx="7783019"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Exposures and Outcomes: What are they?</a:t>
            </a:r>
            <a:endParaRPr lang="hu-HU" b="1" dirty="0"/>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 name="Content Placeholder 1"/>
          <p:cNvSpPr txBox="1"/>
          <p:nvPr/>
        </p:nvSpPr>
        <p:spPr>
          <a:xfrm>
            <a:off x="3181857" y="1181407"/>
            <a:ext cx="5828286" cy="62580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254000" indent="-254000">
              <a:spcBef>
                <a:spcPts val="500"/>
              </a:spcBef>
              <a:buClr>
                <a:schemeClr val="accent3"/>
              </a:buClr>
              <a:buSzPct val="100000"/>
              <a:buFont typeface="Arial"/>
              <a:buChar char="•"/>
              <a:defRPr sz="2400" u="sng">
                <a:latin typeface="+mn-lt"/>
                <a:ea typeface="+mn-ea"/>
                <a:cs typeface="+mn-cs"/>
                <a:sym typeface="Source Sans Pro Regular"/>
              </a:defRPr>
            </a:pPr>
            <a:r>
              <a:t>Hepatitis C</a:t>
            </a:r>
            <a:r>
              <a:rPr u="none"/>
              <a:t> infections and </a:t>
            </a:r>
            <a:r>
              <a:t>needle reuse</a:t>
            </a:r>
            <a:endParaRPr sz="3200">
              <a:latin typeface="Arial"/>
              <a:ea typeface="Arial"/>
              <a:cs typeface="Arial"/>
              <a:sym typeface="Arial"/>
            </a:endParaRPr>
          </a:p>
          <a:p>
            <a:pPr marL="254000" indent="-254000">
              <a:spcBef>
                <a:spcPts val="700"/>
              </a:spcBef>
              <a:buClr>
                <a:schemeClr val="accent3"/>
              </a:buClr>
              <a:buSzPct val="100000"/>
              <a:buFont typeface="Arial"/>
              <a:buChar char="•"/>
              <a:defRPr sz="2400">
                <a:latin typeface="+mn-lt"/>
                <a:ea typeface="+mn-ea"/>
                <a:cs typeface="+mn-cs"/>
                <a:sym typeface="Source Sans Pro Regular"/>
              </a:defRPr>
            </a:pPr>
            <a:endParaRPr sz="3200">
              <a:latin typeface="Arial"/>
              <a:ea typeface="Arial"/>
              <a:cs typeface="Arial"/>
              <a:sym typeface="Arial"/>
            </a:endParaRPr>
          </a:p>
          <a:p>
            <a:pPr marL="254000" indent="-254000">
              <a:spcBef>
                <a:spcPts val="500"/>
              </a:spcBef>
              <a:buClr>
                <a:schemeClr val="accent3"/>
              </a:buClr>
              <a:buSzPct val="100000"/>
              <a:buFont typeface="Arial"/>
              <a:buChar char="•"/>
              <a:defRPr sz="2400" u="sng">
                <a:latin typeface="+mn-lt"/>
                <a:ea typeface="+mn-ea"/>
                <a:cs typeface="+mn-cs"/>
                <a:sym typeface="Source Sans Pro Regular"/>
              </a:defRPr>
            </a:pPr>
            <a:r>
              <a:t>Obesity</a:t>
            </a:r>
            <a:r>
              <a:rPr u="none"/>
              <a:t> and </a:t>
            </a:r>
            <a:r>
              <a:t>excess calorie consumption</a:t>
            </a:r>
            <a:endParaRPr sz="3200">
              <a:latin typeface="Arial"/>
              <a:ea typeface="Arial"/>
              <a:cs typeface="Arial"/>
              <a:sym typeface="Arial"/>
            </a:endParaRPr>
          </a:p>
          <a:p>
            <a:pPr marL="254000" indent="-254000">
              <a:spcBef>
                <a:spcPts val="700"/>
              </a:spcBef>
              <a:buClr>
                <a:schemeClr val="accent3"/>
              </a:buClr>
              <a:buSzPct val="100000"/>
              <a:buFont typeface="Arial"/>
              <a:buChar char="•"/>
              <a:defRPr sz="2400">
                <a:latin typeface="+mn-lt"/>
                <a:ea typeface="+mn-ea"/>
                <a:cs typeface="+mn-cs"/>
                <a:sym typeface="Source Sans Pro Regular"/>
              </a:defRPr>
            </a:pPr>
            <a:endParaRPr sz="3200">
              <a:latin typeface="Arial"/>
              <a:ea typeface="Arial"/>
              <a:cs typeface="Arial"/>
              <a:sym typeface="Arial"/>
            </a:endParaRPr>
          </a:p>
          <a:p>
            <a:pPr marL="254000" indent="-254000">
              <a:spcBef>
                <a:spcPts val="500"/>
              </a:spcBef>
              <a:buClr>
                <a:schemeClr val="accent3"/>
              </a:buClr>
              <a:buSzPct val="100000"/>
              <a:buFont typeface="Arial"/>
              <a:buChar char="•"/>
              <a:defRPr sz="2400" u="sng">
                <a:latin typeface="+mn-lt"/>
                <a:ea typeface="+mn-ea"/>
                <a:cs typeface="+mn-cs"/>
                <a:sym typeface="Source Sans Pro Regular"/>
              </a:defRPr>
            </a:pPr>
            <a:r>
              <a:t>Obesity</a:t>
            </a:r>
            <a:r>
              <a:rPr u="none"/>
              <a:t> and </a:t>
            </a:r>
            <a:r>
              <a:t>heart disease</a:t>
            </a:r>
            <a:endParaRPr sz="3200">
              <a:latin typeface="Arial"/>
              <a:ea typeface="Arial"/>
              <a:cs typeface="Arial"/>
              <a:sym typeface="Arial"/>
            </a:endParaRPr>
          </a:p>
          <a:p>
            <a:pPr marL="254000" indent="-254000">
              <a:spcBef>
                <a:spcPts val="700"/>
              </a:spcBef>
              <a:buClr>
                <a:schemeClr val="accent3"/>
              </a:buClr>
              <a:buSzPct val="100000"/>
              <a:buFont typeface="Arial"/>
              <a:buChar char="•"/>
              <a:defRPr sz="2400">
                <a:latin typeface="+mn-lt"/>
                <a:ea typeface="+mn-ea"/>
                <a:cs typeface="+mn-cs"/>
                <a:sym typeface="Source Sans Pro Regular"/>
              </a:defRPr>
            </a:pPr>
            <a:endParaRPr sz="3200">
              <a:latin typeface="Arial"/>
              <a:ea typeface="Arial"/>
              <a:cs typeface="Arial"/>
              <a:sym typeface="Arial"/>
            </a:endParaRPr>
          </a:p>
          <a:p>
            <a:pPr marL="254000" indent="-254000">
              <a:spcBef>
                <a:spcPts val="500"/>
              </a:spcBef>
              <a:buClr>
                <a:schemeClr val="accent3"/>
              </a:buClr>
              <a:buSzPct val="100000"/>
              <a:buFont typeface="Arial"/>
              <a:buChar char="•"/>
              <a:defRPr sz="2400" u="sng">
                <a:latin typeface="+mn-lt"/>
                <a:ea typeface="+mn-ea"/>
                <a:cs typeface="+mn-cs"/>
                <a:sym typeface="Source Sans Pro Regular"/>
              </a:defRPr>
            </a:pPr>
            <a:r>
              <a:t>Running</a:t>
            </a:r>
            <a:r>
              <a:rPr u="none"/>
              <a:t> and </a:t>
            </a:r>
            <a:r>
              <a:t>knee injuries</a:t>
            </a:r>
            <a:endParaRPr sz="3200">
              <a:latin typeface="Arial"/>
              <a:ea typeface="Arial"/>
              <a:cs typeface="Arial"/>
              <a:sym typeface="Arial"/>
            </a:endParaRPr>
          </a:p>
          <a:p>
            <a:pPr marL="254000" indent="-254000">
              <a:spcBef>
                <a:spcPts val="700"/>
              </a:spcBef>
              <a:buClr>
                <a:schemeClr val="accent3"/>
              </a:buClr>
              <a:buSzPct val="100000"/>
              <a:buFont typeface="Arial"/>
              <a:buChar char="•"/>
              <a:defRPr sz="2400">
                <a:latin typeface="+mn-lt"/>
                <a:ea typeface="+mn-ea"/>
                <a:cs typeface="+mn-cs"/>
                <a:sym typeface="Source Sans Pro Regular"/>
              </a:defRPr>
            </a:pPr>
            <a:endParaRPr sz="3200">
              <a:latin typeface="Arial"/>
              <a:ea typeface="Arial"/>
              <a:cs typeface="Arial"/>
              <a:sym typeface="Arial"/>
            </a:endParaRPr>
          </a:p>
          <a:p>
            <a:pPr marL="254000" indent="-254000">
              <a:spcBef>
                <a:spcPts val="500"/>
              </a:spcBef>
              <a:buClr>
                <a:schemeClr val="accent3"/>
              </a:buClr>
              <a:buSzPct val="100000"/>
              <a:buFont typeface="Arial"/>
              <a:buChar char="•"/>
              <a:defRPr sz="2400" u="sng">
                <a:latin typeface="+mn-lt"/>
                <a:ea typeface="+mn-ea"/>
                <a:cs typeface="+mn-cs"/>
                <a:sym typeface="Source Sans Pro Regular"/>
              </a:defRPr>
            </a:pPr>
            <a:r>
              <a:t>Lung damage</a:t>
            </a:r>
            <a:r>
              <a:rPr u="none"/>
              <a:t> and </a:t>
            </a:r>
            <a:r>
              <a:t>smoke inhalation</a:t>
            </a:r>
            <a:endParaRPr sz="3200">
              <a:latin typeface="Arial"/>
              <a:ea typeface="Arial"/>
              <a:cs typeface="Arial"/>
              <a:sym typeface="Arial"/>
            </a:endParaRPr>
          </a:p>
          <a:p>
            <a:pPr marL="254000" indent="-254000">
              <a:spcBef>
                <a:spcPts val="700"/>
              </a:spcBef>
              <a:buClr>
                <a:schemeClr val="accent3"/>
              </a:buClr>
              <a:buSzPct val="100000"/>
              <a:buFont typeface="Arial"/>
              <a:buChar char="•"/>
              <a:defRPr sz="2400">
                <a:latin typeface="+mn-lt"/>
                <a:ea typeface="+mn-ea"/>
                <a:cs typeface="+mn-cs"/>
                <a:sym typeface="Source Sans Pro Regular"/>
              </a:defRPr>
            </a:pPr>
            <a:endParaRPr sz="3200">
              <a:latin typeface="Arial"/>
              <a:ea typeface="Arial"/>
              <a:cs typeface="Arial"/>
              <a:sym typeface="Arial"/>
            </a:endParaRPr>
          </a:p>
          <a:p>
            <a:pPr marL="254000" indent="-254000">
              <a:spcBef>
                <a:spcPts val="500"/>
              </a:spcBef>
              <a:buClr>
                <a:schemeClr val="accent3"/>
              </a:buClr>
              <a:buSzPct val="100000"/>
              <a:buFont typeface="Arial"/>
              <a:buChar char="•"/>
              <a:defRPr sz="2400" u="sng">
                <a:latin typeface="+mn-lt"/>
                <a:ea typeface="+mn-ea"/>
                <a:cs typeface="+mn-cs"/>
                <a:sym typeface="Source Sans Pro Regular"/>
              </a:defRPr>
            </a:pPr>
            <a:r>
              <a:t>Stroke</a:t>
            </a:r>
            <a:r>
              <a:rPr u="none"/>
              <a:t> and </a:t>
            </a:r>
            <a:r>
              <a:t>death</a:t>
            </a:r>
            <a:endParaRPr sz="3200">
              <a:latin typeface="Arial"/>
              <a:ea typeface="Arial"/>
              <a:cs typeface="Arial"/>
              <a:sym typeface="Arial"/>
            </a:endParaRPr>
          </a:p>
          <a:p>
            <a:pPr marL="254000" indent="-254000">
              <a:spcBef>
                <a:spcPts val="700"/>
              </a:spcBef>
              <a:buClr>
                <a:schemeClr val="accent3"/>
              </a:buClr>
              <a:buSzPct val="100000"/>
              <a:buFont typeface="Arial"/>
              <a:buChar char="•"/>
              <a:defRPr sz="2400">
                <a:latin typeface="+mn-lt"/>
                <a:ea typeface="+mn-ea"/>
                <a:cs typeface="+mn-cs"/>
                <a:sym typeface="Source Sans Pro Regular"/>
              </a:defRPr>
            </a:pPr>
            <a:endParaRPr sz="3200">
              <a:latin typeface="Arial"/>
              <a:ea typeface="Arial"/>
              <a:cs typeface="Arial"/>
              <a:sym typeface="Arial"/>
            </a:endParaRPr>
          </a:p>
        </p:txBody>
      </p:sp>
      <p:grpSp>
        <p:nvGrpSpPr>
          <p:cNvPr id="627" name="Rounded Rectangle 3"/>
          <p:cNvGrpSpPr/>
          <p:nvPr/>
        </p:nvGrpSpPr>
        <p:grpSpPr>
          <a:xfrm>
            <a:off x="7275321" y="872289"/>
            <a:ext cx="1295401" cy="383541"/>
            <a:chOff x="0" y="0"/>
            <a:chExt cx="1295400" cy="383540"/>
          </a:xfrm>
        </p:grpSpPr>
        <p:sp>
          <p:nvSpPr>
            <p:cNvPr id="625" name="Rounded Rectangle"/>
            <p:cNvSpPr/>
            <p:nvPr/>
          </p:nvSpPr>
          <p:spPr>
            <a:xfrm>
              <a:off x="0" y="1270"/>
              <a:ext cx="1295400" cy="381001"/>
            </a:xfrm>
            <a:prstGeom prst="roundRect">
              <a:avLst>
                <a:gd name="adj" fmla="val 16667"/>
              </a:avLst>
            </a:prstGeom>
            <a:solidFill>
              <a:schemeClr val="accent1"/>
            </a:solidFill>
            <a:ln w="12700" cap="flat">
              <a:solidFill>
                <a:srgbClr val="011749"/>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626" name="EXPOSURE"/>
            <p:cNvSpPr txBox="1"/>
            <p:nvPr/>
          </p:nvSpPr>
          <p:spPr>
            <a:xfrm>
              <a:off x="70669" y="-1"/>
              <a:ext cx="1154063" cy="3835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a:solidFill>
                    <a:srgbClr val="FFFFFF"/>
                  </a:solidFill>
                  <a:latin typeface="+mn-lt"/>
                  <a:ea typeface="+mn-ea"/>
                  <a:cs typeface="+mn-cs"/>
                  <a:sym typeface="Source Sans Pro Regular"/>
                </a:defRPr>
              </a:lvl1pPr>
            </a:lstStyle>
            <a:p>
              <a:r>
                <a:t>EXPOSURE</a:t>
              </a:r>
            </a:p>
          </p:txBody>
        </p:sp>
      </p:grpSp>
      <p:grpSp>
        <p:nvGrpSpPr>
          <p:cNvPr id="630" name="Rounded Rectangle 4"/>
          <p:cNvGrpSpPr/>
          <p:nvPr/>
        </p:nvGrpSpPr>
        <p:grpSpPr>
          <a:xfrm>
            <a:off x="6198788" y="1788691"/>
            <a:ext cx="1295401" cy="383541"/>
            <a:chOff x="0" y="0"/>
            <a:chExt cx="1295400" cy="383540"/>
          </a:xfrm>
        </p:grpSpPr>
        <p:sp>
          <p:nvSpPr>
            <p:cNvPr id="628" name="Rounded Rectangle"/>
            <p:cNvSpPr/>
            <p:nvPr/>
          </p:nvSpPr>
          <p:spPr>
            <a:xfrm>
              <a:off x="0" y="1270"/>
              <a:ext cx="1295400" cy="381001"/>
            </a:xfrm>
            <a:prstGeom prst="roundRect">
              <a:avLst>
                <a:gd name="adj" fmla="val 16667"/>
              </a:avLst>
            </a:prstGeom>
            <a:solidFill>
              <a:schemeClr val="accent1"/>
            </a:solidFill>
            <a:ln w="12700" cap="flat">
              <a:solidFill>
                <a:srgbClr val="011749"/>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629" name="EXPOSURE"/>
            <p:cNvSpPr txBox="1"/>
            <p:nvPr/>
          </p:nvSpPr>
          <p:spPr>
            <a:xfrm>
              <a:off x="70669" y="-1"/>
              <a:ext cx="1154063" cy="3835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a:solidFill>
                    <a:srgbClr val="FFFFFF"/>
                  </a:solidFill>
                  <a:latin typeface="+mn-lt"/>
                  <a:ea typeface="+mn-ea"/>
                  <a:cs typeface="+mn-cs"/>
                  <a:sym typeface="Source Sans Pro Regular"/>
                </a:defRPr>
              </a:lvl1pPr>
            </a:lstStyle>
            <a:p>
              <a:r>
                <a:t>EXPOSURE</a:t>
              </a:r>
            </a:p>
          </p:txBody>
        </p:sp>
      </p:grpSp>
      <p:grpSp>
        <p:nvGrpSpPr>
          <p:cNvPr id="633" name="Rounded Rectangle 5"/>
          <p:cNvGrpSpPr/>
          <p:nvPr/>
        </p:nvGrpSpPr>
        <p:grpSpPr>
          <a:xfrm>
            <a:off x="3541284" y="2711792"/>
            <a:ext cx="1295401" cy="383541"/>
            <a:chOff x="0" y="0"/>
            <a:chExt cx="1295400" cy="383540"/>
          </a:xfrm>
        </p:grpSpPr>
        <p:sp>
          <p:nvSpPr>
            <p:cNvPr id="631" name="Rounded Rectangle"/>
            <p:cNvSpPr/>
            <p:nvPr/>
          </p:nvSpPr>
          <p:spPr>
            <a:xfrm>
              <a:off x="0" y="1270"/>
              <a:ext cx="1295400" cy="381001"/>
            </a:xfrm>
            <a:prstGeom prst="roundRect">
              <a:avLst>
                <a:gd name="adj" fmla="val 16667"/>
              </a:avLst>
            </a:prstGeom>
            <a:solidFill>
              <a:schemeClr val="accent1"/>
            </a:solidFill>
            <a:ln w="12700" cap="flat">
              <a:solidFill>
                <a:srgbClr val="011749"/>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632" name="EXPOSURE"/>
            <p:cNvSpPr txBox="1"/>
            <p:nvPr/>
          </p:nvSpPr>
          <p:spPr>
            <a:xfrm>
              <a:off x="70669" y="-1"/>
              <a:ext cx="1154063" cy="3835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a:solidFill>
                    <a:srgbClr val="FFFFFF"/>
                  </a:solidFill>
                  <a:latin typeface="+mn-lt"/>
                  <a:ea typeface="+mn-ea"/>
                  <a:cs typeface="+mn-cs"/>
                  <a:sym typeface="Source Sans Pro Regular"/>
                </a:defRPr>
              </a:lvl1pPr>
            </a:lstStyle>
            <a:p>
              <a:r>
                <a:t>EXPOSURE</a:t>
              </a:r>
            </a:p>
          </p:txBody>
        </p:sp>
      </p:grpSp>
      <p:grpSp>
        <p:nvGrpSpPr>
          <p:cNvPr id="636" name="Rounded Rectangle 6"/>
          <p:cNvGrpSpPr/>
          <p:nvPr/>
        </p:nvGrpSpPr>
        <p:grpSpPr>
          <a:xfrm>
            <a:off x="3512798" y="3713094"/>
            <a:ext cx="1295401" cy="383541"/>
            <a:chOff x="0" y="0"/>
            <a:chExt cx="1295400" cy="383540"/>
          </a:xfrm>
        </p:grpSpPr>
        <p:sp>
          <p:nvSpPr>
            <p:cNvPr id="634" name="Rounded Rectangle"/>
            <p:cNvSpPr/>
            <p:nvPr/>
          </p:nvSpPr>
          <p:spPr>
            <a:xfrm>
              <a:off x="0" y="1270"/>
              <a:ext cx="1295400" cy="381001"/>
            </a:xfrm>
            <a:prstGeom prst="roundRect">
              <a:avLst>
                <a:gd name="adj" fmla="val 16667"/>
              </a:avLst>
            </a:prstGeom>
            <a:solidFill>
              <a:schemeClr val="accent1"/>
            </a:solidFill>
            <a:ln w="12700" cap="flat">
              <a:solidFill>
                <a:srgbClr val="011749"/>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635" name="EXPOSURE"/>
            <p:cNvSpPr txBox="1"/>
            <p:nvPr/>
          </p:nvSpPr>
          <p:spPr>
            <a:xfrm>
              <a:off x="70669" y="-1"/>
              <a:ext cx="1154063" cy="3835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a:solidFill>
                    <a:srgbClr val="FFFFFF"/>
                  </a:solidFill>
                  <a:latin typeface="+mn-lt"/>
                  <a:ea typeface="+mn-ea"/>
                  <a:cs typeface="+mn-cs"/>
                  <a:sym typeface="Source Sans Pro Regular"/>
                </a:defRPr>
              </a:lvl1pPr>
            </a:lstStyle>
            <a:p>
              <a:r>
                <a:t>EXPOSURE</a:t>
              </a:r>
            </a:p>
          </p:txBody>
        </p:sp>
      </p:grpSp>
      <p:grpSp>
        <p:nvGrpSpPr>
          <p:cNvPr id="639" name="Rounded Rectangle 7"/>
          <p:cNvGrpSpPr/>
          <p:nvPr/>
        </p:nvGrpSpPr>
        <p:grpSpPr>
          <a:xfrm>
            <a:off x="6322584" y="4776293"/>
            <a:ext cx="1295401" cy="383541"/>
            <a:chOff x="0" y="0"/>
            <a:chExt cx="1295400" cy="383540"/>
          </a:xfrm>
        </p:grpSpPr>
        <p:sp>
          <p:nvSpPr>
            <p:cNvPr id="637" name="Rounded Rectangle"/>
            <p:cNvSpPr/>
            <p:nvPr/>
          </p:nvSpPr>
          <p:spPr>
            <a:xfrm>
              <a:off x="0" y="1270"/>
              <a:ext cx="1295400" cy="381001"/>
            </a:xfrm>
            <a:prstGeom prst="roundRect">
              <a:avLst>
                <a:gd name="adj" fmla="val 16667"/>
              </a:avLst>
            </a:prstGeom>
            <a:solidFill>
              <a:schemeClr val="accent1"/>
            </a:solidFill>
            <a:ln w="12700" cap="flat">
              <a:solidFill>
                <a:srgbClr val="011749"/>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638" name="EXPOSURE"/>
            <p:cNvSpPr txBox="1"/>
            <p:nvPr/>
          </p:nvSpPr>
          <p:spPr>
            <a:xfrm>
              <a:off x="70669" y="-1"/>
              <a:ext cx="1154063" cy="3835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a:solidFill>
                    <a:srgbClr val="FFFFFF"/>
                  </a:solidFill>
                  <a:latin typeface="+mn-lt"/>
                  <a:ea typeface="+mn-ea"/>
                  <a:cs typeface="+mn-cs"/>
                  <a:sym typeface="Source Sans Pro Regular"/>
                </a:defRPr>
              </a:lvl1pPr>
            </a:lstStyle>
            <a:p>
              <a:r>
                <a:t>EXPOSURE</a:t>
              </a:r>
            </a:p>
          </p:txBody>
        </p:sp>
      </p:grpSp>
      <p:grpSp>
        <p:nvGrpSpPr>
          <p:cNvPr id="642" name="Rounded Rectangle 8"/>
          <p:cNvGrpSpPr/>
          <p:nvPr/>
        </p:nvGrpSpPr>
        <p:grpSpPr>
          <a:xfrm>
            <a:off x="3398379" y="5671465"/>
            <a:ext cx="1295401" cy="383541"/>
            <a:chOff x="0" y="0"/>
            <a:chExt cx="1295400" cy="383540"/>
          </a:xfrm>
        </p:grpSpPr>
        <p:sp>
          <p:nvSpPr>
            <p:cNvPr id="640" name="Rounded Rectangle"/>
            <p:cNvSpPr/>
            <p:nvPr/>
          </p:nvSpPr>
          <p:spPr>
            <a:xfrm>
              <a:off x="0" y="1270"/>
              <a:ext cx="1295400" cy="381001"/>
            </a:xfrm>
            <a:prstGeom prst="roundRect">
              <a:avLst>
                <a:gd name="adj" fmla="val 16667"/>
              </a:avLst>
            </a:prstGeom>
            <a:solidFill>
              <a:schemeClr val="accent1"/>
            </a:solidFill>
            <a:ln w="12700" cap="flat">
              <a:solidFill>
                <a:srgbClr val="011749"/>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641" name="EXPOSURE"/>
            <p:cNvSpPr txBox="1"/>
            <p:nvPr/>
          </p:nvSpPr>
          <p:spPr>
            <a:xfrm>
              <a:off x="70669" y="-1"/>
              <a:ext cx="1154063" cy="3835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a:solidFill>
                    <a:srgbClr val="FFFFFF"/>
                  </a:solidFill>
                  <a:latin typeface="+mn-lt"/>
                  <a:ea typeface="+mn-ea"/>
                  <a:cs typeface="+mn-cs"/>
                  <a:sym typeface="Source Sans Pro Regular"/>
                </a:defRPr>
              </a:lvl1pPr>
            </a:lstStyle>
            <a:p>
              <a:r>
                <a:t>EXPOSURE</a:t>
              </a:r>
            </a:p>
          </p:txBody>
        </p:sp>
      </p:grpSp>
      <p:grpSp>
        <p:nvGrpSpPr>
          <p:cNvPr id="645" name="Rounded Rectangle 9"/>
          <p:cNvGrpSpPr/>
          <p:nvPr/>
        </p:nvGrpSpPr>
        <p:grpSpPr>
          <a:xfrm>
            <a:off x="3655584" y="872289"/>
            <a:ext cx="1295401" cy="383541"/>
            <a:chOff x="0" y="0"/>
            <a:chExt cx="1295400" cy="383540"/>
          </a:xfrm>
        </p:grpSpPr>
        <p:sp>
          <p:nvSpPr>
            <p:cNvPr id="643" name="Rounded Rectangle"/>
            <p:cNvSpPr/>
            <p:nvPr/>
          </p:nvSpPr>
          <p:spPr>
            <a:xfrm>
              <a:off x="0" y="1270"/>
              <a:ext cx="1295400" cy="381001"/>
            </a:xfrm>
            <a:prstGeom prst="roundRect">
              <a:avLst>
                <a:gd name="adj" fmla="val 16667"/>
              </a:avLst>
            </a:prstGeom>
            <a:solidFill>
              <a:srgbClr val="FF0000"/>
            </a:solidFill>
            <a:ln w="12700" cap="flat">
              <a:solidFill>
                <a:srgbClr val="385724"/>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644" name="OUTCOME"/>
            <p:cNvSpPr txBox="1"/>
            <p:nvPr/>
          </p:nvSpPr>
          <p:spPr>
            <a:xfrm>
              <a:off x="70669" y="-1"/>
              <a:ext cx="1154063" cy="3835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a:solidFill>
                    <a:srgbClr val="FFFFFF"/>
                  </a:solidFill>
                  <a:latin typeface="+mn-lt"/>
                  <a:ea typeface="+mn-ea"/>
                  <a:cs typeface="+mn-cs"/>
                  <a:sym typeface="Source Sans Pro Regular"/>
                </a:defRPr>
              </a:lvl1pPr>
            </a:lstStyle>
            <a:p>
              <a:r>
                <a:t>OUTCOME</a:t>
              </a:r>
            </a:p>
          </p:txBody>
        </p:sp>
      </p:grpSp>
      <p:grpSp>
        <p:nvGrpSpPr>
          <p:cNvPr id="648" name="Rounded Rectangle 10"/>
          <p:cNvGrpSpPr/>
          <p:nvPr/>
        </p:nvGrpSpPr>
        <p:grpSpPr>
          <a:xfrm>
            <a:off x="3531788" y="1783943"/>
            <a:ext cx="1295401" cy="383541"/>
            <a:chOff x="0" y="0"/>
            <a:chExt cx="1295400" cy="383540"/>
          </a:xfrm>
        </p:grpSpPr>
        <p:sp>
          <p:nvSpPr>
            <p:cNvPr id="646" name="Rounded Rectangle"/>
            <p:cNvSpPr/>
            <p:nvPr/>
          </p:nvSpPr>
          <p:spPr>
            <a:xfrm>
              <a:off x="0" y="1270"/>
              <a:ext cx="1295400" cy="381001"/>
            </a:xfrm>
            <a:prstGeom prst="roundRect">
              <a:avLst>
                <a:gd name="adj" fmla="val 16667"/>
              </a:avLst>
            </a:prstGeom>
            <a:solidFill>
              <a:srgbClr val="FF0000"/>
            </a:solidFill>
            <a:ln w="12700" cap="flat">
              <a:solidFill>
                <a:srgbClr val="385724"/>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647" name="OUTCOME"/>
            <p:cNvSpPr txBox="1"/>
            <p:nvPr/>
          </p:nvSpPr>
          <p:spPr>
            <a:xfrm>
              <a:off x="70669" y="-1"/>
              <a:ext cx="1154063" cy="3835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a:solidFill>
                    <a:srgbClr val="FFFFFF"/>
                  </a:solidFill>
                  <a:latin typeface="+mn-lt"/>
                  <a:ea typeface="+mn-ea"/>
                  <a:cs typeface="+mn-cs"/>
                  <a:sym typeface="Source Sans Pro Regular"/>
                </a:defRPr>
              </a:lvl1pPr>
            </a:lstStyle>
            <a:p>
              <a:r>
                <a:t>OUTCOME</a:t>
              </a:r>
            </a:p>
          </p:txBody>
        </p:sp>
      </p:grpSp>
      <p:grpSp>
        <p:nvGrpSpPr>
          <p:cNvPr id="651" name="Rounded Rectangle 11"/>
          <p:cNvGrpSpPr/>
          <p:nvPr/>
        </p:nvGrpSpPr>
        <p:grpSpPr>
          <a:xfrm>
            <a:off x="5446284" y="2711792"/>
            <a:ext cx="1295401" cy="383541"/>
            <a:chOff x="0" y="0"/>
            <a:chExt cx="1295400" cy="383540"/>
          </a:xfrm>
        </p:grpSpPr>
        <p:sp>
          <p:nvSpPr>
            <p:cNvPr id="649" name="Rounded Rectangle"/>
            <p:cNvSpPr/>
            <p:nvPr/>
          </p:nvSpPr>
          <p:spPr>
            <a:xfrm>
              <a:off x="0" y="1270"/>
              <a:ext cx="1295400" cy="381001"/>
            </a:xfrm>
            <a:prstGeom prst="roundRect">
              <a:avLst>
                <a:gd name="adj" fmla="val 16667"/>
              </a:avLst>
            </a:prstGeom>
            <a:solidFill>
              <a:srgbClr val="FF0000"/>
            </a:solidFill>
            <a:ln w="12700" cap="flat">
              <a:solidFill>
                <a:srgbClr val="385724"/>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650" name="OUTCOME"/>
            <p:cNvSpPr txBox="1"/>
            <p:nvPr/>
          </p:nvSpPr>
          <p:spPr>
            <a:xfrm>
              <a:off x="70669" y="-1"/>
              <a:ext cx="1154063" cy="3835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a:solidFill>
                    <a:srgbClr val="FFFFFF"/>
                  </a:solidFill>
                  <a:latin typeface="+mn-lt"/>
                  <a:ea typeface="+mn-ea"/>
                  <a:cs typeface="+mn-cs"/>
                  <a:sym typeface="Source Sans Pro Regular"/>
                </a:defRPr>
              </a:lvl1pPr>
            </a:lstStyle>
            <a:p>
              <a:r>
                <a:t>OUTCOME</a:t>
              </a:r>
            </a:p>
          </p:txBody>
        </p:sp>
      </p:grpSp>
      <p:grpSp>
        <p:nvGrpSpPr>
          <p:cNvPr id="654" name="Rounded Rectangle 12"/>
          <p:cNvGrpSpPr/>
          <p:nvPr/>
        </p:nvGrpSpPr>
        <p:grpSpPr>
          <a:xfrm>
            <a:off x="5570198" y="3713094"/>
            <a:ext cx="1295401" cy="383541"/>
            <a:chOff x="0" y="0"/>
            <a:chExt cx="1295400" cy="383540"/>
          </a:xfrm>
        </p:grpSpPr>
        <p:sp>
          <p:nvSpPr>
            <p:cNvPr id="652" name="Rounded Rectangle"/>
            <p:cNvSpPr/>
            <p:nvPr/>
          </p:nvSpPr>
          <p:spPr>
            <a:xfrm>
              <a:off x="0" y="1270"/>
              <a:ext cx="1295400" cy="381001"/>
            </a:xfrm>
            <a:prstGeom prst="roundRect">
              <a:avLst>
                <a:gd name="adj" fmla="val 16667"/>
              </a:avLst>
            </a:prstGeom>
            <a:solidFill>
              <a:srgbClr val="FF0000"/>
            </a:solidFill>
            <a:ln w="12700" cap="flat">
              <a:solidFill>
                <a:srgbClr val="385724"/>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653" name="OUTCOME"/>
            <p:cNvSpPr txBox="1"/>
            <p:nvPr/>
          </p:nvSpPr>
          <p:spPr>
            <a:xfrm>
              <a:off x="70669" y="-1"/>
              <a:ext cx="1154063" cy="3835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a:solidFill>
                    <a:srgbClr val="FFFFFF"/>
                  </a:solidFill>
                  <a:latin typeface="+mn-lt"/>
                  <a:ea typeface="+mn-ea"/>
                  <a:cs typeface="+mn-cs"/>
                  <a:sym typeface="Source Sans Pro Regular"/>
                </a:defRPr>
              </a:lvl1pPr>
            </a:lstStyle>
            <a:p>
              <a:r>
                <a:t>OUTCOME</a:t>
              </a:r>
            </a:p>
          </p:txBody>
        </p:sp>
      </p:grpSp>
      <p:grpSp>
        <p:nvGrpSpPr>
          <p:cNvPr id="657" name="Rounded Rectangle 13"/>
          <p:cNvGrpSpPr/>
          <p:nvPr/>
        </p:nvGrpSpPr>
        <p:grpSpPr>
          <a:xfrm>
            <a:off x="3655584" y="4776293"/>
            <a:ext cx="1295401" cy="383541"/>
            <a:chOff x="0" y="0"/>
            <a:chExt cx="1295400" cy="383540"/>
          </a:xfrm>
        </p:grpSpPr>
        <p:sp>
          <p:nvSpPr>
            <p:cNvPr id="655" name="Rounded Rectangle"/>
            <p:cNvSpPr/>
            <p:nvPr/>
          </p:nvSpPr>
          <p:spPr>
            <a:xfrm>
              <a:off x="0" y="1270"/>
              <a:ext cx="1295400" cy="381001"/>
            </a:xfrm>
            <a:prstGeom prst="roundRect">
              <a:avLst>
                <a:gd name="adj" fmla="val 16667"/>
              </a:avLst>
            </a:prstGeom>
            <a:solidFill>
              <a:srgbClr val="FF0000"/>
            </a:solidFill>
            <a:ln w="12700" cap="flat">
              <a:solidFill>
                <a:srgbClr val="385724"/>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656" name="OUTCOME"/>
            <p:cNvSpPr txBox="1"/>
            <p:nvPr/>
          </p:nvSpPr>
          <p:spPr>
            <a:xfrm>
              <a:off x="70669" y="-1"/>
              <a:ext cx="1154063" cy="3835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a:solidFill>
                    <a:srgbClr val="FFFFFF"/>
                  </a:solidFill>
                  <a:latin typeface="+mn-lt"/>
                  <a:ea typeface="+mn-ea"/>
                  <a:cs typeface="+mn-cs"/>
                  <a:sym typeface="Source Sans Pro Regular"/>
                </a:defRPr>
              </a:lvl1pPr>
            </a:lstStyle>
            <a:p>
              <a:r>
                <a:t>OUTCOME</a:t>
              </a:r>
            </a:p>
          </p:txBody>
        </p:sp>
      </p:grpSp>
      <p:grpSp>
        <p:nvGrpSpPr>
          <p:cNvPr id="660" name="Rounded Rectangle 14"/>
          <p:cNvGrpSpPr/>
          <p:nvPr/>
        </p:nvGrpSpPr>
        <p:grpSpPr>
          <a:xfrm>
            <a:off x="4989084" y="5671465"/>
            <a:ext cx="1295401" cy="383541"/>
            <a:chOff x="0" y="0"/>
            <a:chExt cx="1295400" cy="383540"/>
          </a:xfrm>
        </p:grpSpPr>
        <p:sp>
          <p:nvSpPr>
            <p:cNvPr id="658" name="Rounded Rectangle"/>
            <p:cNvSpPr/>
            <p:nvPr/>
          </p:nvSpPr>
          <p:spPr>
            <a:xfrm>
              <a:off x="0" y="1270"/>
              <a:ext cx="1295400" cy="381001"/>
            </a:xfrm>
            <a:prstGeom prst="roundRect">
              <a:avLst>
                <a:gd name="adj" fmla="val 16667"/>
              </a:avLst>
            </a:prstGeom>
            <a:solidFill>
              <a:srgbClr val="FF0000"/>
            </a:solidFill>
            <a:ln w="12700" cap="flat">
              <a:solidFill>
                <a:srgbClr val="385724"/>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659" name="OUTCOME"/>
            <p:cNvSpPr txBox="1"/>
            <p:nvPr/>
          </p:nvSpPr>
          <p:spPr>
            <a:xfrm>
              <a:off x="70669" y="-1"/>
              <a:ext cx="1154063" cy="3835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a:solidFill>
                    <a:srgbClr val="FFFFFF"/>
                  </a:solidFill>
                  <a:latin typeface="+mn-lt"/>
                  <a:ea typeface="+mn-ea"/>
                  <a:cs typeface="+mn-cs"/>
                  <a:sym typeface="Source Sans Pro Regular"/>
                </a:defRPr>
              </a:lvl1pPr>
            </a:lstStyle>
            <a:p>
              <a:r>
                <a:t>OUTCOME</a:t>
              </a:r>
            </a:p>
          </p:txBody>
        </p:sp>
      </p:grpSp>
      <p:sp>
        <p:nvSpPr>
          <p:cNvPr id="2" name="Title 3">
            <a:extLst>
              <a:ext uri="{FF2B5EF4-FFF2-40B4-BE49-F238E27FC236}">
                <a16:creationId xmlns:a16="http://schemas.microsoft.com/office/drawing/2014/main" id="{37AB9343-C273-5F38-D7A9-4741F658FA58}"/>
              </a:ext>
            </a:extLst>
          </p:cNvPr>
          <p:cNvSpPr txBox="1">
            <a:spLocks/>
          </p:cNvSpPr>
          <p:nvPr/>
        </p:nvSpPr>
        <p:spPr>
          <a:xfrm>
            <a:off x="151306" y="54837"/>
            <a:ext cx="7136525"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Exposure or Outcome?</a:t>
            </a:r>
            <a:endParaRPr lang="hu-HU" b="1"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6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64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6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64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63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65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63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iterate>
                                    <p:tmAbs val="0"/>
                                  </p:iterate>
                                  <p:childTnLst>
                                    <p:set>
                                      <p:cBhvr>
                                        <p:cTn id="34" fill="hold"/>
                                        <p:tgtEl>
                                          <p:spTgt spid="65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iterate>
                                    <p:tmAbs val="0"/>
                                  </p:iterate>
                                  <p:childTnLst>
                                    <p:set>
                                      <p:cBhvr>
                                        <p:cTn id="38" fill="hold"/>
                                        <p:tgtEl>
                                          <p:spTgt spid="63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iterate>
                                    <p:tmAbs val="0"/>
                                  </p:iterate>
                                  <p:childTnLst>
                                    <p:set>
                                      <p:cBhvr>
                                        <p:cTn id="42" fill="hold"/>
                                        <p:tgtEl>
                                          <p:spTgt spid="65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iterate>
                                    <p:tmAbs val="0"/>
                                  </p:iterate>
                                  <p:childTnLst>
                                    <p:set>
                                      <p:cBhvr>
                                        <p:cTn id="46" fill="hold"/>
                                        <p:tgtEl>
                                          <p:spTgt spid="64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iterate>
                                    <p:tmAbs val="0"/>
                                  </p:iterate>
                                  <p:childTnLst>
                                    <p:set>
                                      <p:cBhvr>
                                        <p:cTn id="50" fill="hold"/>
                                        <p:tgtEl>
                                          <p:spTgt spid="6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7" grpId="0" animBg="1" advAuto="0"/>
      <p:bldP spid="630" grpId="0" animBg="1" advAuto="0"/>
      <p:bldP spid="633" grpId="0" animBg="1" advAuto="0"/>
      <p:bldP spid="636" grpId="0" animBg="1" advAuto="0"/>
      <p:bldP spid="639" grpId="0" animBg="1" advAuto="0"/>
      <p:bldP spid="642" grpId="0" animBg="1" advAuto="0"/>
      <p:bldP spid="645" grpId="0" animBg="1" advAuto="0"/>
      <p:bldP spid="648" grpId="0" animBg="1" advAuto="0"/>
      <p:bldP spid="651" grpId="0" animBg="1" advAuto="0"/>
      <p:bldP spid="654" grpId="0" animBg="1" advAuto="0"/>
      <p:bldP spid="657" grpId="0" animBg="1" advAuto="0"/>
      <p:bldP spid="660" grpId="0"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 name="Rectangle 3"/>
          <p:cNvSpPr txBox="1">
            <a:spLocks noGrp="1"/>
          </p:cNvSpPr>
          <p:nvPr>
            <p:ph type="body" idx="1"/>
          </p:nvPr>
        </p:nvSpPr>
        <p:spPr>
          <a:xfrm>
            <a:off x="4273550" y="1387365"/>
            <a:ext cx="7529514" cy="5002324"/>
          </a:xfrm>
          <a:prstGeom prst="rect">
            <a:avLst/>
          </a:prstGeom>
        </p:spPr>
        <p:txBody>
          <a:bodyPr/>
          <a:lstStyle/>
          <a:p>
            <a:pPr>
              <a:spcBef>
                <a:spcPts val="1200"/>
              </a:spcBef>
            </a:pPr>
            <a:r>
              <a:rPr b="1" dirty="0">
                <a:solidFill>
                  <a:schemeClr val="tx1"/>
                </a:solidFill>
                <a:latin typeface="Source Sans Pro Bold"/>
              </a:rPr>
              <a:t>At the end of this this session, you </a:t>
            </a:r>
            <a:r>
              <a:rPr lang="fr-FR" b="1" dirty="0" err="1">
                <a:solidFill>
                  <a:schemeClr val="tx1"/>
                </a:solidFill>
                <a:latin typeface="Source Sans Pro Bold"/>
              </a:rPr>
              <a:t>should</a:t>
            </a:r>
            <a:r>
              <a:rPr b="1" dirty="0">
                <a:solidFill>
                  <a:schemeClr val="tx1"/>
                </a:solidFill>
                <a:latin typeface="Source Sans Pro Bold"/>
              </a:rPr>
              <a:t> be able to:</a:t>
            </a:r>
          </a:p>
          <a:p>
            <a:pPr>
              <a:spcBef>
                <a:spcPts val="1200"/>
              </a:spcBef>
            </a:pPr>
            <a:endParaRPr dirty="0"/>
          </a:p>
          <a:p>
            <a:pPr marL="342900" indent="-342900">
              <a:buClr>
                <a:srgbClr val="C00000"/>
              </a:buClr>
              <a:buFont typeface="Arial" panose="020B0604020202020204" pitchFamily="34" charset="0"/>
              <a:buChar char="•"/>
            </a:pPr>
            <a:r>
              <a:rPr dirty="0"/>
              <a:t>Determine when to investigate an outbreak</a:t>
            </a:r>
          </a:p>
          <a:p>
            <a:pPr marL="342900" indent="-342900">
              <a:buClr>
                <a:srgbClr val="C00000"/>
              </a:buClr>
              <a:buFont typeface="Arial" panose="020B0604020202020204" pitchFamily="34" charset="0"/>
              <a:buChar char="•"/>
            </a:pPr>
            <a:r>
              <a:rPr dirty="0"/>
              <a:t>Develop clear investigation objectives </a:t>
            </a:r>
          </a:p>
          <a:p>
            <a:pPr marL="342900" indent="-342900">
              <a:buClr>
                <a:srgbClr val="C00000"/>
              </a:buClr>
              <a:buFont typeface="Arial" panose="020B0604020202020204" pitchFamily="34" charset="0"/>
              <a:buChar char="•"/>
            </a:pPr>
            <a:r>
              <a:rPr dirty="0"/>
              <a:t>Conduct an outbreak investigation systematically</a:t>
            </a:r>
          </a:p>
          <a:p>
            <a:pPr marL="342900" indent="-342900">
              <a:buClr>
                <a:srgbClr val="C00000"/>
              </a:buClr>
              <a:buFont typeface="Arial" panose="020B0604020202020204" pitchFamily="34" charset="0"/>
              <a:buChar char="•"/>
            </a:pPr>
            <a:r>
              <a:rPr dirty="0"/>
              <a:t>Describe an outbreak by time, place and person</a:t>
            </a:r>
          </a:p>
          <a:p>
            <a:pPr marL="342900" indent="-342900">
              <a:buClr>
                <a:srgbClr val="C00000"/>
              </a:buClr>
              <a:buFont typeface="Arial" panose="020B0604020202020204" pitchFamily="34" charset="0"/>
              <a:buChar char="•"/>
            </a:pPr>
            <a:r>
              <a:rPr dirty="0"/>
              <a:t>Develop a hypothesis about the possible cause of an outbreak</a:t>
            </a:r>
          </a:p>
          <a:p>
            <a:pPr marL="342900" indent="-342900">
              <a:buClr>
                <a:srgbClr val="C00000"/>
              </a:buClr>
              <a:buFont typeface="Arial" panose="020B0604020202020204" pitchFamily="34" charset="0"/>
              <a:buChar char="•"/>
            </a:pPr>
            <a:r>
              <a:rPr dirty="0"/>
              <a:t>Discuss ways to evaluate that hypothesis</a:t>
            </a:r>
          </a:p>
          <a:p>
            <a:pPr marL="342900" indent="-342900">
              <a:buClr>
                <a:srgbClr val="C00000"/>
              </a:buClr>
              <a:buFont typeface="Arial" panose="020B0604020202020204" pitchFamily="34" charset="0"/>
              <a:buChar char="•"/>
            </a:pPr>
            <a:r>
              <a:rPr dirty="0"/>
              <a:t>Discuss strategies for outbreak control</a:t>
            </a:r>
          </a:p>
        </p:txBody>
      </p:sp>
      <p:sp>
        <p:nvSpPr>
          <p:cNvPr id="2" name="Title 1">
            <a:extLst>
              <a:ext uri="{FF2B5EF4-FFF2-40B4-BE49-F238E27FC236}">
                <a16:creationId xmlns:a16="http://schemas.microsoft.com/office/drawing/2014/main" id="{E00C3F80-6130-B56A-9B28-AE4F75F8AD47}"/>
              </a:ext>
            </a:extLst>
          </p:cNvPr>
          <p:cNvSpPr txBox="1">
            <a:spLocks/>
          </p:cNvSpPr>
          <p:nvPr/>
        </p:nvSpPr>
        <p:spPr>
          <a:xfrm>
            <a:off x="388937" y="577049"/>
            <a:ext cx="3264195" cy="994650"/>
          </a:xfrm>
          <a:prstGeom prst="rect">
            <a:avLst/>
          </a:prstGeom>
        </p:spPr>
        <p:txBody>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Learning objectives</a:t>
            </a:r>
          </a:p>
        </p:txBody>
      </p:sp>
      <p:sp>
        <p:nvSpPr>
          <p:cNvPr id="3" name="Rounded Rectangle 9">
            <a:extLst>
              <a:ext uri="{FF2B5EF4-FFF2-40B4-BE49-F238E27FC236}">
                <a16:creationId xmlns:a16="http://schemas.microsoft.com/office/drawing/2014/main" id="{58DDFDB1-8DAC-964E-D274-78D230A3E1EE}"/>
              </a:ext>
            </a:extLst>
          </p:cNvPr>
          <p:cNvSpPr/>
          <p:nvPr/>
        </p:nvSpPr>
        <p:spPr>
          <a:xfrm flipV="1">
            <a:off x="388936" y="1507555"/>
            <a:ext cx="2938224" cy="128287"/>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 name="Title 4"/>
          <p:cNvSpPr txBox="1">
            <a:spLocks noGrp="1"/>
          </p:cNvSpPr>
          <p:nvPr>
            <p:ph type="title"/>
          </p:nvPr>
        </p:nvSpPr>
        <p:spPr>
          <a:xfrm>
            <a:off x="397814" y="0"/>
            <a:ext cx="3264195" cy="1854935"/>
          </a:xfrm>
          <a:prstGeom prst="rect">
            <a:avLst/>
          </a:prstGeom>
        </p:spPr>
        <p:txBody>
          <a:bodyPr>
            <a:normAutofit/>
          </a:bodyPr>
          <a:lstStyle>
            <a:lvl1pPr defTabSz="280642">
              <a:defRPr sz="3104"/>
            </a:lvl1pPr>
          </a:lstStyle>
          <a:p>
            <a:r>
              <a:rPr sz="3200" b="1" dirty="0"/>
              <a:t>Subject-matter knowledge for hypothesis generation</a:t>
            </a:r>
          </a:p>
        </p:txBody>
      </p:sp>
      <p:sp>
        <p:nvSpPr>
          <p:cNvPr id="666" name="Text Placeholder 6"/>
          <p:cNvSpPr txBox="1">
            <a:spLocks noGrp="1"/>
          </p:cNvSpPr>
          <p:nvPr>
            <p:ph type="body" sz="half" idx="1"/>
          </p:nvPr>
        </p:nvSpPr>
        <p:spPr>
          <a:xfrm>
            <a:off x="4273550" y="2059051"/>
            <a:ext cx="7529514" cy="2739898"/>
          </a:xfrm>
          <a:prstGeom prst="rect">
            <a:avLst/>
          </a:prstGeom>
        </p:spPr>
        <p:txBody>
          <a:bodyPr/>
          <a:lstStyle/>
          <a:p>
            <a:pPr marL="342900" indent="-342900">
              <a:buClr>
                <a:schemeClr val="accent3"/>
              </a:buClr>
              <a:buSzPct val="100000"/>
              <a:buFont typeface="Arial"/>
              <a:buChar char="•"/>
            </a:pPr>
            <a:r>
              <a:rPr dirty="0"/>
              <a:t>What kinds of agents cause this clinical presentation?</a:t>
            </a:r>
          </a:p>
          <a:p>
            <a:pPr marL="342900" indent="-342900">
              <a:buClr>
                <a:schemeClr val="accent3"/>
              </a:buClr>
              <a:buSzPct val="100000"/>
              <a:buFont typeface="Arial"/>
              <a:buChar char="•"/>
            </a:pPr>
            <a:endParaRPr dirty="0"/>
          </a:p>
          <a:p>
            <a:pPr marL="342900" indent="-342900">
              <a:buClr>
                <a:schemeClr val="accent3"/>
              </a:buClr>
              <a:buSzPct val="100000"/>
              <a:buFont typeface="Arial"/>
              <a:buChar char="•"/>
            </a:pPr>
            <a:r>
              <a:rPr dirty="0"/>
              <a:t>What are the agent’s usual reservoirs?</a:t>
            </a:r>
          </a:p>
          <a:p>
            <a:pPr marL="342900" indent="-342900">
              <a:buClr>
                <a:schemeClr val="accent3"/>
              </a:buClr>
              <a:buSzPct val="100000"/>
              <a:buFont typeface="Arial"/>
              <a:buChar char="•"/>
            </a:pPr>
            <a:endParaRPr dirty="0"/>
          </a:p>
          <a:p>
            <a:pPr marL="342900" indent="-342900">
              <a:buClr>
                <a:schemeClr val="accent3"/>
              </a:buClr>
              <a:buSzPct val="100000"/>
              <a:buFont typeface="Arial"/>
              <a:buChar char="•"/>
            </a:pPr>
            <a:r>
              <a:rPr dirty="0"/>
              <a:t>How is the agent usually transmitted?</a:t>
            </a:r>
          </a:p>
          <a:p>
            <a:pPr marL="342900" indent="-342900">
              <a:buClr>
                <a:schemeClr val="accent3"/>
              </a:buClr>
              <a:buSzPct val="100000"/>
              <a:buFont typeface="Arial"/>
              <a:buChar char="•"/>
            </a:pPr>
            <a:endParaRPr dirty="0"/>
          </a:p>
          <a:p>
            <a:pPr marL="342900" indent="-342900">
              <a:buClr>
                <a:schemeClr val="accent3"/>
              </a:buClr>
              <a:buSzPct val="100000"/>
              <a:buFont typeface="Arial"/>
              <a:buChar char="•"/>
            </a:pPr>
            <a:r>
              <a:rPr dirty="0"/>
              <a:t>What are the known risk factors?</a:t>
            </a:r>
          </a:p>
        </p:txBody>
      </p:sp>
      <p:sp>
        <p:nvSpPr>
          <p:cNvPr id="667" name="Rounded Rectangle 7"/>
          <p:cNvSpPr/>
          <p:nvPr/>
        </p:nvSpPr>
        <p:spPr>
          <a:xfrm flipV="1">
            <a:off x="397816" y="1854935"/>
            <a:ext cx="2374646" cy="106399"/>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3" name="Text Placeholder 6"/>
          <p:cNvSpPr txBox="1">
            <a:spLocks noGrp="1"/>
          </p:cNvSpPr>
          <p:nvPr>
            <p:ph type="body" idx="1"/>
          </p:nvPr>
        </p:nvSpPr>
        <p:spPr>
          <a:xfrm>
            <a:off x="2445833" y="1184196"/>
            <a:ext cx="8222168" cy="4654072"/>
          </a:xfrm>
          <a:prstGeom prst="rect">
            <a:avLst/>
          </a:prstGeom>
        </p:spPr>
        <p:txBody>
          <a:bodyPr/>
          <a:lstStyle/>
          <a:p>
            <a:pPr defTabSz="286428">
              <a:lnSpc>
                <a:spcPct val="81000"/>
              </a:lnSpc>
              <a:spcBef>
                <a:spcPts val="200"/>
              </a:spcBef>
              <a:defRPr sz="2376">
                <a:solidFill>
                  <a:schemeClr val="accent2"/>
                </a:solidFill>
                <a:latin typeface="Source Sans Pro Bold"/>
                <a:ea typeface="Source Sans Pro Bold"/>
                <a:cs typeface="Source Sans Pro Bold"/>
                <a:sym typeface="Source Sans Pro Bold"/>
              </a:defRPr>
            </a:pPr>
            <a:r>
              <a:rPr sz="2800" b="1" dirty="0"/>
              <a:t>Time (Epidemic curve)</a:t>
            </a:r>
          </a:p>
          <a:p>
            <a:pPr defTabSz="286428">
              <a:lnSpc>
                <a:spcPct val="81000"/>
              </a:lnSpc>
              <a:spcBef>
                <a:spcPts val="200"/>
              </a:spcBef>
              <a:defRPr sz="2376"/>
            </a:pPr>
            <a:endParaRPr dirty="0"/>
          </a:p>
          <a:p>
            <a:pPr marL="394674" lvl="1" indent="-251459" defTabSz="286428">
              <a:lnSpc>
                <a:spcPct val="81000"/>
              </a:lnSpc>
              <a:spcBef>
                <a:spcPts val="0"/>
              </a:spcBef>
              <a:buClr>
                <a:srgbClr val="C00000"/>
              </a:buClr>
              <a:buFont typeface="Arial"/>
              <a:defRPr sz="2376"/>
            </a:pPr>
            <a:r>
              <a:rPr dirty="0"/>
              <a:t>Does shape hint at source or mode of transmission?</a:t>
            </a:r>
          </a:p>
          <a:p>
            <a:pPr marL="394674" lvl="1" indent="-251459" defTabSz="286428">
              <a:lnSpc>
                <a:spcPct val="81000"/>
              </a:lnSpc>
              <a:spcBef>
                <a:spcPts val="0"/>
              </a:spcBef>
              <a:buClr>
                <a:srgbClr val="C00000"/>
              </a:buClr>
              <a:buFont typeface="Arial"/>
              <a:defRPr sz="2376"/>
            </a:pPr>
            <a:r>
              <a:rPr dirty="0"/>
              <a:t>Does narrow peak point to a particular time of exposure?</a:t>
            </a:r>
          </a:p>
          <a:p>
            <a:pPr marL="214822" lvl="1" indent="-71607" defTabSz="286428">
              <a:lnSpc>
                <a:spcPct val="81000"/>
              </a:lnSpc>
              <a:spcBef>
                <a:spcPts val="0"/>
              </a:spcBef>
              <a:buClr>
                <a:schemeClr val="accent3"/>
              </a:buClr>
              <a:buFont typeface="Arial"/>
              <a:defRPr sz="2376"/>
            </a:pPr>
            <a:endParaRPr dirty="0"/>
          </a:p>
          <a:p>
            <a:pPr defTabSz="286428">
              <a:lnSpc>
                <a:spcPct val="81000"/>
              </a:lnSpc>
              <a:spcBef>
                <a:spcPts val="200"/>
              </a:spcBef>
              <a:defRPr sz="2376">
                <a:solidFill>
                  <a:schemeClr val="accent2"/>
                </a:solidFill>
                <a:latin typeface="Source Sans Pro Bold"/>
                <a:ea typeface="Source Sans Pro Bold"/>
                <a:cs typeface="Source Sans Pro Bold"/>
                <a:sym typeface="Source Sans Pro Bold"/>
              </a:defRPr>
            </a:pPr>
            <a:r>
              <a:rPr sz="2800" b="1" dirty="0"/>
              <a:t>Place</a:t>
            </a:r>
          </a:p>
          <a:p>
            <a:pPr defTabSz="286428">
              <a:lnSpc>
                <a:spcPct val="81000"/>
              </a:lnSpc>
              <a:spcBef>
                <a:spcPts val="200"/>
              </a:spcBef>
              <a:defRPr sz="2376"/>
            </a:pPr>
            <a:endParaRPr dirty="0"/>
          </a:p>
          <a:p>
            <a:pPr marL="394674" lvl="1" indent="-251459" defTabSz="286428">
              <a:lnSpc>
                <a:spcPct val="81000"/>
              </a:lnSpc>
              <a:spcBef>
                <a:spcPts val="0"/>
              </a:spcBef>
              <a:buClr>
                <a:srgbClr val="C00000"/>
              </a:buClr>
              <a:buFont typeface="Arial"/>
              <a:defRPr sz="2376"/>
            </a:pPr>
            <a:r>
              <a:rPr dirty="0"/>
              <a:t>High attack rates in one place?  What is special about that place (neighborhood, wing of hospital, etc.)?</a:t>
            </a:r>
          </a:p>
          <a:p>
            <a:pPr marL="214822" lvl="1" indent="-71607" defTabSz="286428">
              <a:lnSpc>
                <a:spcPct val="81000"/>
              </a:lnSpc>
              <a:spcBef>
                <a:spcPts val="0"/>
              </a:spcBef>
              <a:buClr>
                <a:schemeClr val="accent3"/>
              </a:buClr>
              <a:buFont typeface="Arial"/>
              <a:defRPr sz="2376"/>
            </a:pPr>
            <a:endParaRPr dirty="0"/>
          </a:p>
          <a:p>
            <a:pPr defTabSz="286428">
              <a:lnSpc>
                <a:spcPct val="81000"/>
              </a:lnSpc>
              <a:spcBef>
                <a:spcPts val="200"/>
              </a:spcBef>
              <a:defRPr sz="2376">
                <a:solidFill>
                  <a:schemeClr val="accent2"/>
                </a:solidFill>
              </a:defRPr>
            </a:pPr>
            <a:r>
              <a:rPr sz="2800" b="1" dirty="0"/>
              <a:t>Person</a:t>
            </a:r>
          </a:p>
          <a:p>
            <a:pPr defTabSz="286428">
              <a:lnSpc>
                <a:spcPct val="81000"/>
              </a:lnSpc>
              <a:spcBef>
                <a:spcPts val="200"/>
              </a:spcBef>
              <a:defRPr sz="2376"/>
            </a:pPr>
            <a:endParaRPr dirty="0"/>
          </a:p>
          <a:p>
            <a:pPr marL="394674" lvl="1" indent="-251459" defTabSz="286428">
              <a:lnSpc>
                <a:spcPct val="81000"/>
              </a:lnSpc>
              <a:spcBef>
                <a:spcPts val="0"/>
              </a:spcBef>
              <a:buClr>
                <a:srgbClr val="C00000"/>
              </a:buClr>
              <a:buFont typeface="Arial"/>
              <a:defRPr sz="2376"/>
            </a:pPr>
            <a:r>
              <a:rPr dirty="0"/>
              <a:t>Which group(s) — by age, sex, occupation, etc. — have highest rates? </a:t>
            </a:r>
          </a:p>
        </p:txBody>
      </p:sp>
      <p:sp>
        <p:nvSpPr>
          <p:cNvPr id="674" name="Title 4"/>
          <p:cNvSpPr txBox="1">
            <a:spLocks noGrp="1"/>
          </p:cNvSpPr>
          <p:nvPr>
            <p:ph type="title" idx="4294967295"/>
          </p:nvPr>
        </p:nvSpPr>
        <p:spPr>
          <a:xfrm>
            <a:off x="226510" y="0"/>
            <a:ext cx="7915549" cy="994918"/>
          </a:xfrm>
          <a:prstGeom prst="rect">
            <a:avLst/>
          </a:prstGeom>
        </p:spPr>
        <p:txBody>
          <a:bodyPr/>
          <a:lstStyle>
            <a:lvl1pPr defTabSz="269069">
              <a:defRPr sz="2976"/>
            </a:lvl1pPr>
          </a:lstStyle>
          <a:p>
            <a:r>
              <a:rPr b="1" dirty="0"/>
              <a:t>Descriptive epidemiology for hypothesis generation</a:t>
            </a: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6" name="Text Placeholder 5"/>
          <p:cNvSpPr txBox="1">
            <a:spLocks noGrp="1"/>
          </p:cNvSpPr>
          <p:nvPr>
            <p:ph type="body" idx="1"/>
          </p:nvPr>
        </p:nvSpPr>
        <p:spPr>
          <a:xfrm>
            <a:off x="2184513" y="1101964"/>
            <a:ext cx="8385049" cy="5258804"/>
          </a:xfrm>
          <a:prstGeom prst="rect">
            <a:avLst/>
          </a:prstGeom>
        </p:spPr>
        <p:txBody>
          <a:bodyPr/>
          <a:lstStyle/>
          <a:p>
            <a:pPr defTabSz="286428">
              <a:lnSpc>
                <a:spcPct val="81000"/>
              </a:lnSpc>
              <a:spcBef>
                <a:spcPts val="0"/>
              </a:spcBef>
              <a:defRPr sz="2376">
                <a:solidFill>
                  <a:schemeClr val="accent3"/>
                </a:solidFill>
                <a:latin typeface="Source Sans Pro Bold"/>
                <a:ea typeface="Source Sans Pro Bold"/>
                <a:cs typeface="Source Sans Pro Bold"/>
                <a:sym typeface="Source Sans Pro Bold"/>
              </a:defRPr>
            </a:pPr>
            <a:r>
              <a:rPr sz="2800" b="1" dirty="0">
                <a:solidFill>
                  <a:srgbClr val="C00000"/>
                </a:solidFill>
              </a:rPr>
              <a:t>By time</a:t>
            </a:r>
          </a:p>
          <a:p>
            <a:pPr defTabSz="286428">
              <a:lnSpc>
                <a:spcPct val="81000"/>
              </a:lnSpc>
              <a:spcBef>
                <a:spcPts val="0"/>
              </a:spcBef>
              <a:defRPr sz="2376"/>
            </a:pPr>
            <a:endParaRPr dirty="0"/>
          </a:p>
          <a:p>
            <a:pPr marL="394674" lvl="1" indent="-251459" defTabSz="286428">
              <a:lnSpc>
                <a:spcPct val="81000"/>
              </a:lnSpc>
              <a:spcBef>
                <a:spcPts val="0"/>
              </a:spcBef>
              <a:buClr>
                <a:srgbClr val="C00000"/>
              </a:buClr>
              <a:buFont typeface="Arial"/>
              <a:defRPr sz="2376"/>
            </a:pPr>
            <a:r>
              <a:rPr dirty="0"/>
              <a:t>Date / time of onset early? Late? What exposure did that patient have in common with the others, but perhaps at a different time?</a:t>
            </a:r>
          </a:p>
          <a:p>
            <a:pPr marL="214822" lvl="1" indent="-71607" defTabSz="286428">
              <a:lnSpc>
                <a:spcPct val="81000"/>
              </a:lnSpc>
              <a:spcBef>
                <a:spcPts val="0"/>
              </a:spcBef>
              <a:buClr>
                <a:schemeClr val="accent3"/>
              </a:buClr>
              <a:buFont typeface="Arial"/>
              <a:defRPr sz="2376"/>
            </a:pPr>
            <a:endParaRPr dirty="0"/>
          </a:p>
          <a:p>
            <a:pPr defTabSz="286428">
              <a:lnSpc>
                <a:spcPct val="81000"/>
              </a:lnSpc>
              <a:spcBef>
                <a:spcPts val="0"/>
              </a:spcBef>
              <a:defRPr sz="2376">
                <a:solidFill>
                  <a:schemeClr val="accent3"/>
                </a:solidFill>
                <a:latin typeface="Source Sans Pro Bold"/>
                <a:ea typeface="Source Sans Pro Bold"/>
                <a:cs typeface="Source Sans Pro Bold"/>
                <a:sym typeface="Source Sans Pro Bold"/>
              </a:defRPr>
            </a:pPr>
            <a:r>
              <a:rPr sz="2800" b="1" dirty="0">
                <a:solidFill>
                  <a:srgbClr val="C00000"/>
                </a:solidFill>
              </a:rPr>
              <a:t>By place</a:t>
            </a:r>
          </a:p>
          <a:p>
            <a:pPr defTabSz="286428">
              <a:lnSpc>
                <a:spcPct val="81000"/>
              </a:lnSpc>
              <a:spcBef>
                <a:spcPts val="0"/>
              </a:spcBef>
              <a:defRPr sz="2376"/>
            </a:pPr>
            <a:endParaRPr dirty="0"/>
          </a:p>
          <a:p>
            <a:pPr marL="394674" lvl="1" indent="-251459" defTabSz="286428">
              <a:lnSpc>
                <a:spcPct val="81000"/>
              </a:lnSpc>
              <a:spcBef>
                <a:spcPts val="0"/>
              </a:spcBef>
              <a:buClr>
                <a:srgbClr val="C00000"/>
              </a:buClr>
              <a:buFont typeface="Arial"/>
              <a:defRPr sz="2376"/>
            </a:pPr>
            <a:r>
              <a:rPr dirty="0"/>
              <a:t>Non-resident visitor? Usually has limited number of exposures, can narrow possibilities</a:t>
            </a:r>
          </a:p>
          <a:p>
            <a:pPr marL="214822" lvl="1" indent="-71607" defTabSz="286428">
              <a:lnSpc>
                <a:spcPct val="81000"/>
              </a:lnSpc>
              <a:spcBef>
                <a:spcPts val="0"/>
              </a:spcBef>
              <a:buClr>
                <a:schemeClr val="accent3"/>
              </a:buClr>
              <a:buFont typeface="Arial"/>
              <a:defRPr sz="2376"/>
            </a:pPr>
            <a:endParaRPr dirty="0"/>
          </a:p>
          <a:p>
            <a:pPr defTabSz="286428">
              <a:lnSpc>
                <a:spcPct val="81000"/>
              </a:lnSpc>
              <a:spcBef>
                <a:spcPts val="0"/>
              </a:spcBef>
              <a:defRPr sz="2376">
                <a:solidFill>
                  <a:schemeClr val="accent3"/>
                </a:solidFill>
                <a:latin typeface="Source Sans Pro Bold"/>
                <a:ea typeface="Source Sans Pro Bold"/>
                <a:cs typeface="Source Sans Pro Bold"/>
                <a:sym typeface="Source Sans Pro Bold"/>
              </a:defRPr>
            </a:pPr>
            <a:r>
              <a:rPr sz="2800" b="1" dirty="0">
                <a:solidFill>
                  <a:srgbClr val="C00000"/>
                </a:solidFill>
              </a:rPr>
              <a:t>By person</a:t>
            </a:r>
          </a:p>
          <a:p>
            <a:pPr defTabSz="286428">
              <a:lnSpc>
                <a:spcPct val="81000"/>
              </a:lnSpc>
              <a:spcBef>
                <a:spcPts val="0"/>
              </a:spcBef>
              <a:defRPr sz="2376"/>
            </a:pPr>
            <a:endParaRPr dirty="0"/>
          </a:p>
          <a:p>
            <a:pPr marL="394674" lvl="1" indent="-251459" defTabSz="286428">
              <a:lnSpc>
                <a:spcPct val="81000"/>
              </a:lnSpc>
              <a:spcBef>
                <a:spcPts val="0"/>
              </a:spcBef>
              <a:buClr>
                <a:srgbClr val="C00000"/>
              </a:buClr>
              <a:buFont typeface="Arial"/>
              <a:defRPr sz="2376"/>
            </a:pPr>
            <a:r>
              <a:rPr dirty="0"/>
              <a:t>Again, what exposure did that patient (who is different from the others by age, sex, etc.) have in common with the other patients?</a:t>
            </a:r>
          </a:p>
        </p:txBody>
      </p:sp>
      <p:sp>
        <p:nvSpPr>
          <p:cNvPr id="2" name="Title 3">
            <a:extLst>
              <a:ext uri="{FF2B5EF4-FFF2-40B4-BE49-F238E27FC236}">
                <a16:creationId xmlns:a16="http://schemas.microsoft.com/office/drawing/2014/main" id="{ABF72241-EE5E-D375-A1F1-9AA8F123C221}"/>
              </a:ext>
            </a:extLst>
          </p:cNvPr>
          <p:cNvSpPr txBox="1">
            <a:spLocks/>
          </p:cNvSpPr>
          <p:nvPr/>
        </p:nvSpPr>
        <p:spPr>
          <a:xfrm>
            <a:off x="151306" y="54837"/>
            <a:ext cx="7936251"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Look at outliers</a:t>
            </a:r>
            <a:r>
              <a:rPr lang="hu-HU" b="1" dirty="0"/>
              <a:t> </a:t>
            </a:r>
            <a:r>
              <a:rPr lang="en-US" b="1" dirty="0"/>
              <a:t>for hypothesis generation</a:t>
            </a:r>
            <a:endParaRPr lang="hu-HU" b="1" dirty="0"/>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1" name="Rectangle 3"/>
          <p:cNvSpPr txBox="1"/>
          <p:nvPr/>
        </p:nvSpPr>
        <p:spPr>
          <a:xfrm>
            <a:off x="4481085" y="1756384"/>
            <a:ext cx="7108146" cy="33452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pPr marL="685800" indent="-685800">
              <a:spcBef>
                <a:spcPts val="1200"/>
              </a:spcBef>
              <a:buSzPct val="100000"/>
              <a:buAutoNum type="arabicPeriod" startAt="7"/>
              <a:defRPr sz="3000">
                <a:solidFill>
                  <a:srgbClr val="A6A6A6"/>
                </a:solidFill>
                <a:latin typeface="+mn-lt"/>
                <a:ea typeface="+mn-ea"/>
                <a:cs typeface="+mn-cs"/>
                <a:sym typeface="Source Sans Pro Regular"/>
              </a:defRPr>
            </a:pPr>
            <a:r>
              <a:rPr dirty="0"/>
              <a:t>Develop hypotheses</a:t>
            </a:r>
            <a:endParaRPr sz="3200" dirty="0">
              <a:solidFill>
                <a:srgbClr val="10253F"/>
              </a:solidFill>
              <a:latin typeface="Arial"/>
              <a:ea typeface="Arial"/>
              <a:cs typeface="Arial"/>
              <a:sym typeface="Arial"/>
            </a:endParaRPr>
          </a:p>
          <a:p>
            <a:pPr marL="685800" indent="-685800">
              <a:spcBef>
                <a:spcPts val="1200"/>
              </a:spcBef>
              <a:buSzPct val="100000"/>
              <a:buAutoNum type="arabicPeriod" startAt="7"/>
              <a:defRPr sz="3000">
                <a:latin typeface="+mn-lt"/>
                <a:ea typeface="+mn-ea"/>
                <a:cs typeface="+mn-cs"/>
                <a:sym typeface="Source Sans Pro Regular"/>
              </a:defRPr>
            </a:pPr>
            <a:r>
              <a:rPr dirty="0"/>
              <a:t>Evaluate hypotheses epidemiologically</a:t>
            </a:r>
            <a:endParaRPr sz="3200" dirty="0">
              <a:latin typeface="Arial"/>
              <a:ea typeface="Arial"/>
              <a:cs typeface="Arial"/>
              <a:sym typeface="Arial"/>
            </a:endParaRPr>
          </a:p>
          <a:p>
            <a:pPr marL="685800" indent="-685800">
              <a:spcBef>
                <a:spcPts val="1200"/>
              </a:spcBef>
              <a:buSzPct val="100000"/>
              <a:buAutoNum type="arabicPeriod" startAt="7"/>
              <a:defRPr sz="3000">
                <a:solidFill>
                  <a:srgbClr val="A6A6A6"/>
                </a:solidFill>
                <a:latin typeface="+mn-lt"/>
                <a:ea typeface="+mn-ea"/>
                <a:cs typeface="+mn-cs"/>
                <a:sym typeface="Source Sans Pro Regular"/>
              </a:defRPr>
            </a:pPr>
            <a:r>
              <a:rPr dirty="0"/>
              <a:t>Reconcile epidemiology with laboratory and environmental findings</a:t>
            </a:r>
            <a:endParaRPr sz="3200" dirty="0">
              <a:solidFill>
                <a:srgbClr val="10253F"/>
              </a:solidFill>
              <a:latin typeface="Arial"/>
              <a:ea typeface="Arial"/>
              <a:cs typeface="Arial"/>
              <a:sym typeface="Arial"/>
            </a:endParaRPr>
          </a:p>
          <a:p>
            <a:pPr marL="685800" indent="-685800">
              <a:spcBef>
                <a:spcPts val="1200"/>
              </a:spcBef>
              <a:buSzPct val="100000"/>
              <a:buAutoNum type="arabicPeriod" startAt="7"/>
              <a:defRPr sz="3000">
                <a:solidFill>
                  <a:srgbClr val="A6A6A6"/>
                </a:solidFill>
                <a:latin typeface="+mn-lt"/>
                <a:ea typeface="+mn-ea"/>
                <a:cs typeface="+mn-cs"/>
                <a:sym typeface="Source Sans Pro Regular"/>
              </a:defRPr>
            </a:pPr>
            <a:r>
              <a:rPr dirty="0"/>
              <a:t>Conduct additional studies as necessary</a:t>
            </a:r>
            <a:endParaRPr sz="3200" dirty="0">
              <a:solidFill>
                <a:srgbClr val="10253F"/>
              </a:solidFill>
              <a:latin typeface="Arial"/>
              <a:ea typeface="Arial"/>
              <a:cs typeface="Arial"/>
              <a:sym typeface="Arial"/>
            </a:endParaRPr>
          </a:p>
        </p:txBody>
      </p:sp>
      <p:sp>
        <p:nvSpPr>
          <p:cNvPr id="682" name="Title 4"/>
          <p:cNvSpPr txBox="1">
            <a:spLocks noGrp="1"/>
          </p:cNvSpPr>
          <p:nvPr>
            <p:ph type="title"/>
          </p:nvPr>
        </p:nvSpPr>
        <p:spPr>
          <a:xfrm>
            <a:off x="320703" y="-115410"/>
            <a:ext cx="3549808" cy="1932378"/>
          </a:xfrm>
          <a:prstGeom prst="rect">
            <a:avLst/>
          </a:prstGeom>
        </p:spPr>
        <p:txBody>
          <a:bodyPr/>
          <a:lstStyle/>
          <a:p>
            <a:r>
              <a:rPr b="1" dirty="0"/>
              <a:t>Step 8: Evaluate hypotheses epidemiologically</a:t>
            </a:r>
          </a:p>
        </p:txBody>
      </p:sp>
      <p:sp>
        <p:nvSpPr>
          <p:cNvPr id="683" name="Rounded Rectangle 9"/>
          <p:cNvSpPr/>
          <p:nvPr/>
        </p:nvSpPr>
        <p:spPr>
          <a:xfrm flipV="1">
            <a:off x="330493" y="1595613"/>
            <a:ext cx="2938224" cy="128287"/>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7" name="Text Placeholder 5"/>
          <p:cNvSpPr txBox="1">
            <a:spLocks noGrp="1"/>
          </p:cNvSpPr>
          <p:nvPr>
            <p:ph type="body" idx="1"/>
          </p:nvPr>
        </p:nvSpPr>
        <p:spPr>
          <a:xfrm>
            <a:off x="4273550" y="1427085"/>
            <a:ext cx="7529514" cy="4003830"/>
          </a:xfrm>
          <a:prstGeom prst="rect">
            <a:avLst/>
          </a:prstGeom>
        </p:spPr>
        <p:txBody>
          <a:bodyPr>
            <a:normAutofit lnSpcReduction="10000"/>
          </a:bodyPr>
          <a:lstStyle/>
          <a:p>
            <a:pPr>
              <a:defRPr sz="2800"/>
            </a:pPr>
            <a:r>
              <a:rPr b="1" dirty="0">
                <a:solidFill>
                  <a:srgbClr val="C00000"/>
                </a:solidFill>
                <a:latin typeface="Source Sans Pro Bold"/>
              </a:rPr>
              <a:t>Compare hypothesis with collected evidence</a:t>
            </a:r>
          </a:p>
          <a:p>
            <a:pPr marL="711200" lvl="1" indent="-254000">
              <a:spcBef>
                <a:spcPts val="600"/>
              </a:spcBef>
              <a:buClr>
                <a:srgbClr val="C00000"/>
              </a:buClr>
              <a:buSzPct val="125000"/>
              <a:buFont typeface="Arial"/>
              <a:defRPr sz="2800"/>
            </a:pPr>
            <a:r>
              <a:rPr dirty="0"/>
              <a:t>Laboratory evidence</a:t>
            </a:r>
          </a:p>
          <a:p>
            <a:pPr marL="711200" lvl="1" indent="-254000">
              <a:spcBef>
                <a:spcPts val="600"/>
              </a:spcBef>
              <a:buClr>
                <a:srgbClr val="C00000"/>
              </a:buClr>
              <a:buSzPct val="125000"/>
              <a:buFont typeface="Arial"/>
              <a:defRPr sz="2800"/>
            </a:pPr>
            <a:r>
              <a:rPr dirty="0"/>
              <a:t>Clinical evidence</a:t>
            </a:r>
          </a:p>
          <a:p>
            <a:pPr marL="711200" lvl="1" indent="-254000">
              <a:spcBef>
                <a:spcPts val="600"/>
              </a:spcBef>
              <a:buClr>
                <a:srgbClr val="C00000"/>
              </a:buClr>
              <a:buSzPct val="125000"/>
              <a:buFont typeface="Arial"/>
              <a:defRPr sz="2800"/>
            </a:pPr>
            <a:r>
              <a:rPr dirty="0"/>
              <a:t>Environmental evidence</a:t>
            </a:r>
          </a:p>
          <a:p>
            <a:pPr marL="711200" lvl="1" indent="-254000">
              <a:spcBef>
                <a:spcPts val="600"/>
              </a:spcBef>
              <a:buClr>
                <a:srgbClr val="C00000"/>
              </a:buClr>
              <a:buSzPct val="125000"/>
              <a:buFont typeface="Arial"/>
              <a:defRPr sz="2800"/>
            </a:pPr>
            <a:r>
              <a:rPr dirty="0"/>
              <a:t>Epidemiologic evidence</a:t>
            </a:r>
          </a:p>
          <a:p>
            <a:pPr marL="860425" lvl="1" indent="-403225">
              <a:spcBef>
                <a:spcPts val="600"/>
              </a:spcBef>
              <a:buClr>
                <a:schemeClr val="accent3"/>
              </a:buClr>
              <a:buSzPct val="125000"/>
              <a:buFont typeface="Arial"/>
              <a:defRPr sz="2800"/>
            </a:pPr>
            <a:endParaRPr dirty="0"/>
          </a:p>
          <a:p>
            <a:pPr>
              <a:defRPr sz="2800"/>
            </a:pPr>
            <a:r>
              <a:rPr b="1" dirty="0">
                <a:solidFill>
                  <a:srgbClr val="C00000"/>
                </a:solidFill>
                <a:latin typeface="Source Sans Pro Bold"/>
              </a:rPr>
              <a:t>Conduct analytic study</a:t>
            </a:r>
          </a:p>
          <a:p>
            <a:pPr marL="723900" lvl="1" indent="-266700">
              <a:spcBef>
                <a:spcPts val="600"/>
              </a:spcBef>
              <a:buClr>
                <a:srgbClr val="C00000"/>
              </a:buClr>
              <a:buSzPct val="127000"/>
              <a:defRPr sz="2800"/>
            </a:pPr>
            <a:r>
              <a:rPr dirty="0"/>
              <a:t>cohort study</a:t>
            </a:r>
          </a:p>
          <a:p>
            <a:pPr marL="723900" lvl="1" indent="-266700">
              <a:spcBef>
                <a:spcPts val="600"/>
              </a:spcBef>
              <a:buClr>
                <a:srgbClr val="C00000"/>
              </a:buClr>
              <a:buSzPct val="127000"/>
              <a:defRPr sz="2800"/>
            </a:pPr>
            <a:r>
              <a:rPr dirty="0"/>
              <a:t>case-control study</a:t>
            </a:r>
          </a:p>
        </p:txBody>
      </p:sp>
      <p:sp>
        <p:nvSpPr>
          <p:cNvPr id="2" name="Title 4">
            <a:extLst>
              <a:ext uri="{FF2B5EF4-FFF2-40B4-BE49-F238E27FC236}">
                <a16:creationId xmlns:a16="http://schemas.microsoft.com/office/drawing/2014/main" id="{3583C6A7-42F5-70B2-B646-755E011F7DEC}"/>
              </a:ext>
            </a:extLst>
          </p:cNvPr>
          <p:cNvSpPr txBox="1">
            <a:spLocks/>
          </p:cNvSpPr>
          <p:nvPr/>
        </p:nvSpPr>
        <p:spPr>
          <a:xfrm>
            <a:off x="330493" y="-71388"/>
            <a:ext cx="3300474" cy="18530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Evaluating Hypotheses:</a:t>
            </a:r>
            <a:br>
              <a:rPr lang="en-US" b="1" dirty="0"/>
            </a:br>
            <a:r>
              <a:rPr lang="en-US" b="1" dirty="0"/>
              <a:t>Compare with Evidence</a:t>
            </a:r>
          </a:p>
        </p:txBody>
      </p:sp>
      <p:sp>
        <p:nvSpPr>
          <p:cNvPr id="3" name="Rounded Rectangle 9">
            <a:extLst>
              <a:ext uri="{FF2B5EF4-FFF2-40B4-BE49-F238E27FC236}">
                <a16:creationId xmlns:a16="http://schemas.microsoft.com/office/drawing/2014/main" id="{EC6A0726-B8F7-C2C4-F267-44B874F7284D}"/>
              </a:ext>
            </a:extLst>
          </p:cNvPr>
          <p:cNvSpPr/>
          <p:nvPr/>
        </p:nvSpPr>
        <p:spPr>
          <a:xfrm flipV="1">
            <a:off x="330493" y="1711023"/>
            <a:ext cx="2938224" cy="128287"/>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1" name="Content Placeholder 2"/>
          <p:cNvSpPr txBox="1">
            <a:spLocks noGrp="1"/>
          </p:cNvSpPr>
          <p:nvPr>
            <p:ph type="body" idx="1"/>
          </p:nvPr>
        </p:nvSpPr>
        <p:spPr>
          <a:xfrm>
            <a:off x="4273550" y="1364734"/>
            <a:ext cx="7529514" cy="4128533"/>
          </a:xfrm>
          <a:prstGeom prst="rect">
            <a:avLst/>
          </a:prstGeom>
        </p:spPr>
        <p:txBody>
          <a:bodyPr/>
          <a:lstStyle/>
          <a:p>
            <a:pPr>
              <a:defRPr sz="2800"/>
            </a:pPr>
            <a:r>
              <a:rPr b="1" dirty="0">
                <a:solidFill>
                  <a:srgbClr val="C00000"/>
                </a:solidFill>
                <a:latin typeface="Source Sans Pro Bold"/>
              </a:rPr>
              <a:t>Cohort study (retrospective cohort study)</a:t>
            </a:r>
          </a:p>
          <a:p>
            <a:pPr>
              <a:defRPr sz="2800"/>
            </a:pPr>
            <a:endParaRPr dirty="0"/>
          </a:p>
          <a:p>
            <a:pPr marL="398661" lvl="1" indent="-254000">
              <a:spcBef>
                <a:spcPts val="100"/>
              </a:spcBef>
              <a:buClr>
                <a:srgbClr val="C00000"/>
              </a:buClr>
              <a:buFont typeface="Arial"/>
            </a:pPr>
            <a:r>
              <a:rPr dirty="0"/>
              <a:t>Include all people in a community (school, funeral attendees, etc.) in which the outbreak occurred</a:t>
            </a:r>
          </a:p>
          <a:p>
            <a:pPr marL="398661" lvl="1" indent="-254000">
              <a:spcBef>
                <a:spcPts val="100"/>
              </a:spcBef>
              <a:buClr>
                <a:srgbClr val="C00000"/>
              </a:buClr>
              <a:buFont typeface="Arial"/>
            </a:pPr>
            <a:endParaRPr dirty="0"/>
          </a:p>
          <a:p>
            <a:pPr marL="398661" lvl="1" indent="-254000">
              <a:spcBef>
                <a:spcPts val="100"/>
              </a:spcBef>
              <a:buClr>
                <a:srgbClr val="C00000"/>
              </a:buClr>
              <a:buFont typeface="Arial"/>
            </a:pPr>
            <a:r>
              <a:rPr dirty="0"/>
              <a:t>Collect information from or about everyone</a:t>
            </a:r>
          </a:p>
          <a:p>
            <a:pPr marL="398661" lvl="1" indent="-254000">
              <a:spcBef>
                <a:spcPts val="100"/>
              </a:spcBef>
              <a:buClr>
                <a:srgbClr val="C00000"/>
              </a:buClr>
              <a:buFont typeface="Arial"/>
            </a:pPr>
            <a:endParaRPr dirty="0"/>
          </a:p>
          <a:p>
            <a:pPr marL="398661" lvl="1" indent="-254000">
              <a:spcBef>
                <a:spcPts val="100"/>
              </a:spcBef>
              <a:buClr>
                <a:srgbClr val="C00000"/>
              </a:buClr>
              <a:buFont typeface="Arial"/>
            </a:pPr>
            <a:r>
              <a:rPr dirty="0"/>
              <a:t>Calculate attack rates among those exposed vs. not exposed to various factors</a:t>
            </a:r>
          </a:p>
          <a:p>
            <a:pPr marL="398661" lvl="1" indent="-254000">
              <a:spcBef>
                <a:spcPts val="100"/>
              </a:spcBef>
              <a:buClr>
                <a:srgbClr val="C00000"/>
              </a:buClr>
              <a:buFont typeface="Arial"/>
            </a:pPr>
            <a:endParaRPr dirty="0"/>
          </a:p>
          <a:p>
            <a:pPr marL="398661" lvl="1" indent="-254000">
              <a:spcBef>
                <a:spcPts val="100"/>
              </a:spcBef>
              <a:buClr>
                <a:srgbClr val="C00000"/>
              </a:buClr>
              <a:buFont typeface="Arial"/>
            </a:pPr>
            <a:r>
              <a:rPr dirty="0"/>
              <a:t>Calculate ratio of attack rates (</a:t>
            </a:r>
            <a:r>
              <a:rPr i="1" dirty="0"/>
              <a:t>relative risk</a:t>
            </a:r>
            <a:r>
              <a:rPr dirty="0"/>
              <a:t>, </a:t>
            </a:r>
            <a:r>
              <a:rPr i="1" dirty="0"/>
              <a:t>risk ratio</a:t>
            </a:r>
            <a:r>
              <a:rPr dirty="0"/>
              <a:t>)</a:t>
            </a:r>
          </a:p>
        </p:txBody>
      </p:sp>
      <p:sp>
        <p:nvSpPr>
          <p:cNvPr id="2" name="Title 4">
            <a:extLst>
              <a:ext uri="{FF2B5EF4-FFF2-40B4-BE49-F238E27FC236}">
                <a16:creationId xmlns:a16="http://schemas.microsoft.com/office/drawing/2014/main" id="{1DD068A7-4498-810A-2398-37CEC18AD223}"/>
              </a:ext>
            </a:extLst>
          </p:cNvPr>
          <p:cNvSpPr txBox="1">
            <a:spLocks/>
          </p:cNvSpPr>
          <p:nvPr/>
        </p:nvSpPr>
        <p:spPr>
          <a:xfrm>
            <a:off x="388936" y="0"/>
            <a:ext cx="3549808" cy="15709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Cohort Study for Outbreak Investigation</a:t>
            </a:r>
          </a:p>
        </p:txBody>
      </p:sp>
      <p:sp>
        <p:nvSpPr>
          <p:cNvPr id="6" name="Rounded Rectangle 3">
            <a:extLst>
              <a:ext uri="{FF2B5EF4-FFF2-40B4-BE49-F238E27FC236}">
                <a16:creationId xmlns:a16="http://schemas.microsoft.com/office/drawing/2014/main" id="{EF0EB379-086F-1A6D-C4C0-58DB4CF5E0C5}"/>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98" name="Group 54"/>
          <p:cNvGraphicFramePr/>
          <p:nvPr>
            <p:extLst>
              <p:ext uri="{D42A27DB-BD31-4B8C-83A1-F6EECF244321}">
                <p14:modId xmlns:p14="http://schemas.microsoft.com/office/powerpoint/2010/main" val="248139597"/>
              </p:ext>
            </p:extLst>
          </p:nvPr>
        </p:nvGraphicFramePr>
        <p:xfrm>
          <a:off x="1756345" y="792548"/>
          <a:ext cx="8679309" cy="3570150"/>
        </p:xfrm>
        <a:graphic>
          <a:graphicData uri="http://schemas.openxmlformats.org/drawingml/2006/table">
            <a:tbl>
              <a:tblPr>
                <a:tableStyleId>{4C3C2611-4C71-4FC5-86AE-919BDF0F9419}</a:tableStyleId>
              </a:tblPr>
              <a:tblGrid>
                <a:gridCol w="2122222">
                  <a:extLst>
                    <a:ext uri="{9D8B030D-6E8A-4147-A177-3AD203B41FA5}">
                      <a16:colId xmlns:a16="http://schemas.microsoft.com/office/drawing/2014/main" val="20000"/>
                    </a:ext>
                  </a:extLst>
                </a:gridCol>
                <a:gridCol w="1338822">
                  <a:extLst>
                    <a:ext uri="{9D8B030D-6E8A-4147-A177-3AD203B41FA5}">
                      <a16:colId xmlns:a16="http://schemas.microsoft.com/office/drawing/2014/main" val="20001"/>
                    </a:ext>
                  </a:extLst>
                </a:gridCol>
                <a:gridCol w="1521523">
                  <a:extLst>
                    <a:ext uri="{9D8B030D-6E8A-4147-A177-3AD203B41FA5}">
                      <a16:colId xmlns:a16="http://schemas.microsoft.com/office/drawing/2014/main" val="20002"/>
                    </a:ext>
                  </a:extLst>
                </a:gridCol>
                <a:gridCol w="1536501">
                  <a:extLst>
                    <a:ext uri="{9D8B030D-6E8A-4147-A177-3AD203B41FA5}">
                      <a16:colId xmlns:a16="http://schemas.microsoft.com/office/drawing/2014/main" val="20003"/>
                    </a:ext>
                  </a:extLst>
                </a:gridCol>
                <a:gridCol w="2160241">
                  <a:extLst>
                    <a:ext uri="{9D8B030D-6E8A-4147-A177-3AD203B41FA5}">
                      <a16:colId xmlns:a16="http://schemas.microsoft.com/office/drawing/2014/main" val="20004"/>
                    </a:ext>
                  </a:extLst>
                </a:gridCol>
              </a:tblGrid>
              <a:tr h="609600">
                <a:tc>
                  <a:txBody>
                    <a:bodyPr/>
                    <a:lstStyle/>
                    <a:p>
                      <a:pPr algn="ctr">
                        <a:spcBef>
                          <a:spcPts val="100"/>
                        </a:spcBef>
                        <a:tabLst>
                          <a:tab pos="850900" algn="l"/>
                        </a:tabLst>
                        <a:defRPr sz="2800">
                          <a:latin typeface="+mn-lt"/>
                          <a:ea typeface="+mn-ea"/>
                          <a:cs typeface="+mn-cs"/>
                          <a:sym typeface="Source Sans Pro Regular"/>
                        </a:defRPr>
                      </a:pPr>
                      <a:endParaRPr/>
                    </a:p>
                  </a:txBody>
                  <a:tcPr marL="93363" marR="93363" marT="93363" marB="93363" horzOverflow="overflow">
                    <a:lnL w="12700">
                      <a:miter lim="400000"/>
                    </a:lnL>
                    <a:lnR w="12700">
                      <a:miter lim="400000"/>
                    </a:lnR>
                    <a:lnT w="12700">
                      <a:miter lim="400000"/>
                    </a:lnT>
                    <a:lnB w="12700">
                      <a:miter lim="400000"/>
                    </a:lnB>
                    <a:noFill/>
                  </a:tcPr>
                </a:tc>
                <a:tc gridSpan="2">
                  <a:txBody>
                    <a:bodyPr/>
                    <a:lstStyle/>
                    <a:p>
                      <a:pPr algn="ctr">
                        <a:spcBef>
                          <a:spcPts val="600"/>
                        </a:spcBef>
                        <a:tabLst>
                          <a:tab pos="850900" algn="l"/>
                        </a:tabLst>
                        <a:defRPr sz="1800"/>
                      </a:pPr>
                      <a:r>
                        <a:rPr sz="2800">
                          <a:latin typeface="+mn-lt"/>
                          <a:ea typeface="+mn-ea"/>
                          <a:cs typeface="+mn-cs"/>
                          <a:sym typeface="Source Sans Pro Regular"/>
                        </a:rPr>
                        <a:t>Has Disease?</a:t>
                      </a:r>
                    </a:p>
                  </a:txBody>
                  <a:tcPr marL="93363" marR="93363" marT="93363" marB="93363" horzOverflow="overflow">
                    <a:lnL w="12700">
                      <a:miter lim="400000"/>
                    </a:lnL>
                    <a:lnR w="12700">
                      <a:miter lim="400000"/>
                    </a:lnR>
                    <a:lnT w="12700">
                      <a:miter lim="400000"/>
                    </a:lnT>
                    <a:lnB w="28575">
                      <a:solidFill>
                        <a:srgbClr val="000000"/>
                      </a:solidFill>
                    </a:lnB>
                    <a:noFill/>
                  </a:tcPr>
                </a:tc>
                <a:tc hMerge="1">
                  <a:txBody>
                    <a:bodyPr/>
                    <a:lstStyle/>
                    <a:p>
                      <a:endParaRPr lang="hu-HU"/>
                    </a:p>
                  </a:txBody>
                  <a:tcPr/>
                </a:tc>
                <a:tc>
                  <a:txBody>
                    <a:bodyPr/>
                    <a:lstStyle/>
                    <a:p>
                      <a:pPr algn="ctr">
                        <a:spcBef>
                          <a:spcPts val="100"/>
                        </a:spcBef>
                        <a:tabLst>
                          <a:tab pos="850900" algn="l"/>
                        </a:tabLst>
                        <a:defRPr sz="2800">
                          <a:latin typeface="+mn-lt"/>
                          <a:ea typeface="+mn-ea"/>
                          <a:cs typeface="+mn-cs"/>
                          <a:sym typeface="Source Sans Pro Regular"/>
                        </a:defRPr>
                      </a:pPr>
                      <a:endParaRPr/>
                    </a:p>
                  </a:txBody>
                  <a:tcPr marL="93363" marR="93363" marT="93363" marB="93363" horzOverflow="overflow">
                    <a:lnL w="12700">
                      <a:miter lim="400000"/>
                    </a:lnL>
                    <a:lnR w="12700">
                      <a:miter lim="400000"/>
                    </a:lnR>
                    <a:lnT w="12700">
                      <a:miter lim="400000"/>
                    </a:lnT>
                    <a:lnB w="12700">
                      <a:miter lim="400000"/>
                    </a:lnB>
                    <a:noFill/>
                  </a:tcPr>
                </a:tc>
                <a:tc rowSpan="2">
                  <a:txBody>
                    <a:bodyPr/>
                    <a:lstStyle/>
                    <a:p>
                      <a:pPr algn="ctr">
                        <a:spcBef>
                          <a:spcPts val="600"/>
                        </a:spcBef>
                        <a:tabLst>
                          <a:tab pos="850900" algn="l"/>
                        </a:tabLst>
                        <a:defRPr sz="1800"/>
                      </a:pPr>
                      <a:r>
                        <a:rPr sz="2800" u="sng">
                          <a:latin typeface="+mn-lt"/>
                          <a:ea typeface="+mn-ea"/>
                          <a:cs typeface="+mn-cs"/>
                          <a:sym typeface="Source Sans Pro Regular"/>
                        </a:rPr>
                        <a:t>Attack rate/ Risk</a:t>
                      </a:r>
                    </a:p>
                  </a:txBody>
                  <a:tcPr marL="93363" marR="93363" marT="93363" marB="93363" anchor="b" horzOverflow="overflow">
                    <a:lnL w="12700">
                      <a:miter lim="400000"/>
                    </a:lnL>
                    <a:lnR w="12700">
                      <a:miter lim="400000"/>
                    </a:lnR>
                    <a:lnT w="12700">
                      <a:miter lim="400000"/>
                    </a:lnT>
                    <a:lnB w="12700">
                      <a:miter lim="400000"/>
                    </a:lnB>
                    <a:noFill/>
                  </a:tcPr>
                </a:tc>
                <a:extLst>
                  <a:ext uri="{0D108BD9-81ED-4DB2-BD59-A6C34878D82A}">
                    <a16:rowId xmlns:a16="http://schemas.microsoft.com/office/drawing/2014/main" val="10000"/>
                  </a:ext>
                </a:extLst>
              </a:tr>
              <a:tr h="609600">
                <a:tc>
                  <a:txBody>
                    <a:bodyPr/>
                    <a:lstStyle/>
                    <a:p>
                      <a:pPr algn="ctr">
                        <a:spcBef>
                          <a:spcPts val="100"/>
                        </a:spcBef>
                        <a:tabLst>
                          <a:tab pos="850900" algn="l"/>
                        </a:tabLst>
                        <a:defRPr sz="2800">
                          <a:latin typeface="+mn-lt"/>
                          <a:ea typeface="+mn-ea"/>
                          <a:cs typeface="+mn-cs"/>
                          <a:sym typeface="Source Sans Pro Regular"/>
                        </a:defRPr>
                      </a:pPr>
                      <a:endParaRPr dirty="0"/>
                    </a:p>
                  </a:txBody>
                  <a:tcPr marL="93363" marR="93363" marT="93363" marB="93363" horzOverflow="overflow">
                    <a:lnL w="12700">
                      <a:miter lim="400000"/>
                    </a:lnL>
                    <a:lnR w="12700">
                      <a:miter lim="400000"/>
                    </a:lnR>
                    <a:lnT w="12700">
                      <a:miter lim="400000"/>
                    </a:lnT>
                    <a:lnB w="12700">
                      <a:miter lim="400000"/>
                    </a:lnB>
                    <a:noFill/>
                  </a:tcPr>
                </a:tc>
                <a:tc>
                  <a:txBody>
                    <a:bodyPr/>
                    <a:lstStyle/>
                    <a:p>
                      <a:pPr algn="ctr">
                        <a:spcBef>
                          <a:spcPts val="600"/>
                        </a:spcBef>
                        <a:tabLst>
                          <a:tab pos="850900" algn="l"/>
                        </a:tabLst>
                        <a:defRPr sz="1800"/>
                      </a:pPr>
                      <a:r>
                        <a:rPr sz="2800">
                          <a:latin typeface="+mn-lt"/>
                          <a:ea typeface="+mn-ea"/>
                          <a:cs typeface="+mn-cs"/>
                          <a:sym typeface="Source Sans Pro Regular"/>
                        </a:rPr>
                        <a:t>Yes</a:t>
                      </a:r>
                    </a:p>
                  </a:txBody>
                  <a:tcPr marL="93363" marR="93363" marT="93363" marB="93363" horzOverflow="overflow">
                    <a:lnL w="12700">
                      <a:miter lim="400000"/>
                    </a:lnL>
                    <a:lnR w="12700">
                      <a:miter lim="400000"/>
                    </a:lnR>
                    <a:lnT w="28575">
                      <a:solidFill>
                        <a:srgbClr val="000000"/>
                      </a:solidFill>
                    </a:lnT>
                    <a:lnB w="28575">
                      <a:solidFill>
                        <a:srgbClr val="000000"/>
                      </a:solidFill>
                    </a:lnB>
                    <a:noFill/>
                  </a:tcPr>
                </a:tc>
                <a:tc>
                  <a:txBody>
                    <a:bodyPr/>
                    <a:lstStyle/>
                    <a:p>
                      <a:pPr algn="ctr">
                        <a:spcBef>
                          <a:spcPts val="600"/>
                        </a:spcBef>
                        <a:tabLst>
                          <a:tab pos="850900" algn="l"/>
                        </a:tabLst>
                        <a:defRPr sz="1800"/>
                      </a:pPr>
                      <a:r>
                        <a:rPr sz="2800">
                          <a:latin typeface="+mn-lt"/>
                          <a:ea typeface="+mn-ea"/>
                          <a:cs typeface="+mn-cs"/>
                          <a:sym typeface="Source Sans Pro Regular"/>
                        </a:rPr>
                        <a:t>No</a:t>
                      </a:r>
                    </a:p>
                  </a:txBody>
                  <a:tcPr marL="93363" marR="93363" marT="93363" marB="93363" horzOverflow="overflow">
                    <a:lnL w="12700">
                      <a:miter lim="400000"/>
                    </a:lnL>
                    <a:lnR w="12700">
                      <a:miter lim="400000"/>
                    </a:lnR>
                    <a:lnT w="28575">
                      <a:solidFill>
                        <a:srgbClr val="000000"/>
                      </a:solidFill>
                    </a:lnT>
                    <a:lnB w="28575">
                      <a:solidFill>
                        <a:srgbClr val="000000"/>
                      </a:solidFill>
                    </a:lnB>
                    <a:noFill/>
                  </a:tcPr>
                </a:tc>
                <a:tc>
                  <a:txBody>
                    <a:bodyPr/>
                    <a:lstStyle/>
                    <a:p>
                      <a:pPr algn="ctr">
                        <a:spcBef>
                          <a:spcPts val="600"/>
                        </a:spcBef>
                        <a:tabLst>
                          <a:tab pos="850900" algn="l"/>
                        </a:tabLst>
                        <a:defRPr sz="1800"/>
                      </a:pPr>
                      <a:r>
                        <a:rPr sz="2800" u="sng">
                          <a:latin typeface="+mn-lt"/>
                          <a:ea typeface="+mn-ea"/>
                          <a:cs typeface="+mn-cs"/>
                          <a:sym typeface="Source Sans Pro Regular"/>
                        </a:rPr>
                        <a:t>Total</a:t>
                      </a:r>
                    </a:p>
                  </a:txBody>
                  <a:tcPr marL="93363" marR="93363" marT="93363" marB="93363" horzOverflow="overflow">
                    <a:lnL w="12700">
                      <a:miter lim="400000"/>
                    </a:lnL>
                    <a:lnR w="12700">
                      <a:miter lim="400000"/>
                    </a:lnR>
                    <a:lnT w="12700">
                      <a:miter lim="400000"/>
                    </a:lnT>
                    <a:lnB w="12700">
                      <a:miter lim="400000"/>
                    </a:lnB>
                    <a:noFill/>
                  </a:tcPr>
                </a:tc>
                <a:tc vMerge="1">
                  <a:txBody>
                    <a:bodyPr/>
                    <a:lstStyle/>
                    <a:p>
                      <a:endParaRPr lang="hu-HU"/>
                    </a:p>
                  </a:txBody>
                  <a:tcPr/>
                </a:tc>
                <a:extLst>
                  <a:ext uri="{0D108BD9-81ED-4DB2-BD59-A6C34878D82A}">
                    <a16:rowId xmlns:a16="http://schemas.microsoft.com/office/drawing/2014/main" val="10001"/>
                  </a:ext>
                </a:extLst>
              </a:tr>
              <a:tr h="533400">
                <a:tc>
                  <a:txBody>
                    <a:bodyPr/>
                    <a:lstStyle/>
                    <a:p>
                      <a:pPr algn="ctr">
                        <a:spcBef>
                          <a:spcPts val="600"/>
                        </a:spcBef>
                        <a:tabLst>
                          <a:tab pos="850900" algn="l"/>
                        </a:tabLst>
                        <a:defRPr sz="1800"/>
                      </a:pPr>
                      <a:r>
                        <a:rPr sz="2800">
                          <a:latin typeface="+mn-lt"/>
                          <a:ea typeface="+mn-ea"/>
                          <a:cs typeface="+mn-cs"/>
                          <a:sym typeface="Source Sans Pro Regular"/>
                        </a:rPr>
                        <a:t>Exposed</a:t>
                      </a:r>
                    </a:p>
                  </a:txBody>
                  <a:tcPr marL="93363" marR="93363" marT="93363" marB="93363" horzOverflow="overflow">
                    <a:lnL w="12700">
                      <a:miter lim="400000"/>
                    </a:lnL>
                    <a:lnR w="28575">
                      <a:solidFill>
                        <a:srgbClr val="000000"/>
                      </a:solidFill>
                    </a:lnR>
                    <a:lnT w="12700">
                      <a:miter lim="400000"/>
                    </a:lnT>
                    <a:lnB w="12700">
                      <a:miter lim="400000"/>
                    </a:lnB>
                    <a:noFill/>
                  </a:tcPr>
                </a:tc>
                <a:tc>
                  <a:txBody>
                    <a:bodyPr/>
                    <a:lstStyle/>
                    <a:p>
                      <a:pPr algn="ctr">
                        <a:spcBef>
                          <a:spcPts val="600"/>
                        </a:spcBef>
                        <a:tabLst>
                          <a:tab pos="850900" algn="l"/>
                        </a:tabLst>
                        <a:defRPr sz="1800"/>
                      </a:pPr>
                      <a:r>
                        <a:rPr sz="2800">
                          <a:latin typeface="+mn-lt"/>
                          <a:ea typeface="+mn-ea"/>
                          <a:cs typeface="+mn-cs"/>
                          <a:sym typeface="Source Sans Pro Regular"/>
                        </a:rPr>
                        <a:t>A</a:t>
                      </a:r>
                    </a:p>
                  </a:txBody>
                  <a:tcPr marL="93363" marR="93363" marT="93363" marB="93363" horzOverflow="overflow">
                    <a:lnL w="28575">
                      <a:solidFill>
                        <a:srgbClr val="000000"/>
                      </a:solidFill>
                    </a:lnL>
                    <a:lnR w="28575">
                      <a:solidFill>
                        <a:srgbClr val="000000"/>
                      </a:solidFill>
                    </a:lnR>
                    <a:lnT w="28575">
                      <a:solidFill>
                        <a:srgbClr val="000000"/>
                      </a:solidFill>
                    </a:lnT>
                    <a:lnB w="28575">
                      <a:solidFill>
                        <a:srgbClr val="000000"/>
                      </a:solidFill>
                    </a:lnB>
                    <a:noFill/>
                  </a:tcPr>
                </a:tc>
                <a:tc>
                  <a:txBody>
                    <a:bodyPr/>
                    <a:lstStyle/>
                    <a:p>
                      <a:pPr algn="ctr">
                        <a:spcBef>
                          <a:spcPts val="600"/>
                        </a:spcBef>
                        <a:tabLst>
                          <a:tab pos="850900" algn="l"/>
                        </a:tabLst>
                        <a:defRPr sz="1800"/>
                      </a:pPr>
                      <a:r>
                        <a:rPr sz="2800">
                          <a:latin typeface="+mn-lt"/>
                          <a:ea typeface="+mn-ea"/>
                          <a:cs typeface="+mn-cs"/>
                          <a:sym typeface="Source Sans Pro Regular"/>
                        </a:rPr>
                        <a:t>B</a:t>
                      </a:r>
                    </a:p>
                  </a:txBody>
                  <a:tcPr marL="93363" marR="93363" marT="93363" marB="93363" horzOverflow="overflow">
                    <a:lnL w="28575">
                      <a:solidFill>
                        <a:srgbClr val="000000"/>
                      </a:solidFill>
                    </a:lnL>
                    <a:lnR w="28575">
                      <a:solidFill>
                        <a:srgbClr val="000000"/>
                      </a:solidFill>
                    </a:lnR>
                    <a:lnT w="28575">
                      <a:solidFill>
                        <a:srgbClr val="000000"/>
                      </a:solidFill>
                    </a:lnT>
                    <a:lnB w="28575">
                      <a:solidFill>
                        <a:srgbClr val="000000"/>
                      </a:solidFill>
                    </a:lnB>
                    <a:noFill/>
                  </a:tcPr>
                </a:tc>
                <a:tc>
                  <a:txBody>
                    <a:bodyPr/>
                    <a:lstStyle/>
                    <a:p>
                      <a:pPr>
                        <a:spcBef>
                          <a:spcPts val="600"/>
                        </a:spcBef>
                        <a:tabLst>
                          <a:tab pos="850900" algn="l"/>
                        </a:tabLst>
                        <a:defRPr sz="1800"/>
                      </a:pPr>
                      <a:r>
                        <a:rPr sz="2800">
                          <a:latin typeface="+mn-lt"/>
                          <a:ea typeface="+mn-ea"/>
                          <a:cs typeface="+mn-cs"/>
                          <a:sym typeface="Source Sans Pro Regular"/>
                        </a:rPr>
                        <a:t>A+B</a:t>
                      </a:r>
                    </a:p>
                  </a:txBody>
                  <a:tcPr marL="93363" marR="93363" marT="93363" marB="93363" horzOverflow="overflow">
                    <a:lnL w="28575">
                      <a:solidFill>
                        <a:srgbClr val="000000"/>
                      </a:solidFill>
                    </a:lnL>
                    <a:lnR w="12700">
                      <a:miter lim="400000"/>
                    </a:lnR>
                    <a:lnT w="12700">
                      <a:miter lim="400000"/>
                    </a:lnT>
                    <a:lnB w="12700">
                      <a:miter lim="400000"/>
                    </a:lnB>
                    <a:noFill/>
                  </a:tcPr>
                </a:tc>
                <a:tc>
                  <a:txBody>
                    <a:bodyPr/>
                    <a:lstStyle/>
                    <a:p>
                      <a:pPr algn="ctr">
                        <a:spcBef>
                          <a:spcPts val="600"/>
                        </a:spcBef>
                        <a:tabLst>
                          <a:tab pos="850900" algn="l"/>
                        </a:tabLst>
                        <a:defRPr sz="1800"/>
                      </a:pPr>
                      <a:r>
                        <a:rPr sz="2800">
                          <a:latin typeface="+mn-lt"/>
                          <a:ea typeface="+mn-ea"/>
                          <a:cs typeface="+mn-cs"/>
                          <a:sym typeface="Source Sans Pro Regular"/>
                        </a:rPr>
                        <a:t>A/(A+B)</a:t>
                      </a:r>
                    </a:p>
                  </a:txBody>
                  <a:tcPr marL="93363" marR="93363" marT="93363" marB="93363" horzOverflow="overflow">
                    <a:lnL w="12700">
                      <a:miter lim="400000"/>
                    </a:lnL>
                    <a:lnR w="12700">
                      <a:miter lim="400000"/>
                    </a:lnR>
                    <a:lnT w="12700">
                      <a:miter lim="400000"/>
                    </a:lnT>
                    <a:lnB w="12700">
                      <a:miter lim="400000"/>
                    </a:lnB>
                    <a:noFill/>
                  </a:tcPr>
                </a:tc>
                <a:extLst>
                  <a:ext uri="{0D108BD9-81ED-4DB2-BD59-A6C34878D82A}">
                    <a16:rowId xmlns:a16="http://schemas.microsoft.com/office/drawing/2014/main" val="10002"/>
                  </a:ext>
                </a:extLst>
              </a:tr>
              <a:tr h="487363">
                <a:tc>
                  <a:txBody>
                    <a:bodyPr/>
                    <a:lstStyle/>
                    <a:p>
                      <a:pPr algn="ctr">
                        <a:spcBef>
                          <a:spcPts val="600"/>
                        </a:spcBef>
                        <a:tabLst>
                          <a:tab pos="850900" algn="l"/>
                        </a:tabLst>
                        <a:defRPr sz="1800"/>
                      </a:pPr>
                      <a:r>
                        <a:rPr sz="2800">
                          <a:latin typeface="+mn-lt"/>
                          <a:ea typeface="+mn-ea"/>
                          <a:cs typeface="+mn-cs"/>
                          <a:sym typeface="Source Sans Pro Regular"/>
                        </a:rPr>
                        <a:t>Unexposed</a:t>
                      </a:r>
                    </a:p>
                  </a:txBody>
                  <a:tcPr marL="93363" marR="93363" marT="93363" marB="93363" horzOverflow="overflow">
                    <a:lnL w="12700">
                      <a:miter lim="400000"/>
                    </a:lnL>
                    <a:lnR w="28575">
                      <a:solidFill>
                        <a:srgbClr val="000000"/>
                      </a:solidFill>
                    </a:lnR>
                    <a:lnT w="12700">
                      <a:miter lim="400000"/>
                    </a:lnT>
                    <a:lnB w="12700">
                      <a:miter lim="400000"/>
                    </a:lnB>
                    <a:noFill/>
                  </a:tcPr>
                </a:tc>
                <a:tc>
                  <a:txBody>
                    <a:bodyPr/>
                    <a:lstStyle/>
                    <a:p>
                      <a:pPr algn="ctr">
                        <a:spcBef>
                          <a:spcPts val="600"/>
                        </a:spcBef>
                        <a:tabLst>
                          <a:tab pos="850900" algn="l"/>
                        </a:tabLst>
                        <a:defRPr sz="1800"/>
                      </a:pPr>
                      <a:r>
                        <a:rPr sz="2800">
                          <a:latin typeface="+mn-lt"/>
                          <a:ea typeface="+mn-ea"/>
                          <a:cs typeface="+mn-cs"/>
                          <a:sym typeface="Source Sans Pro Regular"/>
                        </a:rPr>
                        <a:t>C</a:t>
                      </a:r>
                    </a:p>
                  </a:txBody>
                  <a:tcPr marL="93363" marR="93363" marT="93363" marB="93363" horzOverflow="overflow">
                    <a:lnL w="28575">
                      <a:solidFill>
                        <a:srgbClr val="000000"/>
                      </a:solidFill>
                    </a:lnL>
                    <a:lnR w="28575">
                      <a:solidFill>
                        <a:srgbClr val="000000"/>
                      </a:solidFill>
                    </a:lnR>
                    <a:lnT w="28575">
                      <a:solidFill>
                        <a:srgbClr val="000000"/>
                      </a:solidFill>
                    </a:lnT>
                    <a:lnB w="28575">
                      <a:solidFill>
                        <a:srgbClr val="000000"/>
                      </a:solidFill>
                    </a:lnB>
                    <a:noFill/>
                  </a:tcPr>
                </a:tc>
                <a:tc>
                  <a:txBody>
                    <a:bodyPr/>
                    <a:lstStyle/>
                    <a:p>
                      <a:pPr algn="ctr">
                        <a:spcBef>
                          <a:spcPts val="600"/>
                        </a:spcBef>
                        <a:tabLst>
                          <a:tab pos="850900" algn="l"/>
                        </a:tabLst>
                        <a:defRPr sz="1800"/>
                      </a:pPr>
                      <a:r>
                        <a:rPr sz="2800">
                          <a:latin typeface="+mn-lt"/>
                          <a:ea typeface="+mn-ea"/>
                          <a:cs typeface="+mn-cs"/>
                          <a:sym typeface="Source Sans Pro Regular"/>
                        </a:rPr>
                        <a:t>D</a:t>
                      </a:r>
                    </a:p>
                  </a:txBody>
                  <a:tcPr marL="93363" marR="93363" marT="93363" marB="93363" horzOverflow="overflow">
                    <a:lnL w="28575">
                      <a:solidFill>
                        <a:srgbClr val="000000"/>
                      </a:solidFill>
                    </a:lnL>
                    <a:lnR w="28575">
                      <a:solidFill>
                        <a:srgbClr val="000000"/>
                      </a:solidFill>
                    </a:lnR>
                    <a:lnT w="28575">
                      <a:solidFill>
                        <a:srgbClr val="000000"/>
                      </a:solidFill>
                    </a:lnT>
                    <a:lnB w="28575">
                      <a:solidFill>
                        <a:srgbClr val="000000"/>
                      </a:solidFill>
                    </a:lnB>
                    <a:noFill/>
                  </a:tcPr>
                </a:tc>
                <a:tc>
                  <a:txBody>
                    <a:bodyPr/>
                    <a:lstStyle/>
                    <a:p>
                      <a:pPr>
                        <a:spcBef>
                          <a:spcPts val="600"/>
                        </a:spcBef>
                        <a:tabLst>
                          <a:tab pos="850900" algn="l"/>
                        </a:tabLst>
                        <a:defRPr sz="1800"/>
                      </a:pPr>
                      <a:r>
                        <a:rPr sz="2800">
                          <a:latin typeface="+mn-lt"/>
                          <a:ea typeface="+mn-ea"/>
                          <a:cs typeface="+mn-cs"/>
                          <a:sym typeface="Source Sans Pro Regular"/>
                        </a:rPr>
                        <a:t>C+D</a:t>
                      </a:r>
                    </a:p>
                  </a:txBody>
                  <a:tcPr marL="93363" marR="93363" marT="93363" marB="93363" horzOverflow="overflow">
                    <a:lnL w="28575">
                      <a:solidFill>
                        <a:srgbClr val="000000"/>
                      </a:solidFill>
                    </a:lnL>
                    <a:lnR w="12700">
                      <a:miter lim="400000"/>
                    </a:lnR>
                    <a:lnT w="12700">
                      <a:miter lim="400000"/>
                    </a:lnT>
                    <a:lnB w="12700">
                      <a:miter lim="400000"/>
                    </a:lnB>
                    <a:noFill/>
                  </a:tcPr>
                </a:tc>
                <a:tc>
                  <a:txBody>
                    <a:bodyPr/>
                    <a:lstStyle/>
                    <a:p>
                      <a:pPr algn="ctr">
                        <a:spcBef>
                          <a:spcPts val="600"/>
                        </a:spcBef>
                        <a:tabLst>
                          <a:tab pos="850900" algn="l"/>
                        </a:tabLst>
                        <a:defRPr sz="1800"/>
                      </a:pPr>
                      <a:r>
                        <a:rPr sz="2800">
                          <a:latin typeface="+mn-lt"/>
                          <a:ea typeface="+mn-ea"/>
                          <a:cs typeface="+mn-cs"/>
                          <a:sym typeface="Source Sans Pro Regular"/>
                        </a:rPr>
                        <a:t>C/(C+D)</a:t>
                      </a:r>
                    </a:p>
                  </a:txBody>
                  <a:tcPr marL="93363" marR="93363" marT="93363" marB="93363" horzOverflow="overflow">
                    <a:lnL w="12700">
                      <a:miter lim="400000"/>
                    </a:lnL>
                    <a:lnR w="12700">
                      <a:miter lim="400000"/>
                    </a:lnR>
                    <a:lnT w="12700">
                      <a:miter lim="400000"/>
                    </a:lnT>
                    <a:lnB w="12700">
                      <a:miter lim="400000"/>
                    </a:lnB>
                    <a:noFill/>
                  </a:tcPr>
                </a:tc>
                <a:extLst>
                  <a:ext uri="{0D108BD9-81ED-4DB2-BD59-A6C34878D82A}">
                    <a16:rowId xmlns:a16="http://schemas.microsoft.com/office/drawing/2014/main" val="10003"/>
                  </a:ext>
                </a:extLst>
              </a:tr>
              <a:tr h="487363">
                <a:tc>
                  <a:txBody>
                    <a:bodyPr/>
                    <a:lstStyle/>
                    <a:p>
                      <a:pPr algn="ctr">
                        <a:spcBef>
                          <a:spcPts val="600"/>
                        </a:spcBef>
                        <a:tabLst>
                          <a:tab pos="850900" algn="l"/>
                        </a:tabLst>
                        <a:defRPr sz="1800"/>
                      </a:pPr>
                      <a:r>
                        <a:rPr sz="2800">
                          <a:latin typeface="+mn-lt"/>
                          <a:ea typeface="+mn-ea"/>
                          <a:cs typeface="+mn-cs"/>
                          <a:sym typeface="Source Sans Pro Regular"/>
                        </a:rPr>
                        <a:t>Total</a:t>
                      </a:r>
                    </a:p>
                  </a:txBody>
                  <a:tcPr marL="93363" marR="93363" marT="93363" marB="93363" horzOverflow="overflow">
                    <a:lnL w="12700">
                      <a:miter lim="400000"/>
                    </a:lnL>
                    <a:lnR w="12700">
                      <a:miter lim="400000"/>
                    </a:lnR>
                    <a:lnT w="12700">
                      <a:miter lim="400000"/>
                    </a:lnT>
                    <a:lnB w="12700">
                      <a:miter lim="400000"/>
                    </a:lnB>
                    <a:noFill/>
                  </a:tcPr>
                </a:tc>
                <a:tc>
                  <a:txBody>
                    <a:bodyPr/>
                    <a:lstStyle/>
                    <a:p>
                      <a:pPr>
                        <a:spcBef>
                          <a:spcPts val="600"/>
                        </a:spcBef>
                        <a:tabLst>
                          <a:tab pos="850900" algn="l"/>
                        </a:tabLst>
                        <a:defRPr sz="1800"/>
                      </a:pPr>
                      <a:r>
                        <a:rPr sz="2800">
                          <a:latin typeface="+mn-lt"/>
                          <a:ea typeface="+mn-ea"/>
                          <a:cs typeface="+mn-cs"/>
                          <a:sym typeface="Source Sans Pro Regular"/>
                        </a:rPr>
                        <a:t>A+C</a:t>
                      </a:r>
                    </a:p>
                  </a:txBody>
                  <a:tcPr marL="93363" marR="93363" marT="93363" marB="93363" horzOverflow="overflow">
                    <a:lnL w="12700">
                      <a:miter lim="400000"/>
                    </a:lnL>
                    <a:lnR w="12700">
                      <a:miter lim="400000"/>
                    </a:lnR>
                    <a:lnT w="28575">
                      <a:solidFill>
                        <a:srgbClr val="000000"/>
                      </a:solidFill>
                    </a:lnT>
                    <a:lnB w="12700">
                      <a:miter lim="400000"/>
                    </a:lnB>
                    <a:noFill/>
                  </a:tcPr>
                </a:tc>
                <a:tc>
                  <a:txBody>
                    <a:bodyPr/>
                    <a:lstStyle/>
                    <a:p>
                      <a:pPr>
                        <a:spcBef>
                          <a:spcPts val="600"/>
                        </a:spcBef>
                        <a:tabLst>
                          <a:tab pos="850900" algn="l"/>
                        </a:tabLst>
                        <a:defRPr sz="1800"/>
                      </a:pPr>
                      <a:r>
                        <a:rPr sz="2800">
                          <a:latin typeface="+mn-lt"/>
                          <a:ea typeface="+mn-ea"/>
                          <a:cs typeface="+mn-cs"/>
                          <a:sym typeface="Source Sans Pro Regular"/>
                        </a:rPr>
                        <a:t>B+D</a:t>
                      </a:r>
                    </a:p>
                  </a:txBody>
                  <a:tcPr marL="93363" marR="93363" marT="93363" marB="93363" horzOverflow="overflow">
                    <a:lnL w="12700">
                      <a:miter lim="400000"/>
                    </a:lnL>
                    <a:lnR w="12700">
                      <a:miter lim="400000"/>
                    </a:lnR>
                    <a:lnT w="28575">
                      <a:solidFill>
                        <a:srgbClr val="000000"/>
                      </a:solidFill>
                    </a:lnT>
                    <a:lnB w="12700">
                      <a:miter lim="400000"/>
                    </a:lnB>
                    <a:noFill/>
                  </a:tcPr>
                </a:tc>
                <a:tc>
                  <a:txBody>
                    <a:bodyPr/>
                    <a:lstStyle/>
                    <a:p>
                      <a:pPr>
                        <a:spcBef>
                          <a:spcPts val="600"/>
                        </a:spcBef>
                        <a:tabLst>
                          <a:tab pos="850900" algn="l"/>
                        </a:tabLst>
                        <a:defRPr sz="1800"/>
                      </a:pPr>
                      <a:r>
                        <a:rPr sz="2800">
                          <a:latin typeface="+mn-lt"/>
                          <a:ea typeface="+mn-ea"/>
                          <a:cs typeface="+mn-cs"/>
                          <a:sym typeface="Source Sans Pro Regular"/>
                        </a:rPr>
                        <a:t>A+B+ C+D</a:t>
                      </a:r>
                    </a:p>
                  </a:txBody>
                  <a:tcPr marL="93363" marR="93363" marT="93363" marB="93363" horzOverflow="overflow">
                    <a:lnL w="12700">
                      <a:miter lim="400000"/>
                    </a:lnL>
                    <a:lnR w="12700">
                      <a:miter lim="400000"/>
                    </a:lnR>
                    <a:lnT w="12700">
                      <a:miter lim="400000"/>
                    </a:lnT>
                    <a:lnB w="12700">
                      <a:miter lim="400000"/>
                    </a:lnB>
                    <a:noFill/>
                  </a:tcPr>
                </a:tc>
                <a:tc>
                  <a:txBody>
                    <a:bodyPr/>
                    <a:lstStyle/>
                    <a:p>
                      <a:pPr algn="ctr">
                        <a:spcBef>
                          <a:spcPts val="600"/>
                        </a:spcBef>
                        <a:tabLst>
                          <a:tab pos="850900" algn="l"/>
                        </a:tabLst>
                        <a:defRPr sz="1800"/>
                      </a:pPr>
                      <a:r>
                        <a:rPr sz="2800" dirty="0">
                          <a:latin typeface="+mn-lt"/>
                          <a:ea typeface="+mn-ea"/>
                          <a:cs typeface="+mn-cs"/>
                          <a:sym typeface="Source Sans Pro Regular"/>
                        </a:rPr>
                        <a:t>(A+C)/
(A+B+C+D)</a:t>
                      </a:r>
                    </a:p>
                  </a:txBody>
                  <a:tcPr marL="93363" marR="93363" marT="93363" marB="93363" horzOverflow="overflow">
                    <a:lnL w="12700">
                      <a:miter lim="400000"/>
                    </a:lnL>
                    <a:lnR w="12700">
                      <a:miter lim="400000"/>
                    </a:lnR>
                    <a:lnT w="12700">
                      <a:miter lim="400000"/>
                    </a:lnT>
                    <a:lnB w="12700">
                      <a:miter lim="400000"/>
                    </a:lnB>
                    <a:noFill/>
                  </a:tcPr>
                </a:tc>
                <a:extLst>
                  <a:ext uri="{0D108BD9-81ED-4DB2-BD59-A6C34878D82A}">
                    <a16:rowId xmlns:a16="http://schemas.microsoft.com/office/drawing/2014/main" val="10004"/>
                  </a:ext>
                </a:extLst>
              </a:tr>
            </a:tbl>
          </a:graphicData>
        </a:graphic>
      </p:graphicFrame>
      <p:sp>
        <p:nvSpPr>
          <p:cNvPr id="699" name="Text Box 46"/>
          <p:cNvSpPr txBox="1"/>
          <p:nvPr/>
        </p:nvSpPr>
        <p:spPr>
          <a:xfrm>
            <a:off x="1988818" y="4735661"/>
            <a:ext cx="8214361" cy="1463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ct val="90000"/>
              </a:lnSpc>
              <a:tabLst>
                <a:tab pos="2057400" algn="l"/>
                <a:tab pos="2451100" algn="l"/>
                <a:tab pos="4686300" algn="l"/>
                <a:tab pos="6223000" algn="l"/>
              </a:tabLst>
              <a:defRPr sz="3200">
                <a:latin typeface="+mn-lt"/>
                <a:ea typeface="+mn-ea"/>
                <a:cs typeface="+mn-cs"/>
                <a:sym typeface="Source Sans Pro Regular"/>
              </a:defRPr>
            </a:pPr>
            <a:r>
              <a:rPr dirty="0"/>
              <a:t>Risk 	= 	</a:t>
            </a:r>
            <a:r>
              <a:rPr u="sng" dirty="0"/>
              <a:t>  Risk in exposed_</a:t>
            </a:r>
            <a:r>
              <a:rPr dirty="0"/>
              <a:t> = </a:t>
            </a:r>
            <a:r>
              <a:rPr u="sng" dirty="0"/>
              <a:t>A/(A+B)</a:t>
            </a:r>
            <a:endParaRPr sz="2800" dirty="0">
              <a:latin typeface="Arial"/>
              <a:ea typeface="Arial"/>
              <a:cs typeface="Arial"/>
              <a:sym typeface="Arial"/>
            </a:endParaRPr>
          </a:p>
          <a:p>
            <a:pPr>
              <a:lnSpc>
                <a:spcPct val="90000"/>
              </a:lnSpc>
              <a:tabLst>
                <a:tab pos="1308100" algn="l"/>
                <a:tab pos="2400300" algn="l"/>
                <a:tab pos="4686300" algn="l"/>
                <a:tab pos="6172200" algn="l"/>
              </a:tabLst>
              <a:defRPr sz="3200">
                <a:latin typeface="+mn-lt"/>
                <a:ea typeface="+mn-ea"/>
                <a:cs typeface="+mn-cs"/>
                <a:sym typeface="Source Sans Pro Regular"/>
              </a:defRPr>
            </a:pPr>
            <a:r>
              <a:rPr dirty="0"/>
              <a:t>Ratio (RR) 	Risk in unexposed	C/(C+D)</a:t>
            </a:r>
            <a:endParaRPr u="sng" dirty="0">
              <a:solidFill>
                <a:srgbClr val="0563C1"/>
              </a:solidFill>
            </a:endParaRPr>
          </a:p>
          <a:p>
            <a:pPr>
              <a:lnSpc>
                <a:spcPct val="90000"/>
              </a:lnSpc>
              <a:tabLst>
                <a:tab pos="1308100" algn="l"/>
                <a:tab pos="3479800" algn="l"/>
                <a:tab pos="4686300" algn="l"/>
                <a:tab pos="6223000" algn="l"/>
              </a:tabLst>
              <a:defRPr sz="2800">
                <a:latin typeface="+mn-lt"/>
                <a:ea typeface="+mn-ea"/>
                <a:cs typeface="+mn-cs"/>
                <a:sym typeface="Source Sans Pro Regular"/>
              </a:defRPr>
            </a:pPr>
            <a:r>
              <a:rPr dirty="0"/>
              <a:t>	</a:t>
            </a:r>
          </a:p>
        </p:txBody>
      </p:sp>
      <p:sp>
        <p:nvSpPr>
          <p:cNvPr id="2" name="Title 3">
            <a:extLst>
              <a:ext uri="{FF2B5EF4-FFF2-40B4-BE49-F238E27FC236}">
                <a16:creationId xmlns:a16="http://schemas.microsoft.com/office/drawing/2014/main" id="{DA595BD5-A340-B333-50FA-78CA0B1393BA}"/>
              </a:ext>
            </a:extLst>
          </p:cNvPr>
          <p:cNvSpPr txBox="1">
            <a:spLocks/>
          </p:cNvSpPr>
          <p:nvPr/>
        </p:nvSpPr>
        <p:spPr>
          <a:xfrm>
            <a:off x="151306" y="54837"/>
            <a:ext cx="7936251"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2x2 Table and Risk Ratio</a:t>
            </a:r>
            <a:endParaRPr lang="hu-HU" b="1" dirty="0"/>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4" name="Content Placeholder 1"/>
          <p:cNvSpPr txBox="1"/>
          <p:nvPr/>
        </p:nvSpPr>
        <p:spPr>
          <a:xfrm>
            <a:off x="1940052" y="1026265"/>
            <a:ext cx="8311896" cy="48054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pPr marL="342900" indent="-342900" algn="ctr">
              <a:defRPr sz="3200" u="sng">
                <a:solidFill>
                  <a:srgbClr val="10253F"/>
                </a:solidFill>
                <a:latin typeface="+mn-lt"/>
                <a:ea typeface="+mn-ea"/>
                <a:cs typeface="+mn-cs"/>
                <a:sym typeface="Source Sans Pro Regular"/>
              </a:defRPr>
            </a:pPr>
            <a:r>
              <a:rPr dirty="0"/>
              <a:t>Risk  in  "exposed"  group        </a:t>
            </a:r>
            <a:endParaRPr dirty="0">
              <a:latin typeface="Arial"/>
              <a:ea typeface="Arial"/>
              <a:cs typeface="Arial"/>
              <a:sym typeface="Arial"/>
            </a:endParaRPr>
          </a:p>
          <a:p>
            <a:pPr marL="342900" indent="-342900" algn="ctr">
              <a:defRPr sz="3200">
                <a:solidFill>
                  <a:srgbClr val="10253F"/>
                </a:solidFill>
                <a:latin typeface="+mn-lt"/>
                <a:ea typeface="+mn-ea"/>
                <a:cs typeface="+mn-cs"/>
                <a:sym typeface="Source Sans Pro Regular"/>
              </a:defRPr>
            </a:pPr>
            <a:r>
              <a:rPr dirty="0"/>
              <a:t>Risk in "unexposed" group</a:t>
            </a:r>
            <a:endParaRPr dirty="0">
              <a:latin typeface="Arial"/>
              <a:ea typeface="Arial"/>
              <a:cs typeface="Arial"/>
              <a:sym typeface="Arial"/>
            </a:endParaRPr>
          </a:p>
          <a:p>
            <a:pPr marL="342900" indent="-342900" algn="ctr">
              <a:defRPr sz="3200">
                <a:solidFill>
                  <a:srgbClr val="10253F"/>
                </a:solidFill>
                <a:latin typeface="+mn-lt"/>
                <a:ea typeface="+mn-ea"/>
                <a:cs typeface="+mn-cs"/>
                <a:sym typeface="Source Sans Pro Regular"/>
              </a:defRPr>
            </a:pPr>
            <a:endParaRPr dirty="0">
              <a:latin typeface="Arial"/>
              <a:ea typeface="Arial"/>
              <a:cs typeface="Arial"/>
              <a:sym typeface="Arial"/>
            </a:endParaRPr>
          </a:p>
          <a:p>
            <a:pPr marL="742950" lvl="1" indent="-285750">
              <a:lnSpc>
                <a:spcPct val="110000"/>
              </a:lnSpc>
              <a:spcBef>
                <a:spcPts val="1800"/>
              </a:spcBef>
              <a:buClr>
                <a:schemeClr val="accent3"/>
              </a:buClr>
              <a:buSzPct val="100000"/>
              <a:buChar char="▪"/>
              <a:defRPr sz="2800">
                <a:solidFill>
                  <a:srgbClr val="10253F"/>
                </a:solidFill>
                <a:latin typeface="+mn-lt"/>
                <a:ea typeface="+mn-ea"/>
                <a:cs typeface="+mn-cs"/>
                <a:sym typeface="Source Sans Pro Regular"/>
              </a:defRPr>
            </a:pPr>
            <a:r>
              <a:rPr dirty="0"/>
              <a:t>RR &gt; 1</a:t>
            </a:r>
            <a:endParaRPr dirty="0">
              <a:latin typeface="Arial"/>
              <a:ea typeface="Arial"/>
              <a:cs typeface="Arial"/>
              <a:sym typeface="Arial"/>
            </a:endParaRPr>
          </a:p>
          <a:p>
            <a:pPr marL="742950" lvl="1" indent="-285750">
              <a:lnSpc>
                <a:spcPct val="110000"/>
              </a:lnSpc>
              <a:spcBef>
                <a:spcPts val="1800"/>
              </a:spcBef>
              <a:buClr>
                <a:schemeClr val="accent3"/>
              </a:buClr>
              <a:buSzPct val="100000"/>
              <a:buChar char="▪"/>
              <a:defRPr sz="2800">
                <a:solidFill>
                  <a:srgbClr val="10253F"/>
                </a:solidFill>
                <a:latin typeface="+mn-lt"/>
                <a:ea typeface="+mn-ea"/>
                <a:cs typeface="+mn-cs"/>
                <a:sym typeface="Source Sans Pro Regular"/>
              </a:defRPr>
            </a:pPr>
            <a:r>
              <a:rPr dirty="0"/>
              <a:t>RR = 1</a:t>
            </a:r>
            <a:endParaRPr dirty="0">
              <a:latin typeface="Arial"/>
              <a:ea typeface="Arial"/>
              <a:cs typeface="Arial"/>
              <a:sym typeface="Arial"/>
            </a:endParaRPr>
          </a:p>
          <a:p>
            <a:pPr marL="742950" lvl="1" indent="-285750">
              <a:lnSpc>
                <a:spcPct val="110000"/>
              </a:lnSpc>
              <a:spcBef>
                <a:spcPts val="1800"/>
              </a:spcBef>
              <a:buClr>
                <a:schemeClr val="accent3"/>
              </a:buClr>
              <a:buSzPct val="100000"/>
              <a:buChar char="▪"/>
              <a:defRPr sz="2800">
                <a:solidFill>
                  <a:srgbClr val="10253F"/>
                </a:solidFill>
                <a:latin typeface="+mn-lt"/>
                <a:ea typeface="+mn-ea"/>
                <a:cs typeface="+mn-cs"/>
                <a:sym typeface="Source Sans Pro Regular"/>
              </a:defRPr>
            </a:pPr>
            <a:r>
              <a:rPr dirty="0"/>
              <a:t>RR &lt; 1</a:t>
            </a:r>
            <a:endParaRPr dirty="0">
              <a:latin typeface="Arial"/>
              <a:ea typeface="Arial"/>
              <a:cs typeface="Arial"/>
              <a:sym typeface="Arial"/>
            </a:endParaRPr>
          </a:p>
        </p:txBody>
      </p:sp>
      <p:sp>
        <p:nvSpPr>
          <p:cNvPr id="705" name="Content Placeholder 1"/>
          <p:cNvSpPr txBox="1"/>
          <p:nvPr/>
        </p:nvSpPr>
        <p:spPr>
          <a:xfrm>
            <a:off x="3931920" y="2743200"/>
            <a:ext cx="5928360" cy="25146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pPr marL="905255" lvl="1" indent="-682085" defTabSz="905255">
              <a:lnSpc>
                <a:spcPct val="120000"/>
              </a:lnSpc>
              <a:spcBef>
                <a:spcPts val="1700"/>
              </a:spcBef>
              <a:buClr>
                <a:schemeClr val="accent3"/>
              </a:buClr>
              <a:buSzPct val="100000"/>
              <a:buFont typeface="Arial"/>
              <a:buChar char="—"/>
              <a:defRPr sz="2772">
                <a:latin typeface="+mn-lt"/>
                <a:ea typeface="+mn-ea"/>
                <a:cs typeface="+mn-cs"/>
                <a:sym typeface="Source Sans Pro Regular"/>
              </a:defRPr>
            </a:pPr>
            <a:r>
              <a:rPr dirty="0"/>
              <a:t>Consistent with harmful effect</a:t>
            </a:r>
            <a:endParaRPr dirty="0">
              <a:latin typeface="Arial"/>
              <a:ea typeface="Arial"/>
              <a:cs typeface="Arial"/>
              <a:sym typeface="Arial"/>
            </a:endParaRPr>
          </a:p>
          <a:p>
            <a:pPr marL="905255" lvl="1" indent="-682085" defTabSz="905255">
              <a:lnSpc>
                <a:spcPct val="120000"/>
              </a:lnSpc>
              <a:spcBef>
                <a:spcPts val="1700"/>
              </a:spcBef>
              <a:buClr>
                <a:schemeClr val="accent3"/>
              </a:buClr>
              <a:buSzPct val="100000"/>
              <a:buFont typeface="Arial"/>
              <a:buChar char="—"/>
              <a:defRPr sz="2772">
                <a:latin typeface="+mn-lt"/>
                <a:ea typeface="+mn-ea"/>
                <a:cs typeface="+mn-cs"/>
                <a:sym typeface="Source Sans Pro Regular"/>
              </a:defRPr>
            </a:pPr>
            <a:r>
              <a:rPr dirty="0"/>
              <a:t>No effect</a:t>
            </a:r>
            <a:endParaRPr dirty="0">
              <a:latin typeface="Arial"/>
              <a:ea typeface="Arial"/>
              <a:cs typeface="Arial"/>
              <a:sym typeface="Arial"/>
            </a:endParaRPr>
          </a:p>
          <a:p>
            <a:pPr marL="905255" lvl="1" indent="-682085" defTabSz="905255">
              <a:spcBef>
                <a:spcPts val="1700"/>
              </a:spcBef>
              <a:buClr>
                <a:schemeClr val="accent3"/>
              </a:buClr>
              <a:buSzPct val="100000"/>
              <a:buFont typeface="Arial"/>
              <a:buChar char="—"/>
              <a:defRPr sz="2772">
                <a:latin typeface="+mn-lt"/>
                <a:ea typeface="+mn-ea"/>
                <a:cs typeface="+mn-cs"/>
                <a:sym typeface="Source Sans Pro Regular"/>
              </a:defRPr>
            </a:pPr>
            <a:r>
              <a:rPr dirty="0"/>
              <a:t>Consistent with beneficial (protective) effect</a:t>
            </a:r>
          </a:p>
        </p:txBody>
      </p:sp>
      <p:sp>
        <p:nvSpPr>
          <p:cNvPr id="706" name="Content Placeholder 1"/>
          <p:cNvSpPr txBox="1"/>
          <p:nvPr/>
        </p:nvSpPr>
        <p:spPr>
          <a:xfrm>
            <a:off x="2179320" y="5486400"/>
            <a:ext cx="7909560" cy="685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pPr lvl="1" indent="225425">
              <a:lnSpc>
                <a:spcPct val="120000"/>
              </a:lnSpc>
              <a:spcBef>
                <a:spcPts val="1800"/>
              </a:spcBef>
              <a:defRPr sz="2800">
                <a:latin typeface="+mn-lt"/>
                <a:ea typeface="+mn-ea"/>
                <a:cs typeface="+mn-cs"/>
                <a:sym typeface="Source Sans Pro Regular"/>
              </a:defRPr>
            </a:pPr>
            <a:r>
              <a:t>The further away from 1, the stronger the effect</a:t>
            </a:r>
          </a:p>
        </p:txBody>
      </p:sp>
      <p:sp>
        <p:nvSpPr>
          <p:cNvPr id="2" name="Title 3">
            <a:extLst>
              <a:ext uri="{FF2B5EF4-FFF2-40B4-BE49-F238E27FC236}">
                <a16:creationId xmlns:a16="http://schemas.microsoft.com/office/drawing/2014/main" id="{2E9DD9B0-9760-7C5D-F899-27800ADBA611}"/>
              </a:ext>
            </a:extLst>
          </p:cNvPr>
          <p:cNvSpPr txBox="1">
            <a:spLocks/>
          </p:cNvSpPr>
          <p:nvPr/>
        </p:nvSpPr>
        <p:spPr>
          <a:xfrm>
            <a:off x="151306" y="54837"/>
            <a:ext cx="7936251"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Interpreting a Risk Ratio</a:t>
            </a:r>
            <a:endParaRPr lang="hu-HU" b="1"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705">
                                            <p:bg/>
                                          </p:spTgt>
                                        </p:tgtEl>
                                        <p:attrNameLst>
                                          <p:attrName>style.visibility</p:attrName>
                                        </p:attrNameLst>
                                      </p:cBhvr>
                                      <p:to>
                                        <p:strVal val="visible"/>
                                      </p:to>
                                    </p:set>
                                  </p:childTnLst>
                                </p:cTn>
                              </p:par>
                              <p:par>
                                <p:cTn id="7" presetID="1" presetClass="entr" presetSubtype="0" fill="hold" grpId="0" nodeType="withEffect">
                                  <p:stCondLst>
                                    <p:cond delay="0"/>
                                  </p:stCondLst>
                                  <p:iterate>
                                    <p:tmAbs val="0"/>
                                  </p:iterate>
                                  <p:childTnLst>
                                    <p:set>
                                      <p:cBhvr>
                                        <p:cTn id="8" fill="hold"/>
                                        <p:tgtEl>
                                          <p:spTgt spid="70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iterate>
                                    <p:tmAbs val="0"/>
                                  </p:iterate>
                                  <p:childTnLst>
                                    <p:set>
                                      <p:cBhvr>
                                        <p:cTn id="12" fill="hold"/>
                                        <p:tgtEl>
                                          <p:spTgt spid="70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iterate>
                                    <p:tmAbs val="0"/>
                                  </p:iterate>
                                  <p:childTnLst>
                                    <p:set>
                                      <p:cBhvr>
                                        <p:cTn id="16" fill="hold"/>
                                        <p:tgtEl>
                                          <p:spTgt spid="70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iterate>
                                    <p:tmAbs val="0"/>
                                  </p:iterate>
                                  <p:childTnLst>
                                    <p:set>
                                      <p:cBhvr>
                                        <p:cTn id="20" fill="hold"/>
                                        <p:tgtEl>
                                          <p:spTgt spid="7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5" grpId="0" build="p" bldLvl="5" animBg="1" advAuto="0"/>
      <p:bldP spid="706" grpId="0" animBg="1" advAuto="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09" name="Group 54"/>
          <p:cNvGraphicFramePr/>
          <p:nvPr>
            <p:extLst>
              <p:ext uri="{D42A27DB-BD31-4B8C-83A1-F6EECF244321}">
                <p14:modId xmlns:p14="http://schemas.microsoft.com/office/powerpoint/2010/main" val="971083128"/>
              </p:ext>
            </p:extLst>
          </p:nvPr>
        </p:nvGraphicFramePr>
        <p:xfrm>
          <a:off x="1950720" y="980624"/>
          <a:ext cx="8402638" cy="3067230"/>
        </p:xfrm>
        <a:graphic>
          <a:graphicData uri="http://schemas.openxmlformats.org/drawingml/2006/table">
            <a:tbl>
              <a:tblPr>
                <a:tableStyleId>{4C3C2611-4C71-4FC5-86AE-919BDF0F9419}</a:tableStyleId>
              </a:tblPr>
              <a:tblGrid>
                <a:gridCol w="1789451">
                  <a:extLst>
                    <a:ext uri="{9D8B030D-6E8A-4147-A177-3AD203B41FA5}">
                      <a16:colId xmlns:a16="http://schemas.microsoft.com/office/drawing/2014/main" val="20000"/>
                    </a:ext>
                  </a:extLst>
                </a:gridCol>
                <a:gridCol w="1556044">
                  <a:extLst>
                    <a:ext uri="{9D8B030D-6E8A-4147-A177-3AD203B41FA5}">
                      <a16:colId xmlns:a16="http://schemas.microsoft.com/office/drawing/2014/main" val="20001"/>
                    </a:ext>
                  </a:extLst>
                </a:gridCol>
                <a:gridCol w="1478242">
                  <a:extLst>
                    <a:ext uri="{9D8B030D-6E8A-4147-A177-3AD203B41FA5}">
                      <a16:colId xmlns:a16="http://schemas.microsoft.com/office/drawing/2014/main" val="20002"/>
                    </a:ext>
                  </a:extLst>
                </a:gridCol>
                <a:gridCol w="1898050">
                  <a:extLst>
                    <a:ext uri="{9D8B030D-6E8A-4147-A177-3AD203B41FA5}">
                      <a16:colId xmlns:a16="http://schemas.microsoft.com/office/drawing/2014/main" val="20003"/>
                    </a:ext>
                  </a:extLst>
                </a:gridCol>
                <a:gridCol w="1680851">
                  <a:extLst>
                    <a:ext uri="{9D8B030D-6E8A-4147-A177-3AD203B41FA5}">
                      <a16:colId xmlns:a16="http://schemas.microsoft.com/office/drawing/2014/main" val="20004"/>
                    </a:ext>
                  </a:extLst>
                </a:gridCol>
              </a:tblGrid>
              <a:tr h="609600">
                <a:tc>
                  <a:txBody>
                    <a:bodyPr/>
                    <a:lstStyle/>
                    <a:p>
                      <a:pPr algn="ctr">
                        <a:spcBef>
                          <a:spcPts val="100"/>
                        </a:spcBef>
                        <a:tabLst>
                          <a:tab pos="850900" algn="l"/>
                        </a:tabLst>
                        <a:defRPr sz="2800">
                          <a:latin typeface="+mn-lt"/>
                          <a:ea typeface="+mn-ea"/>
                          <a:cs typeface="+mn-cs"/>
                          <a:sym typeface="Source Sans Pro Regular"/>
                        </a:defRPr>
                      </a:pPr>
                      <a:endParaRPr/>
                    </a:p>
                  </a:txBody>
                  <a:tcPr marL="93363" marR="93363" marT="93363" marB="93363" horzOverflow="overflow">
                    <a:lnL w="12700">
                      <a:miter lim="400000"/>
                    </a:lnL>
                    <a:lnR w="12700">
                      <a:miter lim="400000"/>
                    </a:lnR>
                    <a:lnT w="12700">
                      <a:miter lim="400000"/>
                    </a:lnT>
                    <a:lnB w="12700">
                      <a:miter lim="400000"/>
                    </a:lnB>
                    <a:noFill/>
                  </a:tcPr>
                </a:tc>
                <a:tc gridSpan="2">
                  <a:txBody>
                    <a:bodyPr/>
                    <a:lstStyle/>
                    <a:p>
                      <a:pPr algn="ctr">
                        <a:spcBef>
                          <a:spcPts val="600"/>
                        </a:spcBef>
                        <a:tabLst>
                          <a:tab pos="850900" algn="l"/>
                        </a:tabLst>
                        <a:defRPr sz="1800"/>
                      </a:pPr>
                      <a:r>
                        <a:rPr sz="2800">
                          <a:latin typeface="+mn-lt"/>
                          <a:ea typeface="+mn-ea"/>
                          <a:cs typeface="+mn-cs"/>
                          <a:sym typeface="Source Sans Pro Regular"/>
                        </a:rPr>
                        <a:t>Measles</a:t>
                      </a:r>
                    </a:p>
                  </a:txBody>
                  <a:tcPr marL="93363" marR="93363" marT="93363" marB="93363" horzOverflow="overflow">
                    <a:lnL w="12700">
                      <a:miter lim="400000"/>
                    </a:lnL>
                    <a:lnR w="12700">
                      <a:miter lim="400000"/>
                    </a:lnR>
                    <a:lnT w="12700">
                      <a:miter lim="400000"/>
                    </a:lnT>
                    <a:lnB w="28575">
                      <a:solidFill>
                        <a:srgbClr val="000000"/>
                      </a:solidFill>
                    </a:lnB>
                    <a:noFill/>
                  </a:tcPr>
                </a:tc>
                <a:tc hMerge="1">
                  <a:txBody>
                    <a:bodyPr/>
                    <a:lstStyle/>
                    <a:p>
                      <a:endParaRPr lang="hu-HU"/>
                    </a:p>
                  </a:txBody>
                  <a:tcPr/>
                </a:tc>
                <a:tc>
                  <a:txBody>
                    <a:bodyPr/>
                    <a:lstStyle/>
                    <a:p>
                      <a:pPr algn="ctr">
                        <a:spcBef>
                          <a:spcPts val="100"/>
                        </a:spcBef>
                        <a:tabLst>
                          <a:tab pos="850900" algn="l"/>
                        </a:tabLst>
                        <a:defRPr sz="2800">
                          <a:latin typeface="+mn-lt"/>
                          <a:ea typeface="+mn-ea"/>
                          <a:cs typeface="+mn-cs"/>
                          <a:sym typeface="Source Sans Pro Regular"/>
                        </a:defRPr>
                      </a:pPr>
                      <a:endParaRPr/>
                    </a:p>
                  </a:txBody>
                  <a:tcPr marL="93363" marR="93363" marT="93363" marB="93363" horzOverflow="overflow">
                    <a:lnL w="12700">
                      <a:miter lim="400000"/>
                    </a:lnL>
                    <a:lnR w="12700">
                      <a:miter lim="400000"/>
                    </a:lnR>
                    <a:lnT w="12700">
                      <a:miter lim="400000"/>
                    </a:lnT>
                    <a:lnB w="12700">
                      <a:miter lim="400000"/>
                    </a:lnB>
                    <a:noFill/>
                  </a:tcPr>
                </a:tc>
                <a:tc rowSpan="2">
                  <a:txBody>
                    <a:bodyPr/>
                    <a:lstStyle/>
                    <a:p>
                      <a:pPr algn="ctr">
                        <a:spcBef>
                          <a:spcPts val="600"/>
                        </a:spcBef>
                        <a:tabLst>
                          <a:tab pos="850900" algn="l"/>
                        </a:tabLst>
                        <a:defRPr sz="2800">
                          <a:latin typeface="+mn-lt"/>
                          <a:ea typeface="+mn-ea"/>
                          <a:cs typeface="+mn-cs"/>
                          <a:sym typeface="Source Sans Pro Regular"/>
                        </a:defRPr>
                      </a:pPr>
                      <a:r>
                        <a:t>Attack </a:t>
                      </a:r>
                      <a:r>
                        <a:rPr u="sng"/>
                        <a:t>rate</a:t>
                      </a:r>
                    </a:p>
                  </a:txBody>
                  <a:tcPr marL="93363" marR="93363" marT="93363" marB="93363" anchor="b" horzOverflow="overflow">
                    <a:lnL w="12700">
                      <a:miter lim="400000"/>
                    </a:lnL>
                    <a:lnR w="12700">
                      <a:miter lim="400000"/>
                    </a:lnR>
                    <a:lnT w="12700">
                      <a:miter lim="400000"/>
                    </a:lnT>
                    <a:lnB w="12700">
                      <a:miter lim="400000"/>
                    </a:lnB>
                    <a:noFill/>
                  </a:tcPr>
                </a:tc>
                <a:extLst>
                  <a:ext uri="{0D108BD9-81ED-4DB2-BD59-A6C34878D82A}">
                    <a16:rowId xmlns:a16="http://schemas.microsoft.com/office/drawing/2014/main" val="10000"/>
                  </a:ext>
                </a:extLst>
              </a:tr>
              <a:tr h="609600">
                <a:tc>
                  <a:txBody>
                    <a:bodyPr/>
                    <a:lstStyle/>
                    <a:p>
                      <a:pPr algn="ctr">
                        <a:spcBef>
                          <a:spcPts val="100"/>
                        </a:spcBef>
                        <a:tabLst>
                          <a:tab pos="850900" algn="l"/>
                        </a:tabLst>
                        <a:defRPr sz="2800">
                          <a:latin typeface="+mn-lt"/>
                          <a:ea typeface="+mn-ea"/>
                          <a:cs typeface="+mn-cs"/>
                          <a:sym typeface="Source Sans Pro Regular"/>
                        </a:defRPr>
                      </a:pPr>
                      <a:endParaRPr/>
                    </a:p>
                  </a:txBody>
                  <a:tcPr marL="93363" marR="93363" marT="93363" marB="93363" horzOverflow="overflow">
                    <a:lnL w="12700">
                      <a:miter lim="400000"/>
                    </a:lnL>
                    <a:lnR w="12700">
                      <a:miter lim="400000"/>
                    </a:lnR>
                    <a:lnT w="12700">
                      <a:miter lim="400000"/>
                    </a:lnT>
                    <a:lnB w="12700">
                      <a:miter lim="400000"/>
                    </a:lnB>
                    <a:noFill/>
                  </a:tcPr>
                </a:tc>
                <a:tc>
                  <a:txBody>
                    <a:bodyPr/>
                    <a:lstStyle/>
                    <a:p>
                      <a:pPr algn="ctr">
                        <a:spcBef>
                          <a:spcPts val="600"/>
                        </a:spcBef>
                        <a:tabLst>
                          <a:tab pos="850900" algn="l"/>
                        </a:tabLst>
                        <a:defRPr sz="1800"/>
                      </a:pPr>
                      <a:r>
                        <a:rPr sz="2800">
                          <a:latin typeface="+mn-lt"/>
                          <a:ea typeface="+mn-ea"/>
                          <a:cs typeface="+mn-cs"/>
                          <a:sym typeface="Source Sans Pro Regular"/>
                        </a:rPr>
                        <a:t>Yes</a:t>
                      </a:r>
                    </a:p>
                  </a:txBody>
                  <a:tcPr marL="93363" marR="93363" marT="93363" marB="93363" horzOverflow="overflow">
                    <a:lnL w="12700">
                      <a:miter lim="400000"/>
                    </a:lnL>
                    <a:lnR w="12700">
                      <a:miter lim="400000"/>
                    </a:lnR>
                    <a:lnT w="28575">
                      <a:solidFill>
                        <a:srgbClr val="000000"/>
                      </a:solidFill>
                    </a:lnT>
                    <a:lnB w="28575">
                      <a:solidFill>
                        <a:srgbClr val="000000"/>
                      </a:solidFill>
                    </a:lnB>
                    <a:noFill/>
                  </a:tcPr>
                </a:tc>
                <a:tc>
                  <a:txBody>
                    <a:bodyPr/>
                    <a:lstStyle/>
                    <a:p>
                      <a:pPr algn="ctr">
                        <a:spcBef>
                          <a:spcPts val="600"/>
                        </a:spcBef>
                        <a:tabLst>
                          <a:tab pos="850900" algn="l"/>
                        </a:tabLst>
                        <a:defRPr sz="1800"/>
                      </a:pPr>
                      <a:r>
                        <a:rPr sz="2800">
                          <a:latin typeface="+mn-lt"/>
                          <a:ea typeface="+mn-ea"/>
                          <a:cs typeface="+mn-cs"/>
                          <a:sym typeface="Source Sans Pro Regular"/>
                        </a:rPr>
                        <a:t>No</a:t>
                      </a:r>
                    </a:p>
                  </a:txBody>
                  <a:tcPr marL="93363" marR="93363" marT="93363" marB="93363" horzOverflow="overflow">
                    <a:lnL w="12700">
                      <a:miter lim="400000"/>
                    </a:lnL>
                    <a:lnR w="12700">
                      <a:miter lim="400000"/>
                    </a:lnR>
                    <a:lnT w="28575">
                      <a:solidFill>
                        <a:srgbClr val="000000"/>
                      </a:solidFill>
                    </a:lnT>
                    <a:lnB w="28575">
                      <a:solidFill>
                        <a:srgbClr val="000000"/>
                      </a:solidFill>
                    </a:lnB>
                    <a:noFill/>
                  </a:tcPr>
                </a:tc>
                <a:tc>
                  <a:txBody>
                    <a:bodyPr/>
                    <a:lstStyle/>
                    <a:p>
                      <a:pPr algn="ctr">
                        <a:spcBef>
                          <a:spcPts val="600"/>
                        </a:spcBef>
                        <a:tabLst>
                          <a:tab pos="850900" algn="l"/>
                        </a:tabLst>
                        <a:defRPr sz="1800"/>
                      </a:pPr>
                      <a:r>
                        <a:rPr sz="2800" u="sng">
                          <a:latin typeface="+mn-lt"/>
                          <a:ea typeface="+mn-ea"/>
                          <a:cs typeface="+mn-cs"/>
                          <a:sym typeface="Source Sans Pro Regular"/>
                        </a:rPr>
                        <a:t>Total</a:t>
                      </a:r>
                    </a:p>
                  </a:txBody>
                  <a:tcPr marL="93363" marR="93363" marT="93363" marB="93363" horzOverflow="overflow">
                    <a:lnL w="12700">
                      <a:miter lim="400000"/>
                    </a:lnL>
                    <a:lnR w="12700">
                      <a:miter lim="400000"/>
                    </a:lnR>
                    <a:lnT w="12700">
                      <a:miter lim="400000"/>
                    </a:lnT>
                    <a:lnB w="12700">
                      <a:miter lim="400000"/>
                    </a:lnB>
                    <a:noFill/>
                  </a:tcPr>
                </a:tc>
                <a:tc vMerge="1">
                  <a:txBody>
                    <a:bodyPr/>
                    <a:lstStyle/>
                    <a:p>
                      <a:endParaRPr lang="hu-HU"/>
                    </a:p>
                  </a:txBody>
                  <a:tcPr/>
                </a:tc>
                <a:extLst>
                  <a:ext uri="{0D108BD9-81ED-4DB2-BD59-A6C34878D82A}">
                    <a16:rowId xmlns:a16="http://schemas.microsoft.com/office/drawing/2014/main" val="10001"/>
                  </a:ext>
                </a:extLst>
              </a:tr>
              <a:tr h="533400">
                <a:tc>
                  <a:txBody>
                    <a:bodyPr/>
                    <a:lstStyle/>
                    <a:p>
                      <a:pPr algn="ctr">
                        <a:spcBef>
                          <a:spcPts val="600"/>
                        </a:spcBef>
                        <a:tabLst>
                          <a:tab pos="850900" algn="l"/>
                        </a:tabLst>
                        <a:defRPr sz="1800"/>
                      </a:pPr>
                      <a:r>
                        <a:rPr sz="2800">
                          <a:latin typeface="+mn-lt"/>
                          <a:ea typeface="+mn-ea"/>
                          <a:cs typeface="+mn-cs"/>
                          <a:sym typeface="Source Sans Pro Regular"/>
                        </a:rPr>
                        <a:t>Vacc +</a:t>
                      </a:r>
                    </a:p>
                  </a:txBody>
                  <a:tcPr marL="93363" marR="93363" marT="93363" marB="93363" horzOverflow="overflow">
                    <a:lnL w="12700">
                      <a:miter lim="400000"/>
                    </a:lnL>
                    <a:lnR w="28575">
                      <a:solidFill>
                        <a:srgbClr val="000000"/>
                      </a:solidFill>
                    </a:lnR>
                    <a:lnT w="12700">
                      <a:miter lim="400000"/>
                    </a:lnT>
                    <a:lnB w="12700">
                      <a:miter lim="400000"/>
                    </a:lnB>
                    <a:noFill/>
                  </a:tcPr>
                </a:tc>
                <a:tc>
                  <a:txBody>
                    <a:bodyPr/>
                    <a:lstStyle/>
                    <a:p>
                      <a:pPr>
                        <a:spcBef>
                          <a:spcPts val="600"/>
                        </a:spcBef>
                        <a:tabLst>
                          <a:tab pos="850900" algn="l"/>
                        </a:tabLst>
                        <a:defRPr sz="1800"/>
                      </a:pPr>
                      <a:r>
                        <a:rPr sz="2800">
                          <a:latin typeface="+mn-lt"/>
                          <a:ea typeface="+mn-ea"/>
                          <a:cs typeface="+mn-cs"/>
                          <a:sym typeface="Source Sans Pro Regular"/>
                        </a:rPr>
                        <a:t>48</a:t>
                      </a:r>
                    </a:p>
                  </a:txBody>
                  <a:tcPr marL="93363" marR="93363" marT="93363" marB="93363" horzOverflow="overflow">
                    <a:lnL w="28575">
                      <a:solidFill>
                        <a:srgbClr val="000000"/>
                      </a:solidFill>
                    </a:lnL>
                    <a:lnR w="28575">
                      <a:solidFill>
                        <a:srgbClr val="000000"/>
                      </a:solidFill>
                    </a:lnR>
                    <a:lnT w="28575">
                      <a:solidFill>
                        <a:srgbClr val="000000"/>
                      </a:solidFill>
                    </a:lnT>
                    <a:lnB w="28575">
                      <a:solidFill>
                        <a:srgbClr val="000000"/>
                      </a:solidFill>
                    </a:lnB>
                    <a:noFill/>
                  </a:tcPr>
                </a:tc>
                <a:tc>
                  <a:txBody>
                    <a:bodyPr/>
                    <a:lstStyle/>
                    <a:p>
                      <a:pPr>
                        <a:spcBef>
                          <a:spcPts val="600"/>
                        </a:spcBef>
                        <a:tabLst>
                          <a:tab pos="850900" algn="l"/>
                        </a:tabLst>
                        <a:defRPr sz="1800"/>
                      </a:pPr>
                      <a:r>
                        <a:rPr sz="2800">
                          <a:latin typeface="+mn-lt"/>
                          <a:ea typeface="+mn-ea"/>
                          <a:cs typeface="+mn-cs"/>
                          <a:sym typeface="Source Sans Pro Regular"/>
                        </a:rPr>
                        <a:t>840</a:t>
                      </a:r>
                    </a:p>
                  </a:txBody>
                  <a:tcPr marL="93363" marR="93363" marT="93363" marB="93363" horzOverflow="overflow">
                    <a:lnL w="28575">
                      <a:solidFill>
                        <a:srgbClr val="000000"/>
                      </a:solidFill>
                    </a:lnL>
                    <a:lnR w="28575">
                      <a:solidFill>
                        <a:srgbClr val="000000"/>
                      </a:solidFill>
                    </a:lnR>
                    <a:lnT w="28575">
                      <a:solidFill>
                        <a:srgbClr val="000000"/>
                      </a:solidFill>
                    </a:lnT>
                    <a:lnB w="28575">
                      <a:solidFill>
                        <a:srgbClr val="000000"/>
                      </a:solidFill>
                    </a:lnB>
                    <a:noFill/>
                  </a:tcPr>
                </a:tc>
                <a:tc>
                  <a:txBody>
                    <a:bodyPr/>
                    <a:lstStyle/>
                    <a:p>
                      <a:pPr>
                        <a:spcBef>
                          <a:spcPts val="600"/>
                        </a:spcBef>
                        <a:tabLst>
                          <a:tab pos="850900" algn="l"/>
                        </a:tabLst>
                        <a:defRPr sz="1800"/>
                      </a:pPr>
                      <a:r>
                        <a:rPr sz="2800">
                          <a:latin typeface="+mn-lt"/>
                          <a:ea typeface="+mn-ea"/>
                          <a:cs typeface="+mn-cs"/>
                          <a:sym typeface="Source Sans Pro Regular"/>
                        </a:rPr>
                        <a:t>888</a:t>
                      </a:r>
                    </a:p>
                  </a:txBody>
                  <a:tcPr marL="93363" marR="93363" marT="93363" marB="93363" horzOverflow="overflow">
                    <a:lnL w="28575">
                      <a:solidFill>
                        <a:srgbClr val="000000"/>
                      </a:solidFill>
                    </a:lnL>
                    <a:lnR w="12700">
                      <a:miter lim="400000"/>
                    </a:lnR>
                    <a:lnT w="12700">
                      <a:miter lim="400000"/>
                    </a:lnT>
                    <a:lnB w="12700">
                      <a:miter lim="400000"/>
                    </a:lnB>
                    <a:noFill/>
                  </a:tcPr>
                </a:tc>
                <a:tc>
                  <a:txBody>
                    <a:bodyPr/>
                    <a:lstStyle/>
                    <a:p>
                      <a:pPr algn="ctr">
                        <a:spcBef>
                          <a:spcPts val="600"/>
                        </a:spcBef>
                        <a:tabLst>
                          <a:tab pos="850900" algn="l"/>
                        </a:tabLst>
                        <a:defRPr sz="1800"/>
                      </a:pPr>
                      <a:r>
                        <a:rPr sz="2800">
                          <a:latin typeface="+mn-lt"/>
                          <a:ea typeface="+mn-ea"/>
                          <a:cs typeface="+mn-cs"/>
                          <a:sym typeface="Source Sans Pro Regular"/>
                        </a:rPr>
                        <a:t>5.4%</a:t>
                      </a:r>
                    </a:p>
                  </a:txBody>
                  <a:tcPr marL="93363" marR="93363" marT="93363" marB="93363" horzOverflow="overflow">
                    <a:lnL w="12700">
                      <a:miter lim="400000"/>
                    </a:lnL>
                    <a:lnR w="12700">
                      <a:miter lim="400000"/>
                    </a:lnR>
                    <a:lnT w="12700">
                      <a:miter lim="400000"/>
                    </a:lnT>
                    <a:lnB w="12700">
                      <a:miter lim="400000"/>
                    </a:lnB>
                    <a:noFill/>
                  </a:tcPr>
                </a:tc>
                <a:extLst>
                  <a:ext uri="{0D108BD9-81ED-4DB2-BD59-A6C34878D82A}">
                    <a16:rowId xmlns:a16="http://schemas.microsoft.com/office/drawing/2014/main" val="10002"/>
                  </a:ext>
                </a:extLst>
              </a:tr>
              <a:tr h="487363">
                <a:tc>
                  <a:txBody>
                    <a:bodyPr/>
                    <a:lstStyle/>
                    <a:p>
                      <a:pPr algn="ctr">
                        <a:spcBef>
                          <a:spcPts val="600"/>
                        </a:spcBef>
                        <a:tabLst>
                          <a:tab pos="850900" algn="l"/>
                        </a:tabLst>
                        <a:defRPr sz="1800"/>
                      </a:pPr>
                      <a:r>
                        <a:rPr sz="2800">
                          <a:latin typeface="+mn-lt"/>
                          <a:ea typeface="+mn-ea"/>
                          <a:cs typeface="+mn-cs"/>
                          <a:sym typeface="Source Sans Pro Regular"/>
                        </a:rPr>
                        <a:t>Vacc −</a:t>
                      </a:r>
                    </a:p>
                  </a:txBody>
                  <a:tcPr marL="93363" marR="93363" marT="93363" marB="93363" horzOverflow="overflow">
                    <a:lnL w="12700">
                      <a:miter lim="400000"/>
                    </a:lnL>
                    <a:lnR w="28575">
                      <a:solidFill>
                        <a:srgbClr val="000000"/>
                      </a:solidFill>
                    </a:lnR>
                    <a:lnT w="12700">
                      <a:miter lim="400000"/>
                    </a:lnT>
                    <a:lnB w="12700">
                      <a:miter lim="400000"/>
                    </a:lnB>
                    <a:noFill/>
                  </a:tcPr>
                </a:tc>
                <a:tc>
                  <a:txBody>
                    <a:bodyPr/>
                    <a:lstStyle/>
                    <a:p>
                      <a:pPr>
                        <a:spcBef>
                          <a:spcPts val="600"/>
                        </a:spcBef>
                        <a:tabLst>
                          <a:tab pos="850900" algn="l"/>
                        </a:tabLst>
                        <a:defRPr sz="1800"/>
                      </a:pPr>
                      <a:r>
                        <a:rPr sz="2800">
                          <a:latin typeface="+mn-lt"/>
                          <a:ea typeface="+mn-ea"/>
                          <a:cs typeface="+mn-cs"/>
                          <a:sym typeface="Source Sans Pro Regular"/>
                        </a:rPr>
                        <a:t>44</a:t>
                      </a:r>
                    </a:p>
                  </a:txBody>
                  <a:tcPr marL="93363" marR="93363" marT="93363" marB="93363" horzOverflow="overflow">
                    <a:lnL w="28575">
                      <a:solidFill>
                        <a:srgbClr val="000000"/>
                      </a:solidFill>
                    </a:lnL>
                    <a:lnR w="28575">
                      <a:solidFill>
                        <a:srgbClr val="000000"/>
                      </a:solidFill>
                    </a:lnR>
                    <a:lnT w="28575">
                      <a:solidFill>
                        <a:srgbClr val="000000"/>
                      </a:solidFill>
                    </a:lnT>
                    <a:lnB w="28575">
                      <a:solidFill>
                        <a:srgbClr val="000000"/>
                      </a:solidFill>
                    </a:lnB>
                    <a:noFill/>
                  </a:tcPr>
                </a:tc>
                <a:tc>
                  <a:txBody>
                    <a:bodyPr/>
                    <a:lstStyle/>
                    <a:p>
                      <a:pPr>
                        <a:spcBef>
                          <a:spcPts val="600"/>
                        </a:spcBef>
                        <a:tabLst>
                          <a:tab pos="850900" algn="l"/>
                        </a:tabLst>
                        <a:defRPr sz="1800"/>
                      </a:pPr>
                      <a:r>
                        <a:rPr sz="2800" dirty="0">
                          <a:latin typeface="+mn-lt"/>
                          <a:ea typeface="+mn-ea"/>
                          <a:cs typeface="+mn-cs"/>
                          <a:sym typeface="Source Sans Pro Regular"/>
                        </a:rPr>
                        <a:t>116</a:t>
                      </a:r>
                    </a:p>
                  </a:txBody>
                  <a:tcPr marL="93363" marR="93363" marT="93363" marB="93363" horzOverflow="overflow">
                    <a:lnL w="28575">
                      <a:solidFill>
                        <a:srgbClr val="000000"/>
                      </a:solidFill>
                    </a:lnL>
                    <a:lnR w="28575">
                      <a:solidFill>
                        <a:srgbClr val="000000"/>
                      </a:solidFill>
                    </a:lnR>
                    <a:lnT w="28575">
                      <a:solidFill>
                        <a:srgbClr val="000000"/>
                      </a:solidFill>
                    </a:lnT>
                    <a:lnB w="28575">
                      <a:solidFill>
                        <a:srgbClr val="000000"/>
                      </a:solidFill>
                    </a:lnB>
                    <a:noFill/>
                  </a:tcPr>
                </a:tc>
                <a:tc>
                  <a:txBody>
                    <a:bodyPr/>
                    <a:lstStyle/>
                    <a:p>
                      <a:pPr>
                        <a:spcBef>
                          <a:spcPts val="600"/>
                        </a:spcBef>
                        <a:tabLst>
                          <a:tab pos="850900" algn="l"/>
                        </a:tabLst>
                        <a:defRPr sz="1800"/>
                      </a:pPr>
                      <a:r>
                        <a:rPr sz="2800">
                          <a:latin typeface="+mn-lt"/>
                          <a:ea typeface="+mn-ea"/>
                          <a:cs typeface="+mn-cs"/>
                          <a:sym typeface="Source Sans Pro Regular"/>
                        </a:rPr>
                        <a:t>160</a:t>
                      </a:r>
                    </a:p>
                  </a:txBody>
                  <a:tcPr marL="93363" marR="93363" marT="93363" marB="93363" horzOverflow="overflow">
                    <a:lnL w="28575">
                      <a:solidFill>
                        <a:srgbClr val="000000"/>
                      </a:solidFill>
                    </a:lnL>
                    <a:lnR w="12700">
                      <a:miter lim="400000"/>
                    </a:lnR>
                    <a:lnT w="12700">
                      <a:miter lim="400000"/>
                    </a:lnT>
                    <a:lnB w="12700">
                      <a:miter lim="400000"/>
                    </a:lnB>
                    <a:noFill/>
                  </a:tcPr>
                </a:tc>
                <a:tc>
                  <a:txBody>
                    <a:bodyPr/>
                    <a:lstStyle/>
                    <a:p>
                      <a:pPr algn="ctr">
                        <a:spcBef>
                          <a:spcPts val="600"/>
                        </a:spcBef>
                        <a:tabLst>
                          <a:tab pos="850900" algn="l"/>
                        </a:tabLst>
                        <a:defRPr sz="1800"/>
                      </a:pPr>
                      <a:r>
                        <a:rPr sz="2800">
                          <a:latin typeface="+mn-lt"/>
                          <a:ea typeface="+mn-ea"/>
                          <a:cs typeface="+mn-cs"/>
                          <a:sym typeface="Source Sans Pro Regular"/>
                        </a:rPr>
                        <a:t>27.5%</a:t>
                      </a:r>
                    </a:p>
                  </a:txBody>
                  <a:tcPr marL="93363" marR="93363" marT="93363" marB="93363" horzOverflow="overflow">
                    <a:lnL w="12700">
                      <a:miter lim="400000"/>
                    </a:lnL>
                    <a:lnR w="12700">
                      <a:miter lim="400000"/>
                    </a:lnR>
                    <a:lnT w="12700">
                      <a:miter lim="400000"/>
                    </a:lnT>
                    <a:lnB w="12700">
                      <a:miter lim="400000"/>
                    </a:lnB>
                    <a:noFill/>
                  </a:tcPr>
                </a:tc>
                <a:extLst>
                  <a:ext uri="{0D108BD9-81ED-4DB2-BD59-A6C34878D82A}">
                    <a16:rowId xmlns:a16="http://schemas.microsoft.com/office/drawing/2014/main" val="10003"/>
                  </a:ext>
                </a:extLst>
              </a:tr>
              <a:tr h="487363">
                <a:tc>
                  <a:txBody>
                    <a:bodyPr/>
                    <a:lstStyle/>
                    <a:p>
                      <a:pPr algn="ctr">
                        <a:spcBef>
                          <a:spcPts val="600"/>
                        </a:spcBef>
                        <a:tabLst>
                          <a:tab pos="850900" algn="l"/>
                        </a:tabLst>
                        <a:defRPr sz="1800"/>
                      </a:pPr>
                      <a:r>
                        <a:rPr sz="2800">
                          <a:latin typeface="+mn-lt"/>
                          <a:ea typeface="+mn-ea"/>
                          <a:cs typeface="+mn-cs"/>
                          <a:sym typeface="Source Sans Pro Regular"/>
                        </a:rPr>
                        <a:t>Total</a:t>
                      </a:r>
                    </a:p>
                  </a:txBody>
                  <a:tcPr marL="93363" marR="93363" marT="93363" marB="93363" horzOverflow="overflow">
                    <a:lnL w="12700">
                      <a:miter lim="400000"/>
                    </a:lnL>
                    <a:lnR w="12700">
                      <a:miter lim="400000"/>
                    </a:lnR>
                    <a:lnT w="12700">
                      <a:miter lim="400000"/>
                    </a:lnT>
                    <a:lnB w="12700">
                      <a:miter lim="400000"/>
                    </a:lnB>
                    <a:noFill/>
                  </a:tcPr>
                </a:tc>
                <a:tc>
                  <a:txBody>
                    <a:bodyPr/>
                    <a:lstStyle/>
                    <a:p>
                      <a:pPr>
                        <a:spcBef>
                          <a:spcPts val="600"/>
                        </a:spcBef>
                        <a:tabLst>
                          <a:tab pos="850900" algn="l"/>
                        </a:tabLst>
                        <a:defRPr sz="1800"/>
                      </a:pPr>
                      <a:r>
                        <a:rPr sz="2800">
                          <a:latin typeface="+mn-lt"/>
                          <a:ea typeface="+mn-ea"/>
                          <a:cs typeface="+mn-cs"/>
                          <a:sym typeface="Source Sans Pro Regular"/>
                        </a:rPr>
                        <a:t>92</a:t>
                      </a:r>
                    </a:p>
                  </a:txBody>
                  <a:tcPr marL="93363" marR="93363" marT="93363" marB="93363" horzOverflow="overflow">
                    <a:lnL w="12700">
                      <a:miter lim="400000"/>
                    </a:lnL>
                    <a:lnR w="12700">
                      <a:miter lim="400000"/>
                    </a:lnR>
                    <a:lnT w="28575">
                      <a:solidFill>
                        <a:srgbClr val="000000"/>
                      </a:solidFill>
                    </a:lnT>
                    <a:lnB w="12700">
                      <a:miter lim="400000"/>
                    </a:lnB>
                    <a:noFill/>
                  </a:tcPr>
                </a:tc>
                <a:tc>
                  <a:txBody>
                    <a:bodyPr/>
                    <a:lstStyle/>
                    <a:p>
                      <a:pPr>
                        <a:spcBef>
                          <a:spcPts val="600"/>
                        </a:spcBef>
                        <a:tabLst>
                          <a:tab pos="850900" algn="l"/>
                        </a:tabLst>
                        <a:defRPr sz="1800"/>
                      </a:pPr>
                      <a:r>
                        <a:rPr sz="2800">
                          <a:latin typeface="+mn-lt"/>
                          <a:ea typeface="+mn-ea"/>
                          <a:cs typeface="+mn-cs"/>
                          <a:sym typeface="Source Sans Pro Regular"/>
                        </a:rPr>
                        <a:t>956</a:t>
                      </a:r>
                    </a:p>
                  </a:txBody>
                  <a:tcPr marL="93363" marR="93363" marT="93363" marB="93363" horzOverflow="overflow">
                    <a:lnL w="12700">
                      <a:miter lim="400000"/>
                    </a:lnL>
                    <a:lnR w="12700">
                      <a:miter lim="400000"/>
                    </a:lnR>
                    <a:lnT w="28575">
                      <a:solidFill>
                        <a:srgbClr val="000000"/>
                      </a:solidFill>
                    </a:lnT>
                    <a:lnB w="12700">
                      <a:miter lim="400000"/>
                    </a:lnB>
                    <a:noFill/>
                  </a:tcPr>
                </a:tc>
                <a:tc>
                  <a:txBody>
                    <a:bodyPr/>
                    <a:lstStyle/>
                    <a:p>
                      <a:pPr>
                        <a:spcBef>
                          <a:spcPts val="600"/>
                        </a:spcBef>
                        <a:tabLst>
                          <a:tab pos="850900" algn="l"/>
                        </a:tabLst>
                        <a:defRPr sz="1800"/>
                      </a:pPr>
                      <a:r>
                        <a:rPr sz="2800">
                          <a:latin typeface="+mn-lt"/>
                          <a:ea typeface="+mn-ea"/>
                          <a:cs typeface="+mn-cs"/>
                          <a:sym typeface="Source Sans Pro Regular"/>
                        </a:rPr>
                        <a:t>1,048</a:t>
                      </a:r>
                    </a:p>
                  </a:txBody>
                  <a:tcPr marL="93363" marR="93363" marT="93363" marB="93363" horzOverflow="overflow">
                    <a:lnL w="12700">
                      <a:miter lim="400000"/>
                    </a:lnL>
                    <a:lnR w="12700">
                      <a:miter lim="400000"/>
                    </a:lnR>
                    <a:lnT w="12700">
                      <a:miter lim="400000"/>
                    </a:lnT>
                    <a:lnB w="12700">
                      <a:miter lim="400000"/>
                    </a:lnB>
                    <a:noFill/>
                  </a:tcPr>
                </a:tc>
                <a:tc>
                  <a:txBody>
                    <a:bodyPr/>
                    <a:lstStyle/>
                    <a:p>
                      <a:pPr algn="ctr">
                        <a:spcBef>
                          <a:spcPts val="600"/>
                        </a:spcBef>
                        <a:tabLst>
                          <a:tab pos="850900" algn="l"/>
                        </a:tabLst>
                        <a:defRPr sz="1800"/>
                      </a:pPr>
                      <a:r>
                        <a:rPr sz="2800" dirty="0">
                          <a:latin typeface="+mn-lt"/>
                          <a:ea typeface="+mn-ea"/>
                          <a:cs typeface="+mn-cs"/>
                          <a:sym typeface="Source Sans Pro Regular"/>
                        </a:rPr>
                        <a:t>8.8%</a:t>
                      </a:r>
                    </a:p>
                  </a:txBody>
                  <a:tcPr marL="93363" marR="93363" marT="93363" marB="93363" horzOverflow="overflow">
                    <a:lnL w="12700">
                      <a:miter lim="400000"/>
                    </a:lnL>
                    <a:lnR w="12700">
                      <a:miter lim="400000"/>
                    </a:lnR>
                    <a:lnT w="12700">
                      <a:miter lim="400000"/>
                    </a:lnT>
                    <a:lnB w="12700">
                      <a:miter lim="400000"/>
                    </a:lnB>
                    <a:noFill/>
                  </a:tcPr>
                </a:tc>
                <a:extLst>
                  <a:ext uri="{0D108BD9-81ED-4DB2-BD59-A6C34878D82A}">
                    <a16:rowId xmlns:a16="http://schemas.microsoft.com/office/drawing/2014/main" val="10004"/>
                  </a:ext>
                </a:extLst>
              </a:tr>
            </a:tbl>
          </a:graphicData>
        </a:graphic>
      </p:graphicFrame>
      <p:sp>
        <p:nvSpPr>
          <p:cNvPr id="710" name="Text Box 46"/>
          <p:cNvSpPr txBox="1"/>
          <p:nvPr/>
        </p:nvSpPr>
        <p:spPr>
          <a:xfrm>
            <a:off x="1950720" y="4572000"/>
            <a:ext cx="8214360" cy="16601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ct val="90000"/>
              </a:lnSpc>
              <a:tabLst>
                <a:tab pos="1308100" algn="l"/>
                <a:tab pos="3479800" algn="l"/>
                <a:tab pos="4686300" algn="l"/>
                <a:tab pos="6223000" algn="l"/>
              </a:tabLst>
              <a:defRPr sz="3200">
                <a:latin typeface="+mn-lt"/>
                <a:ea typeface="+mn-ea"/>
                <a:cs typeface="+mn-cs"/>
                <a:sym typeface="Source Sans Pro Regular"/>
              </a:defRPr>
            </a:pPr>
            <a:r>
              <a:rPr dirty="0"/>
              <a:t>RR =	5.4 / 27.5 = __</a:t>
            </a:r>
            <a:r>
              <a:rPr lang="hu-HU" dirty="0"/>
              <a:t>_</a:t>
            </a:r>
            <a:r>
              <a:rPr dirty="0"/>
              <a:t>___</a:t>
            </a:r>
            <a:endParaRPr sz="2800" dirty="0">
              <a:latin typeface="Arial"/>
              <a:ea typeface="Arial"/>
              <a:cs typeface="Arial"/>
              <a:sym typeface="Arial"/>
            </a:endParaRPr>
          </a:p>
          <a:p>
            <a:pPr>
              <a:spcBef>
                <a:spcPts val="1100"/>
              </a:spcBef>
              <a:tabLst>
                <a:tab pos="1308100" algn="l"/>
                <a:tab pos="3479800" algn="l"/>
                <a:tab pos="4686300" algn="l"/>
                <a:tab pos="6223000" algn="l"/>
              </a:tabLst>
              <a:defRPr sz="2800">
                <a:latin typeface="+mn-lt"/>
                <a:ea typeface="+mn-ea"/>
                <a:cs typeface="+mn-cs"/>
                <a:sym typeface="Source Sans Pro Regular"/>
              </a:defRPr>
            </a:pPr>
            <a:r>
              <a:rPr dirty="0"/>
              <a:t>Interpretation</a:t>
            </a:r>
            <a:r>
              <a:rPr sz="3200" dirty="0"/>
              <a:t>:</a:t>
            </a:r>
            <a:endParaRPr sz="3200" u="sng" dirty="0">
              <a:solidFill>
                <a:srgbClr val="0563C1"/>
              </a:solidFill>
            </a:endParaRPr>
          </a:p>
          <a:p>
            <a:pPr>
              <a:lnSpc>
                <a:spcPct val="90000"/>
              </a:lnSpc>
              <a:tabLst>
                <a:tab pos="1308100" algn="l"/>
                <a:tab pos="3479800" algn="l"/>
                <a:tab pos="4686300" algn="l"/>
                <a:tab pos="6223000" algn="l"/>
              </a:tabLst>
              <a:defRPr sz="2800">
                <a:latin typeface="+mn-lt"/>
                <a:ea typeface="+mn-ea"/>
                <a:cs typeface="+mn-cs"/>
                <a:sym typeface="Source Sans Pro Regular"/>
              </a:defRPr>
            </a:pPr>
            <a:r>
              <a:rPr dirty="0"/>
              <a:t>	</a:t>
            </a:r>
          </a:p>
        </p:txBody>
      </p:sp>
      <p:sp>
        <p:nvSpPr>
          <p:cNvPr id="711" name="Text Box 56"/>
          <p:cNvSpPr txBox="1"/>
          <p:nvPr/>
        </p:nvSpPr>
        <p:spPr>
          <a:xfrm>
            <a:off x="4236720" y="5195889"/>
            <a:ext cx="5852160" cy="9541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spcBef>
                <a:spcPts val="1600"/>
              </a:spcBef>
              <a:defRPr sz="2800">
                <a:solidFill>
                  <a:srgbClr val="006600"/>
                </a:solidFill>
                <a:latin typeface="+mn-lt"/>
                <a:ea typeface="+mn-ea"/>
                <a:cs typeface="+mn-cs"/>
                <a:sym typeface="Source Sans Pro Regular"/>
              </a:defRPr>
            </a:pPr>
            <a:r>
              <a:rPr dirty="0">
                <a:solidFill>
                  <a:schemeClr val="accent3"/>
                </a:solidFill>
              </a:rPr>
              <a:t>Vaccinated children were 1/5</a:t>
            </a:r>
            <a:r>
              <a:rPr baseline="30000" dirty="0">
                <a:solidFill>
                  <a:schemeClr val="accent3"/>
                </a:solidFill>
              </a:rPr>
              <a:t>th</a:t>
            </a:r>
            <a:r>
              <a:rPr dirty="0">
                <a:solidFill>
                  <a:schemeClr val="accent3"/>
                </a:solidFill>
              </a:rPr>
              <a:t> as likely to develop measles</a:t>
            </a:r>
          </a:p>
        </p:txBody>
      </p:sp>
      <p:sp>
        <p:nvSpPr>
          <p:cNvPr id="712" name="Text Box 55"/>
          <p:cNvSpPr txBox="1"/>
          <p:nvPr/>
        </p:nvSpPr>
        <p:spPr>
          <a:xfrm>
            <a:off x="5532120" y="4449764"/>
            <a:ext cx="135636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1900"/>
              </a:spcBef>
              <a:defRPr sz="3200">
                <a:solidFill>
                  <a:srgbClr val="006600"/>
                </a:solidFill>
                <a:latin typeface="+mn-lt"/>
                <a:ea typeface="+mn-ea"/>
                <a:cs typeface="+mn-cs"/>
                <a:sym typeface="Source Sans Pro Regular"/>
              </a:defRPr>
            </a:lvl1pPr>
          </a:lstStyle>
          <a:p>
            <a:r>
              <a:rPr dirty="0">
                <a:solidFill>
                  <a:schemeClr val="accent3"/>
                </a:solidFill>
              </a:rPr>
              <a:t>0.2</a:t>
            </a:r>
          </a:p>
        </p:txBody>
      </p:sp>
      <p:sp>
        <p:nvSpPr>
          <p:cNvPr id="2" name="Title 3">
            <a:extLst>
              <a:ext uri="{FF2B5EF4-FFF2-40B4-BE49-F238E27FC236}">
                <a16:creationId xmlns:a16="http://schemas.microsoft.com/office/drawing/2014/main" id="{55AA4516-9C3D-1B5D-F45E-410B38F9598F}"/>
              </a:ext>
            </a:extLst>
          </p:cNvPr>
          <p:cNvSpPr txBox="1">
            <a:spLocks/>
          </p:cNvSpPr>
          <p:nvPr/>
        </p:nvSpPr>
        <p:spPr>
          <a:xfrm>
            <a:off x="151306" y="54837"/>
            <a:ext cx="7936251"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Study of Measles and Vaccination, Burundi</a:t>
            </a:r>
            <a:endParaRPr lang="hu-HU" b="1"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7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7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1" grpId="0" animBg="1" advAuto="0"/>
      <p:bldP spid="712" grpId="0" animBg="1" advAuto="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 name="Content Placeholder 2"/>
          <p:cNvSpPr txBox="1">
            <a:spLocks noGrp="1"/>
          </p:cNvSpPr>
          <p:nvPr>
            <p:ph type="body" idx="1"/>
          </p:nvPr>
        </p:nvSpPr>
        <p:spPr>
          <a:xfrm>
            <a:off x="4273550" y="719611"/>
            <a:ext cx="7529514" cy="5546726"/>
          </a:xfrm>
          <a:prstGeom prst="rect">
            <a:avLst/>
          </a:prstGeom>
        </p:spPr>
        <p:txBody>
          <a:bodyPr/>
          <a:lstStyle/>
          <a:p>
            <a:pPr>
              <a:defRPr sz="2800"/>
            </a:pPr>
            <a:r>
              <a:rPr b="1" dirty="0">
                <a:solidFill>
                  <a:srgbClr val="C00000"/>
                </a:solidFill>
                <a:latin typeface="Source Sans Pro Bold"/>
              </a:rPr>
              <a:t>Case-Control Study</a:t>
            </a:r>
          </a:p>
          <a:p>
            <a:pPr>
              <a:defRPr sz="2800"/>
            </a:pPr>
            <a:endParaRPr dirty="0"/>
          </a:p>
          <a:p>
            <a:pPr marL="398661" lvl="1" indent="-254000">
              <a:spcBef>
                <a:spcPts val="100"/>
              </a:spcBef>
              <a:buClr>
                <a:srgbClr val="C00000"/>
              </a:buClr>
              <a:buFont typeface="Arial"/>
            </a:pPr>
            <a:r>
              <a:rPr dirty="0"/>
              <a:t>Include people with the disease (“cases”)</a:t>
            </a:r>
          </a:p>
          <a:p>
            <a:pPr marL="398661" lvl="1" indent="-254000">
              <a:spcBef>
                <a:spcPts val="100"/>
              </a:spcBef>
              <a:buClr>
                <a:srgbClr val="C00000"/>
              </a:buClr>
              <a:buFont typeface="Arial"/>
            </a:pPr>
            <a:endParaRPr dirty="0"/>
          </a:p>
          <a:p>
            <a:pPr marL="398661" lvl="1" indent="-254000">
              <a:spcBef>
                <a:spcPts val="100"/>
              </a:spcBef>
              <a:buClr>
                <a:srgbClr val="C00000"/>
              </a:buClr>
              <a:buFont typeface="Arial"/>
            </a:pPr>
            <a:r>
              <a:rPr dirty="0"/>
              <a:t>Enroll comparable group who do not have the disease (“controls”)</a:t>
            </a:r>
          </a:p>
          <a:p>
            <a:pPr marL="398661" lvl="1" indent="-254000">
              <a:spcBef>
                <a:spcPts val="100"/>
              </a:spcBef>
              <a:buClr>
                <a:srgbClr val="C00000"/>
              </a:buClr>
              <a:buFont typeface="Arial"/>
            </a:pPr>
            <a:endParaRPr dirty="0"/>
          </a:p>
          <a:p>
            <a:pPr marL="398661" lvl="1" indent="-254000">
              <a:spcBef>
                <a:spcPts val="100"/>
              </a:spcBef>
              <a:buClr>
                <a:srgbClr val="C00000"/>
              </a:buClr>
              <a:buFont typeface="Arial"/>
            </a:pPr>
            <a:r>
              <a:rPr dirty="0"/>
              <a:t>Collect exposure information from both groups</a:t>
            </a:r>
          </a:p>
          <a:p>
            <a:pPr marL="398661" lvl="1" indent="-254000">
              <a:spcBef>
                <a:spcPts val="100"/>
              </a:spcBef>
              <a:buClr>
                <a:srgbClr val="C00000"/>
              </a:buClr>
              <a:buFont typeface="Arial"/>
            </a:pPr>
            <a:endParaRPr dirty="0"/>
          </a:p>
          <a:p>
            <a:pPr marL="398661" lvl="1" indent="-254000">
              <a:spcBef>
                <a:spcPts val="100"/>
              </a:spcBef>
              <a:buClr>
                <a:srgbClr val="C00000"/>
              </a:buClr>
              <a:buFont typeface="Arial"/>
            </a:pPr>
            <a:r>
              <a:rPr dirty="0"/>
              <a:t>Compare exposure experience between cases and controls using </a:t>
            </a:r>
            <a:r>
              <a:rPr i="1" dirty="0"/>
              <a:t>odds ratio</a:t>
            </a:r>
          </a:p>
          <a:p>
            <a:pPr marL="398661" lvl="1" indent="-254000">
              <a:spcBef>
                <a:spcPts val="100"/>
              </a:spcBef>
              <a:buClr>
                <a:srgbClr val="C00000"/>
              </a:buClr>
              <a:buFont typeface="Arial"/>
              <a:defRPr i="1"/>
            </a:pPr>
            <a:endParaRPr i="1" dirty="0"/>
          </a:p>
          <a:p>
            <a:pPr marL="398661" lvl="1" indent="-254000">
              <a:spcBef>
                <a:spcPts val="100"/>
              </a:spcBef>
              <a:buClr>
                <a:srgbClr val="C00000"/>
              </a:buClr>
              <a:buFont typeface="Arial"/>
            </a:pPr>
            <a:r>
              <a:rPr dirty="0"/>
              <a:t>Interpret odds ratio similar to risk ratio (OR &gt; 1, OR = 1, OR &lt; 1)</a:t>
            </a:r>
          </a:p>
        </p:txBody>
      </p:sp>
      <p:sp>
        <p:nvSpPr>
          <p:cNvPr id="4" name="Title 4">
            <a:extLst>
              <a:ext uri="{FF2B5EF4-FFF2-40B4-BE49-F238E27FC236}">
                <a16:creationId xmlns:a16="http://schemas.microsoft.com/office/drawing/2014/main" id="{40F42B4E-A98F-CAF6-762E-2626D543C016}"/>
              </a:ext>
            </a:extLst>
          </p:cNvPr>
          <p:cNvSpPr txBox="1">
            <a:spLocks/>
          </p:cNvSpPr>
          <p:nvPr/>
        </p:nvSpPr>
        <p:spPr>
          <a:xfrm>
            <a:off x="388936" y="0"/>
            <a:ext cx="3549808" cy="159757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Case-Control Study for Outbreak Investigation</a:t>
            </a:r>
          </a:p>
        </p:txBody>
      </p:sp>
      <p:sp>
        <p:nvSpPr>
          <p:cNvPr id="8" name="Rounded Rectangle 3">
            <a:extLst>
              <a:ext uri="{FF2B5EF4-FFF2-40B4-BE49-F238E27FC236}">
                <a16:creationId xmlns:a16="http://schemas.microsoft.com/office/drawing/2014/main" id="{F7F611D2-A35F-7943-7A74-7A981A064F60}"/>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Rectangle 3"/>
          <p:cNvSpPr txBox="1">
            <a:spLocks noGrp="1"/>
          </p:cNvSpPr>
          <p:nvPr>
            <p:ph type="body" idx="1"/>
          </p:nvPr>
        </p:nvSpPr>
        <p:spPr>
          <a:xfrm>
            <a:off x="4273550" y="1135116"/>
            <a:ext cx="7771304" cy="5254572"/>
          </a:xfrm>
          <a:prstGeom prst="rect">
            <a:avLst/>
          </a:prstGeom>
        </p:spPr>
        <p:txBody>
          <a:bodyPr>
            <a:normAutofit/>
          </a:bodyPr>
          <a:lstStyle/>
          <a:p>
            <a:pPr marL="509206" indent="-509206" defTabSz="286428">
              <a:lnSpc>
                <a:spcPct val="72000"/>
              </a:lnSpc>
              <a:spcBef>
                <a:spcPts val="200"/>
              </a:spcBef>
              <a:buClr>
                <a:schemeClr val="accent3"/>
              </a:buClr>
              <a:buSzPct val="100000"/>
              <a:buAutoNum type="arabicPeriod"/>
              <a:defRPr sz="2178"/>
            </a:pPr>
            <a:r>
              <a:rPr dirty="0"/>
              <a:t>What is public health surveillance?</a:t>
            </a:r>
          </a:p>
          <a:p>
            <a:pPr marL="509206" indent="-509206" defTabSz="286428">
              <a:lnSpc>
                <a:spcPct val="72000"/>
              </a:lnSpc>
              <a:spcBef>
                <a:spcPts val="200"/>
              </a:spcBef>
              <a:buClr>
                <a:schemeClr val="accent3"/>
              </a:buClr>
              <a:buSzPct val="100000"/>
              <a:buAutoNum type="arabicPeriod"/>
              <a:defRPr sz="2376"/>
            </a:pPr>
            <a:endParaRPr dirty="0"/>
          </a:p>
          <a:p>
            <a:pPr marL="509206" indent="-509206" defTabSz="286428">
              <a:lnSpc>
                <a:spcPct val="72000"/>
              </a:lnSpc>
              <a:spcBef>
                <a:spcPts val="200"/>
              </a:spcBef>
              <a:buClr>
                <a:schemeClr val="accent3"/>
              </a:buClr>
              <a:buSzPct val="100000"/>
              <a:buFont typeface="+mj-lt"/>
              <a:buAutoNum type="arabicPeriod"/>
              <a:defRPr sz="2178"/>
            </a:pPr>
            <a:r>
              <a:rPr dirty="0"/>
              <a:t>Public Health Surveillance Process &amp; Information Flow</a:t>
            </a:r>
          </a:p>
          <a:p>
            <a:pPr marL="509206" indent="-509206" defTabSz="286428">
              <a:lnSpc>
                <a:spcPct val="72000"/>
              </a:lnSpc>
              <a:spcBef>
                <a:spcPts val="200"/>
              </a:spcBef>
              <a:buClr>
                <a:schemeClr val="accent3"/>
              </a:buClr>
              <a:buSzPct val="100000"/>
              <a:buFont typeface="+mj-lt"/>
              <a:buAutoNum type="arabicPeriod"/>
              <a:defRPr sz="2376"/>
            </a:pPr>
            <a:endParaRPr dirty="0"/>
          </a:p>
          <a:p>
            <a:pPr marL="509206" indent="-509206" defTabSz="286428">
              <a:lnSpc>
                <a:spcPct val="72000"/>
              </a:lnSpc>
              <a:spcBef>
                <a:spcPts val="200"/>
              </a:spcBef>
              <a:buClr>
                <a:schemeClr val="accent3"/>
              </a:buClr>
              <a:buSzPct val="100000"/>
              <a:buFont typeface="+mj-lt"/>
              <a:buAutoNum type="arabicPeriod"/>
              <a:defRPr sz="2178"/>
            </a:pPr>
            <a:r>
              <a:rPr dirty="0"/>
              <a:t>What is an outbreak?</a:t>
            </a:r>
          </a:p>
          <a:p>
            <a:pPr marL="509206" indent="-509206" defTabSz="286428">
              <a:lnSpc>
                <a:spcPct val="72000"/>
              </a:lnSpc>
              <a:spcBef>
                <a:spcPts val="200"/>
              </a:spcBef>
              <a:buClr>
                <a:schemeClr val="accent3"/>
              </a:buClr>
              <a:buSzPct val="100000"/>
              <a:buFont typeface="+mj-lt"/>
              <a:buAutoNum type="arabicPeriod"/>
              <a:defRPr sz="2376"/>
            </a:pPr>
            <a:endParaRPr dirty="0"/>
          </a:p>
          <a:p>
            <a:pPr marL="509206" indent="-509206" defTabSz="286428">
              <a:lnSpc>
                <a:spcPct val="72000"/>
              </a:lnSpc>
              <a:spcBef>
                <a:spcPts val="200"/>
              </a:spcBef>
              <a:buClr>
                <a:schemeClr val="accent3"/>
              </a:buClr>
              <a:buSzPct val="100000"/>
              <a:buFont typeface="+mj-lt"/>
              <a:buAutoNum type="arabicPeriod"/>
              <a:defRPr sz="2178"/>
            </a:pPr>
            <a:r>
              <a:rPr dirty="0"/>
              <a:t>General Phases of an Outbreak Investigation</a:t>
            </a:r>
          </a:p>
          <a:p>
            <a:pPr marL="509206" indent="-509206" defTabSz="286428">
              <a:lnSpc>
                <a:spcPct val="72000"/>
              </a:lnSpc>
              <a:spcBef>
                <a:spcPts val="200"/>
              </a:spcBef>
              <a:buClr>
                <a:schemeClr val="accent3"/>
              </a:buClr>
              <a:buSzPct val="100000"/>
              <a:buFont typeface="+mj-lt"/>
              <a:buAutoNum type="arabicPeriod"/>
              <a:defRPr sz="2376"/>
            </a:pPr>
            <a:endParaRPr dirty="0"/>
          </a:p>
          <a:p>
            <a:pPr marL="509206" indent="-509206" defTabSz="286428">
              <a:lnSpc>
                <a:spcPct val="72000"/>
              </a:lnSpc>
              <a:spcBef>
                <a:spcPts val="200"/>
              </a:spcBef>
              <a:buClr>
                <a:schemeClr val="accent3"/>
              </a:buClr>
              <a:buSzPct val="100000"/>
              <a:buFont typeface="+mj-lt"/>
              <a:buAutoNum type="arabicPeriod"/>
              <a:defRPr sz="2178"/>
            </a:pPr>
            <a:r>
              <a:rPr dirty="0"/>
              <a:t>Descriptive phase </a:t>
            </a:r>
          </a:p>
          <a:p>
            <a:pPr marL="457200" indent="-457200" defTabSz="286428">
              <a:lnSpc>
                <a:spcPct val="72000"/>
              </a:lnSpc>
              <a:spcBef>
                <a:spcPts val="200"/>
              </a:spcBef>
              <a:buFont typeface="+mj-lt"/>
              <a:buAutoNum type="arabicPeriod"/>
              <a:defRPr sz="2376"/>
            </a:pPr>
            <a:endParaRPr dirty="0"/>
          </a:p>
          <a:p>
            <a:pPr marL="509206" indent="-509206" defTabSz="286428">
              <a:lnSpc>
                <a:spcPct val="72000"/>
              </a:lnSpc>
              <a:spcBef>
                <a:spcPts val="200"/>
              </a:spcBef>
              <a:buClr>
                <a:schemeClr val="accent3"/>
              </a:buClr>
              <a:buSzPct val="100000"/>
              <a:buAutoNum type="arabicPeriod"/>
              <a:defRPr sz="2178"/>
            </a:pPr>
            <a:r>
              <a:rPr dirty="0"/>
              <a:t>Explanatory Phase</a:t>
            </a:r>
          </a:p>
          <a:p>
            <a:pPr marL="509206" indent="-509206" defTabSz="286428">
              <a:lnSpc>
                <a:spcPct val="72000"/>
              </a:lnSpc>
              <a:spcBef>
                <a:spcPts val="200"/>
              </a:spcBef>
              <a:buClr>
                <a:schemeClr val="accent3"/>
              </a:buClr>
              <a:buSzPct val="100000"/>
              <a:buAutoNum type="arabicPeriod"/>
              <a:defRPr sz="2376"/>
            </a:pPr>
            <a:endParaRPr dirty="0"/>
          </a:p>
          <a:p>
            <a:pPr marL="509206" indent="-509206" defTabSz="286428">
              <a:lnSpc>
                <a:spcPct val="72000"/>
              </a:lnSpc>
              <a:spcBef>
                <a:spcPts val="200"/>
              </a:spcBef>
              <a:buClr>
                <a:schemeClr val="accent3"/>
              </a:buClr>
              <a:buSzPct val="100000"/>
              <a:buFont typeface="+mj-lt"/>
              <a:buAutoNum type="arabicPeriod"/>
              <a:defRPr sz="2178"/>
            </a:pPr>
            <a:r>
              <a:rPr dirty="0"/>
              <a:t>Response Phase</a:t>
            </a:r>
          </a:p>
          <a:p>
            <a:pPr marL="509206" indent="-509206" defTabSz="286428">
              <a:lnSpc>
                <a:spcPct val="72000"/>
              </a:lnSpc>
              <a:spcBef>
                <a:spcPts val="200"/>
              </a:spcBef>
              <a:buClr>
                <a:schemeClr val="accent3"/>
              </a:buClr>
              <a:buSzPct val="100000"/>
              <a:buFont typeface="+mj-lt"/>
              <a:buAutoNum type="arabicPeriod"/>
              <a:defRPr sz="2376"/>
            </a:pPr>
            <a:endParaRPr dirty="0"/>
          </a:p>
          <a:p>
            <a:pPr marL="509206" indent="-509206" defTabSz="286428">
              <a:lnSpc>
                <a:spcPct val="72000"/>
              </a:lnSpc>
              <a:spcBef>
                <a:spcPts val="200"/>
              </a:spcBef>
              <a:buClr>
                <a:schemeClr val="accent3"/>
              </a:buClr>
              <a:buSzPct val="100000"/>
              <a:buFont typeface="+mj-lt"/>
              <a:buAutoNum type="arabicPeriod"/>
              <a:defRPr sz="2178"/>
            </a:pPr>
            <a:r>
              <a:rPr dirty="0"/>
              <a:t>References and guidelines</a:t>
            </a:r>
          </a:p>
          <a:p>
            <a:pPr marL="509206" indent="-509206" defTabSz="286428">
              <a:lnSpc>
                <a:spcPct val="72000"/>
              </a:lnSpc>
              <a:spcBef>
                <a:spcPts val="200"/>
              </a:spcBef>
              <a:buClr>
                <a:schemeClr val="accent3"/>
              </a:buClr>
              <a:buSzPct val="100000"/>
              <a:buFont typeface="+mj-lt"/>
              <a:buAutoNum type="arabicPeriod"/>
              <a:defRPr sz="2376"/>
            </a:pPr>
            <a:endParaRPr dirty="0"/>
          </a:p>
          <a:p>
            <a:pPr marL="509206" indent="-509206" defTabSz="286428">
              <a:lnSpc>
                <a:spcPct val="72000"/>
              </a:lnSpc>
              <a:spcBef>
                <a:spcPts val="200"/>
              </a:spcBef>
              <a:buClr>
                <a:schemeClr val="accent3"/>
              </a:buClr>
              <a:buSzPct val="100000"/>
              <a:buFont typeface="+mj-lt"/>
              <a:buAutoNum type="arabicPeriod"/>
              <a:defRPr sz="2178"/>
            </a:pPr>
            <a:r>
              <a:rPr dirty="0"/>
              <a:t>Additional training resources</a:t>
            </a:r>
          </a:p>
        </p:txBody>
      </p:sp>
      <p:sp>
        <p:nvSpPr>
          <p:cNvPr id="321" name="Rectangle 2"/>
          <p:cNvSpPr txBox="1">
            <a:spLocks noGrp="1"/>
          </p:cNvSpPr>
          <p:nvPr>
            <p:ph type="title" idx="4294967295"/>
          </p:nvPr>
        </p:nvSpPr>
        <p:spPr>
          <a:xfrm>
            <a:off x="415569" y="959556"/>
            <a:ext cx="3571876" cy="646114"/>
          </a:xfrm>
          <a:prstGeom prst="rect">
            <a:avLst/>
          </a:prstGeom>
        </p:spPr>
        <p:txBody>
          <a:bodyPr/>
          <a:lstStyle/>
          <a:p>
            <a:r>
              <a:rPr b="1" dirty="0"/>
              <a:t>Outline</a:t>
            </a:r>
          </a:p>
        </p:txBody>
      </p:sp>
      <p:sp>
        <p:nvSpPr>
          <p:cNvPr id="3" name="Rounded Rectangle 9">
            <a:extLst>
              <a:ext uri="{FF2B5EF4-FFF2-40B4-BE49-F238E27FC236}">
                <a16:creationId xmlns:a16="http://schemas.microsoft.com/office/drawing/2014/main" id="{42EB65C4-FD95-C580-8FF9-BF6C95554534}"/>
              </a:ext>
            </a:extLst>
          </p:cNvPr>
          <p:cNvSpPr/>
          <p:nvPr/>
        </p:nvSpPr>
        <p:spPr>
          <a:xfrm flipV="1">
            <a:off x="388936" y="1507555"/>
            <a:ext cx="2938224" cy="128287"/>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8" name="Rectangle 3"/>
          <p:cNvSpPr txBox="1"/>
          <p:nvPr/>
        </p:nvSpPr>
        <p:spPr>
          <a:xfrm>
            <a:off x="4338939" y="1956984"/>
            <a:ext cx="7368725" cy="29440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pPr marL="685800" indent="-685800">
              <a:spcBef>
                <a:spcPts val="1200"/>
              </a:spcBef>
              <a:buSzPct val="100000"/>
              <a:buAutoNum type="arabicPeriod" startAt="7"/>
              <a:defRPr sz="3000">
                <a:solidFill>
                  <a:srgbClr val="A6A6A6"/>
                </a:solidFill>
                <a:latin typeface="+mn-lt"/>
                <a:ea typeface="+mn-ea"/>
                <a:cs typeface="+mn-cs"/>
                <a:sym typeface="Source Sans Pro Regular"/>
              </a:defRPr>
            </a:pPr>
            <a:r>
              <a:rPr dirty="0"/>
              <a:t>Develop hypotheses</a:t>
            </a:r>
            <a:endParaRPr sz="3200" dirty="0">
              <a:solidFill>
                <a:srgbClr val="10253F"/>
              </a:solidFill>
              <a:latin typeface="Arial"/>
              <a:ea typeface="Arial"/>
              <a:cs typeface="Arial"/>
              <a:sym typeface="Arial"/>
            </a:endParaRPr>
          </a:p>
          <a:p>
            <a:pPr marL="685800" indent="-685800">
              <a:spcBef>
                <a:spcPts val="1200"/>
              </a:spcBef>
              <a:buSzPct val="100000"/>
              <a:buAutoNum type="arabicPeriod" startAt="7"/>
              <a:defRPr sz="3000">
                <a:solidFill>
                  <a:srgbClr val="A6A6A6"/>
                </a:solidFill>
                <a:latin typeface="+mn-lt"/>
                <a:ea typeface="+mn-ea"/>
                <a:cs typeface="+mn-cs"/>
                <a:sym typeface="Source Sans Pro Regular"/>
              </a:defRPr>
            </a:pPr>
            <a:r>
              <a:rPr dirty="0"/>
              <a:t>Evaluate hypotheses epidemiologically</a:t>
            </a:r>
            <a:endParaRPr sz="3200" dirty="0">
              <a:solidFill>
                <a:srgbClr val="10253F"/>
              </a:solidFill>
              <a:latin typeface="Arial"/>
              <a:ea typeface="Arial"/>
              <a:cs typeface="Arial"/>
              <a:sym typeface="Arial"/>
            </a:endParaRPr>
          </a:p>
          <a:p>
            <a:pPr marL="685800" indent="-685800">
              <a:spcBef>
                <a:spcPts val="1200"/>
              </a:spcBef>
              <a:buSzPct val="100000"/>
              <a:buAutoNum type="arabicPeriod" startAt="7"/>
              <a:defRPr sz="3000">
                <a:latin typeface="+mn-lt"/>
                <a:ea typeface="+mn-ea"/>
                <a:cs typeface="+mn-cs"/>
                <a:sym typeface="Source Sans Pro Regular"/>
              </a:defRPr>
            </a:pPr>
            <a:r>
              <a:rPr dirty="0"/>
              <a:t>Reconcile epidemiology with laboratory and environmental findings</a:t>
            </a:r>
            <a:endParaRPr sz="3200" dirty="0">
              <a:latin typeface="Arial"/>
              <a:ea typeface="Arial"/>
              <a:cs typeface="Arial"/>
              <a:sym typeface="Arial"/>
            </a:endParaRPr>
          </a:p>
          <a:p>
            <a:pPr marL="685800" indent="-685800">
              <a:spcBef>
                <a:spcPts val="1200"/>
              </a:spcBef>
              <a:buSzPct val="100000"/>
              <a:buAutoNum type="arabicPeriod" startAt="7"/>
              <a:defRPr sz="3000">
                <a:latin typeface="+mn-lt"/>
                <a:ea typeface="+mn-ea"/>
                <a:cs typeface="+mn-cs"/>
                <a:sym typeface="Source Sans Pro Regular"/>
              </a:defRPr>
            </a:pPr>
            <a:r>
              <a:rPr dirty="0"/>
              <a:t>Conduct additional studies as necessary</a:t>
            </a:r>
            <a:endParaRPr sz="3200" dirty="0">
              <a:latin typeface="Arial"/>
              <a:ea typeface="Arial"/>
              <a:cs typeface="Arial"/>
              <a:sym typeface="Arial"/>
            </a:endParaRPr>
          </a:p>
        </p:txBody>
      </p:sp>
      <p:sp>
        <p:nvSpPr>
          <p:cNvPr id="2" name="Title 4">
            <a:extLst>
              <a:ext uri="{FF2B5EF4-FFF2-40B4-BE49-F238E27FC236}">
                <a16:creationId xmlns:a16="http://schemas.microsoft.com/office/drawing/2014/main" id="{7C93996D-805C-D5A0-BC7C-B88E1ACDD0E3}"/>
              </a:ext>
            </a:extLst>
          </p:cNvPr>
          <p:cNvSpPr txBox="1">
            <a:spLocks/>
          </p:cNvSpPr>
          <p:nvPr/>
        </p:nvSpPr>
        <p:spPr>
          <a:xfrm>
            <a:off x="389002" y="719678"/>
            <a:ext cx="3549808" cy="9913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Steps 9 and 10</a:t>
            </a:r>
          </a:p>
        </p:txBody>
      </p:sp>
      <p:sp>
        <p:nvSpPr>
          <p:cNvPr id="4" name="Rounded Rectangle 3">
            <a:extLst>
              <a:ext uri="{FF2B5EF4-FFF2-40B4-BE49-F238E27FC236}">
                <a16:creationId xmlns:a16="http://schemas.microsoft.com/office/drawing/2014/main" id="{3DC0E7FA-E68D-65DD-4262-FEC4EE850B10}"/>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3" name="Rectangle 2"/>
          <p:cNvSpPr txBox="1">
            <a:spLocks noGrp="1"/>
          </p:cNvSpPr>
          <p:nvPr>
            <p:ph type="body" sz="half" idx="1"/>
          </p:nvPr>
        </p:nvSpPr>
        <p:spPr>
          <a:xfrm>
            <a:off x="587205" y="2050742"/>
            <a:ext cx="11347451" cy="1790354"/>
          </a:xfrm>
          <a:prstGeom prst="rect">
            <a:avLst/>
          </a:prstGeom>
        </p:spPr>
        <p:txBody>
          <a:bodyPr/>
          <a:lstStyle/>
          <a:p>
            <a:pPr>
              <a:spcBef>
                <a:spcPts val="0"/>
              </a:spcBef>
              <a:defRPr sz="3200"/>
            </a:pPr>
            <a:r>
              <a:rPr b="1" dirty="0"/>
              <a:t>7. Response phase</a:t>
            </a:r>
          </a:p>
        </p:txBody>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5" name="Rectangle 6"/>
          <p:cNvSpPr/>
          <p:nvPr/>
        </p:nvSpPr>
        <p:spPr>
          <a:xfrm>
            <a:off x="8162362" y="3679268"/>
            <a:ext cx="2475698" cy="2759962"/>
          </a:xfrm>
          <a:prstGeom prst="rect">
            <a:avLst/>
          </a:prstGeom>
          <a:ln w="12700">
            <a:solidFill>
              <a:srgbClr val="7A0108"/>
            </a:solidFill>
            <a:miter/>
          </a:ln>
        </p:spPr>
        <p:txBody>
          <a:bodyPr lIns="45719" rIns="45719" anchor="ctr"/>
          <a:lstStyle/>
          <a:p>
            <a:pPr algn="ctr">
              <a:defRPr sz="1600">
                <a:solidFill>
                  <a:srgbClr val="FFFFFF"/>
                </a:solidFill>
                <a:latin typeface="+mn-lt"/>
                <a:ea typeface="+mn-ea"/>
                <a:cs typeface="+mn-cs"/>
                <a:sym typeface="Source Sans Pro Regular"/>
              </a:defRPr>
            </a:pPr>
            <a:endParaRPr/>
          </a:p>
        </p:txBody>
      </p:sp>
      <p:sp>
        <p:nvSpPr>
          <p:cNvPr id="736" name="Rectangle 3"/>
          <p:cNvSpPr txBox="1"/>
          <p:nvPr/>
        </p:nvSpPr>
        <p:spPr>
          <a:xfrm>
            <a:off x="1650426" y="3459917"/>
            <a:ext cx="3383433" cy="36935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609600" indent="-609600">
              <a:spcBef>
                <a:spcPts val="1200"/>
              </a:spcBef>
              <a:buSzPct val="100000"/>
              <a:buAutoNum type="arabicPeriod"/>
              <a:defRPr sz="1600">
                <a:latin typeface="+mn-lt"/>
                <a:ea typeface="+mn-ea"/>
                <a:cs typeface="+mn-cs"/>
                <a:sym typeface="Source Sans Pro Regular"/>
              </a:defRPr>
            </a:pPr>
            <a:r>
              <a:t>Prepare for fieldwork</a:t>
            </a:r>
            <a:endParaRPr sz="3200">
              <a:latin typeface="Arial"/>
              <a:ea typeface="Arial"/>
              <a:cs typeface="Arial"/>
              <a:sym typeface="Arial"/>
            </a:endParaRPr>
          </a:p>
          <a:p>
            <a:pPr marL="609600" indent="-609600">
              <a:spcBef>
                <a:spcPts val="1200"/>
              </a:spcBef>
              <a:buSzPct val="100000"/>
              <a:buAutoNum type="arabicPeriod"/>
              <a:defRPr sz="1600">
                <a:latin typeface="+mn-lt"/>
                <a:ea typeface="+mn-ea"/>
                <a:cs typeface="+mn-cs"/>
                <a:sym typeface="Source Sans Pro Regular"/>
              </a:defRPr>
            </a:pPr>
            <a:r>
              <a:t>Confirm existence of an outbreak</a:t>
            </a:r>
            <a:endParaRPr sz="3200">
              <a:latin typeface="Arial"/>
              <a:ea typeface="Arial"/>
              <a:cs typeface="Arial"/>
              <a:sym typeface="Arial"/>
            </a:endParaRPr>
          </a:p>
          <a:p>
            <a:pPr marL="609600" indent="-609600">
              <a:spcBef>
                <a:spcPts val="1200"/>
              </a:spcBef>
              <a:buSzPct val="100000"/>
              <a:buAutoNum type="arabicPeriod"/>
              <a:defRPr sz="1600">
                <a:latin typeface="+mn-lt"/>
                <a:ea typeface="+mn-ea"/>
                <a:cs typeface="+mn-cs"/>
                <a:sym typeface="Source Sans Pro Regular"/>
              </a:defRPr>
            </a:pPr>
            <a:r>
              <a:t>Verify the diagnosis</a:t>
            </a:r>
            <a:endParaRPr sz="3200">
              <a:latin typeface="Arial"/>
              <a:ea typeface="Arial"/>
              <a:cs typeface="Arial"/>
              <a:sym typeface="Arial"/>
            </a:endParaRPr>
          </a:p>
          <a:p>
            <a:pPr marL="609600" indent="-609600">
              <a:spcBef>
                <a:spcPts val="1200"/>
              </a:spcBef>
              <a:buSzPct val="100000"/>
              <a:buAutoNum type="arabicPeriod"/>
              <a:defRPr sz="1600">
                <a:latin typeface="+mn-lt"/>
                <a:ea typeface="+mn-ea"/>
                <a:cs typeface="+mn-cs"/>
                <a:sym typeface="Source Sans Pro Regular"/>
              </a:defRPr>
            </a:pPr>
            <a:r>
              <a:t>Construct a case definition</a:t>
            </a:r>
            <a:endParaRPr sz="3200">
              <a:latin typeface="Arial"/>
              <a:ea typeface="Arial"/>
              <a:cs typeface="Arial"/>
              <a:sym typeface="Arial"/>
            </a:endParaRPr>
          </a:p>
          <a:p>
            <a:pPr marL="609600" indent="-609600">
              <a:spcBef>
                <a:spcPts val="1200"/>
              </a:spcBef>
              <a:buSzPct val="100000"/>
              <a:buAutoNum type="arabicPeriod"/>
              <a:defRPr sz="1600">
                <a:latin typeface="+mn-lt"/>
                <a:ea typeface="+mn-ea"/>
                <a:cs typeface="+mn-cs"/>
                <a:sym typeface="Source Sans Pro Regular"/>
              </a:defRPr>
            </a:pPr>
            <a:r>
              <a:t>Find cases systematically and record information</a:t>
            </a:r>
            <a:endParaRPr sz="3200">
              <a:latin typeface="Arial"/>
              <a:ea typeface="Arial"/>
              <a:cs typeface="Arial"/>
              <a:sym typeface="Arial"/>
            </a:endParaRPr>
          </a:p>
          <a:p>
            <a:pPr marL="609600" indent="-609600">
              <a:spcBef>
                <a:spcPts val="1200"/>
              </a:spcBef>
              <a:buSzPct val="100000"/>
              <a:buAutoNum type="arabicPeriod"/>
              <a:defRPr sz="1600">
                <a:latin typeface="+mn-lt"/>
                <a:ea typeface="+mn-ea"/>
                <a:cs typeface="+mn-cs"/>
                <a:sym typeface="Source Sans Pro Regular"/>
              </a:defRPr>
            </a:pPr>
            <a:r>
              <a:t>Perform descriptive epidemiology</a:t>
            </a:r>
            <a:endParaRPr sz="3200">
              <a:latin typeface="Arial"/>
              <a:ea typeface="Arial"/>
              <a:cs typeface="Arial"/>
              <a:sym typeface="Arial"/>
            </a:endParaRPr>
          </a:p>
        </p:txBody>
      </p:sp>
      <p:sp>
        <p:nvSpPr>
          <p:cNvPr id="737" name="Rectangle 3"/>
          <p:cNvSpPr txBox="1"/>
          <p:nvPr/>
        </p:nvSpPr>
        <p:spPr>
          <a:xfrm>
            <a:off x="5128989" y="3654183"/>
            <a:ext cx="2993588" cy="2580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609600" indent="-609600">
              <a:spcBef>
                <a:spcPts val="1200"/>
              </a:spcBef>
              <a:buSzPct val="100000"/>
              <a:buAutoNum type="arabicPeriod" startAt="7"/>
              <a:defRPr sz="1600">
                <a:latin typeface="+mn-lt"/>
                <a:ea typeface="+mn-ea"/>
                <a:cs typeface="+mn-cs"/>
                <a:sym typeface="Source Sans Pro Regular"/>
              </a:defRPr>
            </a:pPr>
            <a:r>
              <a:t>Develop hypotheses</a:t>
            </a:r>
            <a:endParaRPr sz="3200">
              <a:latin typeface="Arial"/>
              <a:ea typeface="Arial"/>
              <a:cs typeface="Arial"/>
              <a:sym typeface="Arial"/>
            </a:endParaRPr>
          </a:p>
          <a:p>
            <a:pPr marL="609600" indent="-609600">
              <a:spcBef>
                <a:spcPts val="1200"/>
              </a:spcBef>
              <a:buSzPct val="100000"/>
              <a:buAutoNum type="arabicPeriod" startAt="7"/>
              <a:defRPr sz="1600">
                <a:latin typeface="+mn-lt"/>
                <a:ea typeface="+mn-ea"/>
                <a:cs typeface="+mn-cs"/>
                <a:sym typeface="Source Sans Pro Regular"/>
              </a:defRPr>
            </a:pPr>
            <a:r>
              <a:t>Evaluate hypotheses epidemiologically</a:t>
            </a:r>
            <a:endParaRPr sz="3200">
              <a:latin typeface="Arial"/>
              <a:ea typeface="Arial"/>
              <a:cs typeface="Arial"/>
              <a:sym typeface="Arial"/>
            </a:endParaRPr>
          </a:p>
          <a:p>
            <a:pPr marL="609600" indent="-609600">
              <a:spcBef>
                <a:spcPts val="1200"/>
              </a:spcBef>
              <a:buSzPct val="100000"/>
              <a:buAutoNum type="arabicPeriod" startAt="7"/>
              <a:defRPr sz="1600">
                <a:latin typeface="+mn-lt"/>
                <a:ea typeface="+mn-ea"/>
                <a:cs typeface="+mn-cs"/>
                <a:sym typeface="Source Sans Pro Regular"/>
              </a:defRPr>
            </a:pPr>
            <a:r>
              <a:t>Reconcile epidemiology with laboratory and environmental findings</a:t>
            </a:r>
            <a:endParaRPr sz="3200">
              <a:latin typeface="Arial"/>
              <a:ea typeface="Arial"/>
              <a:cs typeface="Arial"/>
              <a:sym typeface="Arial"/>
            </a:endParaRPr>
          </a:p>
          <a:p>
            <a:pPr marL="609600" indent="-609600">
              <a:spcBef>
                <a:spcPts val="1200"/>
              </a:spcBef>
              <a:buSzPct val="100000"/>
              <a:buAutoNum type="arabicPeriod" startAt="7"/>
              <a:defRPr sz="1600">
                <a:latin typeface="+mn-lt"/>
                <a:ea typeface="+mn-ea"/>
                <a:cs typeface="+mn-cs"/>
                <a:sym typeface="Source Sans Pro Regular"/>
              </a:defRPr>
            </a:pPr>
            <a:r>
              <a:t>Conduct additional studies as necessary</a:t>
            </a:r>
          </a:p>
        </p:txBody>
      </p:sp>
      <p:sp>
        <p:nvSpPr>
          <p:cNvPr id="738" name="Rectangle 3"/>
          <p:cNvSpPr txBox="1"/>
          <p:nvPr/>
        </p:nvSpPr>
        <p:spPr>
          <a:xfrm>
            <a:off x="8217706" y="3718294"/>
            <a:ext cx="2384259" cy="29823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609600" indent="-609600">
              <a:spcBef>
                <a:spcPts val="1200"/>
              </a:spcBef>
              <a:buSzPct val="100000"/>
              <a:buAutoNum type="arabicPeriod" startAt="11"/>
              <a:defRPr sz="1600">
                <a:latin typeface="+mn-lt"/>
                <a:ea typeface="+mn-ea"/>
                <a:cs typeface="+mn-cs"/>
                <a:sym typeface="Source Sans Pro Regular"/>
              </a:defRPr>
            </a:pPr>
            <a:r>
              <a:t>Implement and evaluate prevention and control measures</a:t>
            </a:r>
            <a:endParaRPr sz="3200">
              <a:latin typeface="Arial"/>
              <a:ea typeface="Arial"/>
              <a:cs typeface="Arial"/>
              <a:sym typeface="Arial"/>
            </a:endParaRPr>
          </a:p>
          <a:p>
            <a:pPr marL="609600" indent="-609600">
              <a:spcBef>
                <a:spcPts val="1200"/>
              </a:spcBef>
              <a:buSzPct val="100000"/>
              <a:buAutoNum type="arabicPeriod" startAt="11"/>
              <a:defRPr sz="1600">
                <a:latin typeface="+mn-lt"/>
                <a:ea typeface="+mn-ea"/>
                <a:cs typeface="+mn-cs"/>
                <a:sym typeface="Source Sans Pro Regular"/>
              </a:defRPr>
            </a:pPr>
            <a:r>
              <a:t>Initiate or maintain surveillance</a:t>
            </a:r>
            <a:endParaRPr sz="3200">
              <a:latin typeface="Arial"/>
              <a:ea typeface="Arial"/>
              <a:cs typeface="Arial"/>
              <a:sym typeface="Arial"/>
            </a:endParaRPr>
          </a:p>
          <a:p>
            <a:pPr marL="609600" indent="-609600">
              <a:spcBef>
                <a:spcPts val="1200"/>
              </a:spcBef>
              <a:buSzPct val="100000"/>
              <a:buAutoNum type="arabicPeriod" startAt="11"/>
              <a:defRPr sz="1600">
                <a:latin typeface="+mn-lt"/>
                <a:ea typeface="+mn-ea"/>
                <a:cs typeface="+mn-cs"/>
                <a:sym typeface="Source Sans Pro Regular"/>
              </a:defRPr>
            </a:pPr>
            <a:r>
              <a:t>Communicate findings</a:t>
            </a:r>
            <a:endParaRPr sz="3200">
              <a:latin typeface="Arial"/>
              <a:ea typeface="Arial"/>
              <a:cs typeface="Arial"/>
              <a:sym typeface="Arial"/>
            </a:endParaRPr>
          </a:p>
        </p:txBody>
      </p:sp>
      <p:grpSp>
        <p:nvGrpSpPr>
          <p:cNvPr id="749" name="Groupe 11"/>
          <p:cNvGrpSpPr/>
          <p:nvPr/>
        </p:nvGrpSpPr>
        <p:grpSpPr>
          <a:xfrm>
            <a:off x="1613417" y="1629864"/>
            <a:ext cx="8769630" cy="2207631"/>
            <a:chOff x="0" y="0"/>
            <a:chExt cx="8769629" cy="2284821"/>
          </a:xfrm>
        </p:grpSpPr>
        <p:grpSp>
          <p:nvGrpSpPr>
            <p:cNvPr id="741" name="Rectangle : coins arrondis 18"/>
            <p:cNvGrpSpPr/>
            <p:nvPr/>
          </p:nvGrpSpPr>
          <p:grpSpPr>
            <a:xfrm>
              <a:off x="-1" y="-1"/>
              <a:ext cx="3893532" cy="797285"/>
              <a:chOff x="0" y="0"/>
              <a:chExt cx="3893530" cy="797283"/>
            </a:xfrm>
          </p:grpSpPr>
          <p:sp>
            <p:nvSpPr>
              <p:cNvPr id="739" name="Rounded Rectangle"/>
              <p:cNvSpPr/>
              <p:nvPr/>
            </p:nvSpPr>
            <p:spPr>
              <a:xfrm>
                <a:off x="0" y="0"/>
                <a:ext cx="3893531" cy="797284"/>
              </a:xfrm>
              <a:prstGeom prst="roundRect">
                <a:avLst>
                  <a:gd name="adj" fmla="val 16667"/>
                </a:avLst>
              </a:prstGeom>
              <a:gradFill flip="none" rotWithShape="1">
                <a:gsLst>
                  <a:gs pos="0">
                    <a:srgbClr val="77AA47"/>
                  </a:gs>
                  <a:gs pos="50000">
                    <a:schemeClr val="accent3"/>
                  </a:gs>
                  <a:gs pos="100000">
                    <a:srgbClr val="598D00"/>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anchor="ctr">
                <a:noAutofit/>
              </a:bodyPr>
              <a:lstStyle/>
              <a:p>
                <a:pPr algn="ctr">
                  <a:defRPr sz="2000">
                    <a:solidFill>
                      <a:srgbClr val="FFFFFF"/>
                    </a:solidFill>
                    <a:latin typeface="+mn-lt"/>
                    <a:ea typeface="+mn-ea"/>
                    <a:cs typeface="+mn-cs"/>
                    <a:sym typeface="Source Sans Pro Regular"/>
                  </a:defRPr>
                </a:pPr>
                <a:endParaRPr/>
              </a:p>
            </p:txBody>
          </p:sp>
          <p:sp>
            <p:nvSpPr>
              <p:cNvPr id="740" name="1. Descriptive phase"/>
              <p:cNvSpPr txBox="1"/>
              <p:nvPr/>
            </p:nvSpPr>
            <p:spPr>
              <a:xfrm>
                <a:off x="84639" y="124321"/>
                <a:ext cx="3724252" cy="5486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2800">
                    <a:solidFill>
                      <a:srgbClr val="FFFFFF"/>
                    </a:solidFill>
                    <a:latin typeface="+mn-lt"/>
                    <a:ea typeface="+mn-ea"/>
                    <a:cs typeface="+mn-cs"/>
                    <a:sym typeface="Source Sans Pro Regular"/>
                  </a:defRPr>
                </a:lvl1pPr>
              </a:lstStyle>
              <a:p>
                <a:r>
                  <a:t>1. Descriptive phase</a:t>
                </a:r>
              </a:p>
            </p:txBody>
          </p:sp>
        </p:grpSp>
        <p:grpSp>
          <p:nvGrpSpPr>
            <p:cNvPr id="744" name="Rectangle : coins arrondis 19"/>
            <p:cNvGrpSpPr/>
            <p:nvPr/>
          </p:nvGrpSpPr>
          <p:grpSpPr>
            <a:xfrm>
              <a:off x="4846504" y="12249"/>
              <a:ext cx="3893532" cy="797284"/>
              <a:chOff x="0" y="0"/>
              <a:chExt cx="3893530" cy="797283"/>
            </a:xfrm>
          </p:grpSpPr>
          <p:sp>
            <p:nvSpPr>
              <p:cNvPr id="742" name="Rounded Rectangle"/>
              <p:cNvSpPr/>
              <p:nvPr/>
            </p:nvSpPr>
            <p:spPr>
              <a:xfrm>
                <a:off x="0" y="0"/>
                <a:ext cx="3893531" cy="797284"/>
              </a:xfrm>
              <a:prstGeom prst="roundRect">
                <a:avLst>
                  <a:gd name="adj" fmla="val 16667"/>
                </a:avLst>
              </a:prstGeom>
              <a:gradFill flip="none" rotWithShape="1">
                <a:gsLst>
                  <a:gs pos="0">
                    <a:srgbClr val="70A6DB"/>
                  </a:gs>
                  <a:gs pos="50000">
                    <a:srgbClr val="559BDB"/>
                  </a:gs>
                  <a:gs pos="100000">
                    <a:srgbClr val="448AC9"/>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anchor="ctr">
                <a:noAutofit/>
              </a:bodyPr>
              <a:lstStyle/>
              <a:p>
                <a:pPr algn="ctr">
                  <a:defRPr sz="2000">
                    <a:solidFill>
                      <a:srgbClr val="FFFFFF"/>
                    </a:solidFill>
                    <a:latin typeface="+mn-lt"/>
                    <a:ea typeface="+mn-ea"/>
                    <a:cs typeface="+mn-cs"/>
                    <a:sym typeface="Source Sans Pro Regular"/>
                  </a:defRPr>
                </a:pPr>
                <a:endParaRPr/>
              </a:p>
            </p:txBody>
          </p:sp>
          <p:sp>
            <p:nvSpPr>
              <p:cNvPr id="743" name="2. Explanatory phase"/>
              <p:cNvSpPr txBox="1"/>
              <p:nvPr/>
            </p:nvSpPr>
            <p:spPr>
              <a:xfrm>
                <a:off x="84639" y="124321"/>
                <a:ext cx="3724252" cy="5486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2800">
                    <a:solidFill>
                      <a:srgbClr val="FFFFFF"/>
                    </a:solidFill>
                    <a:latin typeface="+mn-lt"/>
                    <a:ea typeface="+mn-ea"/>
                    <a:cs typeface="+mn-cs"/>
                    <a:sym typeface="Source Sans Pro Regular"/>
                  </a:defRPr>
                </a:lvl1pPr>
              </a:lstStyle>
              <a:p>
                <a:r>
                  <a:t>2. Explanatory phase</a:t>
                </a:r>
              </a:p>
            </p:txBody>
          </p:sp>
        </p:grpSp>
        <p:grpSp>
          <p:nvGrpSpPr>
            <p:cNvPr id="747" name="Flèche : droite 20"/>
            <p:cNvGrpSpPr/>
            <p:nvPr/>
          </p:nvGrpSpPr>
          <p:grpSpPr>
            <a:xfrm>
              <a:off x="3379" y="836097"/>
              <a:ext cx="8766251" cy="1448725"/>
              <a:chOff x="0" y="0"/>
              <a:chExt cx="8766249" cy="1448723"/>
            </a:xfrm>
          </p:grpSpPr>
          <p:sp>
            <p:nvSpPr>
              <p:cNvPr id="745" name="Arrow"/>
              <p:cNvSpPr/>
              <p:nvPr/>
            </p:nvSpPr>
            <p:spPr>
              <a:xfrm>
                <a:off x="0" y="0"/>
                <a:ext cx="8766250" cy="1448724"/>
              </a:xfrm>
              <a:prstGeom prst="rightArrow">
                <a:avLst>
                  <a:gd name="adj1" fmla="val 50000"/>
                  <a:gd name="adj2" fmla="val 50000"/>
                </a:avLst>
              </a:prstGeom>
              <a:gradFill flip="none" rotWithShape="1">
                <a:gsLst>
                  <a:gs pos="0">
                    <a:srgbClr val="AD4747"/>
                  </a:gs>
                  <a:gs pos="50000">
                    <a:srgbClr val="A3000A"/>
                  </a:gs>
                  <a:gs pos="100000">
                    <a:srgbClr val="900009"/>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anchor="ctr">
                <a:noAutofit/>
              </a:bodyPr>
              <a:lstStyle/>
              <a:p>
                <a:pPr algn="ctr">
                  <a:defRPr>
                    <a:solidFill>
                      <a:srgbClr val="FFFFFF"/>
                    </a:solidFill>
                  </a:defRPr>
                </a:pPr>
                <a:endParaRPr/>
              </a:p>
            </p:txBody>
          </p:sp>
          <p:sp>
            <p:nvSpPr>
              <p:cNvPr id="746" name="3. Response phase"/>
              <p:cNvSpPr txBox="1"/>
              <p:nvPr/>
            </p:nvSpPr>
            <p:spPr>
              <a:xfrm>
                <a:off x="45719" y="450041"/>
                <a:ext cx="8312630" cy="5486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2800">
                    <a:solidFill>
                      <a:srgbClr val="FFFFFF"/>
                    </a:solidFill>
                    <a:latin typeface="+mn-lt"/>
                    <a:ea typeface="+mn-ea"/>
                    <a:cs typeface="+mn-cs"/>
                    <a:sym typeface="Source Sans Pro Regular"/>
                  </a:defRPr>
                </a:lvl1pPr>
              </a:lstStyle>
              <a:p>
                <a:r>
                  <a:t>3. Response phase</a:t>
                </a:r>
              </a:p>
            </p:txBody>
          </p:sp>
        </p:grpSp>
        <p:sp>
          <p:nvSpPr>
            <p:cNvPr id="748" name="Flèche : droite 21"/>
            <p:cNvSpPr/>
            <p:nvPr/>
          </p:nvSpPr>
          <p:spPr>
            <a:xfrm>
              <a:off x="4030977" y="225066"/>
              <a:ext cx="737461" cy="460522"/>
            </a:xfrm>
            <a:prstGeom prst="rightArrow">
              <a:avLst>
                <a:gd name="adj1" fmla="val 50000"/>
                <a:gd name="adj2" fmla="val 50000"/>
              </a:avLst>
            </a:prstGeom>
            <a:gradFill flip="none" rotWithShape="1">
              <a:gsLst>
                <a:gs pos="0">
                  <a:srgbClr val="80B860"/>
                </a:gs>
                <a:gs pos="50000">
                  <a:srgbClr val="6FB242"/>
                </a:gs>
                <a:gs pos="100000">
                  <a:srgbClr val="61A236"/>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anchor="ctr">
              <a:noAutofit/>
            </a:bodyPr>
            <a:lstStyle/>
            <a:p>
              <a:pPr algn="ctr">
                <a:defRPr>
                  <a:solidFill>
                    <a:srgbClr val="FFFFFF"/>
                  </a:solidFill>
                  <a:latin typeface="+mn-lt"/>
                  <a:ea typeface="+mn-ea"/>
                  <a:cs typeface="+mn-cs"/>
                  <a:sym typeface="Source Sans Pro Regular"/>
                </a:defRPr>
              </a:pPr>
              <a:endParaRPr/>
            </a:p>
          </p:txBody>
        </p:sp>
      </p:grpSp>
      <p:sp>
        <p:nvSpPr>
          <p:cNvPr id="750" name="TextBox 1"/>
          <p:cNvSpPr txBox="1"/>
          <p:nvPr/>
        </p:nvSpPr>
        <p:spPr>
          <a:xfrm>
            <a:off x="1307208" y="749909"/>
            <a:ext cx="9577585"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2400">
                <a:solidFill>
                  <a:schemeClr val="accent2"/>
                </a:solidFill>
                <a:latin typeface="Source Sans Pro Bold"/>
                <a:ea typeface="Source Sans Pro Bold"/>
                <a:cs typeface="Source Sans Pro Bold"/>
                <a:sym typeface="Source Sans Pro Bold"/>
              </a:defRPr>
            </a:lvl1pPr>
          </a:lstStyle>
          <a:p>
            <a:pPr algn="ctr"/>
            <a:r>
              <a:rPr b="1" dirty="0"/>
              <a:t>This module focuses on the descriptive phase of an outbreak investigation (steps 1-6):</a:t>
            </a:r>
          </a:p>
        </p:txBody>
      </p:sp>
      <p:sp>
        <p:nvSpPr>
          <p:cNvPr id="2" name="Title 3">
            <a:extLst>
              <a:ext uri="{FF2B5EF4-FFF2-40B4-BE49-F238E27FC236}">
                <a16:creationId xmlns:a16="http://schemas.microsoft.com/office/drawing/2014/main" id="{61342082-7D0B-C26A-A87E-AAD4192E0259}"/>
              </a:ext>
            </a:extLst>
          </p:cNvPr>
          <p:cNvSpPr txBox="1">
            <a:spLocks/>
          </p:cNvSpPr>
          <p:nvPr/>
        </p:nvSpPr>
        <p:spPr>
          <a:xfrm>
            <a:off x="151306" y="54837"/>
            <a:ext cx="7936251"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Phases of an outbreak investigation</a:t>
            </a:r>
            <a:endParaRPr lang="hu-HU" b="1"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7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5" grpId="0" animBg="1" advAuto="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3" name="Rectangle 3"/>
          <p:cNvSpPr txBox="1"/>
          <p:nvPr/>
        </p:nvSpPr>
        <p:spPr>
          <a:xfrm>
            <a:off x="4350089" y="2139210"/>
            <a:ext cx="7190308" cy="25795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pPr marL="690562" indent="-690562">
              <a:lnSpc>
                <a:spcPct val="110000"/>
              </a:lnSpc>
              <a:spcBef>
                <a:spcPts val="1200"/>
              </a:spcBef>
              <a:buSzPct val="100000"/>
              <a:buAutoNum type="arabicPeriod" startAt="11"/>
              <a:defRPr sz="3000">
                <a:latin typeface="+mn-lt"/>
                <a:ea typeface="+mn-ea"/>
                <a:cs typeface="+mn-cs"/>
                <a:sym typeface="Source Sans Pro Regular"/>
              </a:defRPr>
            </a:pPr>
            <a:r>
              <a:rPr dirty="0"/>
              <a:t>Implement and evaluate prevention and control measures</a:t>
            </a:r>
            <a:endParaRPr sz="3200" dirty="0">
              <a:latin typeface="Arial"/>
              <a:ea typeface="Arial"/>
              <a:cs typeface="Arial"/>
              <a:sym typeface="Arial"/>
            </a:endParaRPr>
          </a:p>
          <a:p>
            <a:pPr marL="690562" indent="-690562">
              <a:lnSpc>
                <a:spcPct val="110000"/>
              </a:lnSpc>
              <a:spcBef>
                <a:spcPts val="1200"/>
              </a:spcBef>
              <a:buSzPct val="100000"/>
              <a:buAutoNum type="arabicPeriod" startAt="11"/>
              <a:defRPr sz="3000">
                <a:solidFill>
                  <a:srgbClr val="A6A6A6"/>
                </a:solidFill>
                <a:latin typeface="+mn-lt"/>
                <a:ea typeface="+mn-ea"/>
                <a:cs typeface="+mn-cs"/>
                <a:sym typeface="Source Sans Pro Regular"/>
              </a:defRPr>
            </a:pPr>
            <a:r>
              <a:rPr dirty="0"/>
              <a:t>Initiate or maintain surveillance</a:t>
            </a:r>
            <a:endParaRPr sz="3200" dirty="0">
              <a:solidFill>
                <a:srgbClr val="10253F"/>
              </a:solidFill>
              <a:latin typeface="Arial"/>
              <a:ea typeface="Arial"/>
              <a:cs typeface="Arial"/>
              <a:sym typeface="Arial"/>
            </a:endParaRPr>
          </a:p>
          <a:p>
            <a:pPr marL="690562" indent="-690562">
              <a:lnSpc>
                <a:spcPct val="110000"/>
              </a:lnSpc>
              <a:spcBef>
                <a:spcPts val="1200"/>
              </a:spcBef>
              <a:buSzPct val="100000"/>
              <a:buAutoNum type="arabicPeriod" startAt="11"/>
              <a:defRPr sz="3000">
                <a:solidFill>
                  <a:srgbClr val="A6A6A6"/>
                </a:solidFill>
                <a:latin typeface="+mn-lt"/>
                <a:ea typeface="+mn-ea"/>
                <a:cs typeface="+mn-cs"/>
                <a:sym typeface="Source Sans Pro Regular"/>
              </a:defRPr>
            </a:pPr>
            <a:r>
              <a:rPr dirty="0"/>
              <a:t>Communicate findings</a:t>
            </a:r>
            <a:endParaRPr sz="3200" dirty="0">
              <a:solidFill>
                <a:srgbClr val="10253F"/>
              </a:solidFill>
              <a:latin typeface="Arial"/>
              <a:ea typeface="Arial"/>
              <a:cs typeface="Arial"/>
              <a:sym typeface="Arial"/>
            </a:endParaRPr>
          </a:p>
        </p:txBody>
      </p:sp>
      <p:sp>
        <p:nvSpPr>
          <p:cNvPr id="754" name="Title 4"/>
          <p:cNvSpPr txBox="1">
            <a:spLocks noGrp="1"/>
          </p:cNvSpPr>
          <p:nvPr>
            <p:ph type="title"/>
          </p:nvPr>
        </p:nvSpPr>
        <p:spPr>
          <a:xfrm>
            <a:off x="286021" y="-196501"/>
            <a:ext cx="3185149" cy="2579581"/>
          </a:xfrm>
          <a:prstGeom prst="rect">
            <a:avLst/>
          </a:prstGeom>
        </p:spPr>
        <p:txBody>
          <a:bodyPr>
            <a:noAutofit/>
          </a:bodyPr>
          <a:lstStyle>
            <a:lvl1pPr defTabSz="260389">
              <a:defRPr sz="2880"/>
            </a:lvl1pPr>
          </a:lstStyle>
          <a:p>
            <a:r>
              <a:rPr sz="3100" b="1" dirty="0"/>
              <a:t>Step 11: Implement and Evaluate Prevention and Control</a:t>
            </a:r>
            <a:r>
              <a:rPr lang="hu-HU" sz="3100" b="1" dirty="0"/>
              <a:t> </a:t>
            </a:r>
            <a:r>
              <a:rPr sz="3100" b="1" dirty="0"/>
              <a:t>Measures</a:t>
            </a:r>
          </a:p>
        </p:txBody>
      </p:sp>
      <p:sp>
        <p:nvSpPr>
          <p:cNvPr id="755" name="Rounded Rectangle 7"/>
          <p:cNvSpPr/>
          <p:nvPr/>
        </p:nvSpPr>
        <p:spPr>
          <a:xfrm rot="10800000" flipH="1">
            <a:off x="286021" y="2186019"/>
            <a:ext cx="2261870" cy="8666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8" name="Text Placeholder 5"/>
          <p:cNvSpPr txBox="1">
            <a:spLocks noGrp="1"/>
          </p:cNvSpPr>
          <p:nvPr>
            <p:ph type="body" sz="half" idx="1"/>
          </p:nvPr>
        </p:nvSpPr>
        <p:spPr>
          <a:xfrm>
            <a:off x="4273550" y="2411484"/>
            <a:ext cx="7529514" cy="2035032"/>
          </a:xfrm>
          <a:prstGeom prst="rect">
            <a:avLst/>
          </a:prstGeom>
        </p:spPr>
        <p:txBody>
          <a:bodyPr/>
          <a:lstStyle/>
          <a:p>
            <a:pPr marL="254000" indent="-254000">
              <a:buClr>
                <a:schemeClr val="accent3"/>
              </a:buClr>
              <a:buSzPct val="100000"/>
              <a:buFont typeface="Arial"/>
              <a:buChar char="•"/>
              <a:defRPr sz="2800"/>
            </a:pPr>
            <a:r>
              <a:rPr dirty="0"/>
              <a:t>Prevent further exposure and future outbreaks by eliminating or treating the source</a:t>
            </a:r>
          </a:p>
          <a:p>
            <a:pPr marL="254000" indent="-254000">
              <a:buClr>
                <a:schemeClr val="accent3"/>
              </a:buClr>
              <a:buSzPct val="100000"/>
              <a:buFont typeface="Arial"/>
              <a:buChar char="•"/>
              <a:defRPr sz="2800"/>
            </a:pPr>
            <a:endParaRPr dirty="0"/>
          </a:p>
          <a:p>
            <a:pPr marL="254000" indent="-254000">
              <a:buClr>
                <a:schemeClr val="accent3"/>
              </a:buClr>
              <a:buSzPct val="100000"/>
              <a:buFont typeface="Arial"/>
              <a:buChar char="•"/>
              <a:defRPr sz="2800"/>
            </a:pPr>
            <a:r>
              <a:rPr dirty="0"/>
              <a:t>Initiate as soon as possible</a:t>
            </a:r>
          </a:p>
        </p:txBody>
      </p:sp>
      <p:sp>
        <p:nvSpPr>
          <p:cNvPr id="759" name="Title 4"/>
          <p:cNvSpPr txBox="1">
            <a:spLocks noGrp="1"/>
          </p:cNvSpPr>
          <p:nvPr>
            <p:ph type="title" idx="4294967295"/>
          </p:nvPr>
        </p:nvSpPr>
        <p:spPr>
          <a:xfrm>
            <a:off x="381773" y="355106"/>
            <a:ext cx="3891777" cy="1317666"/>
          </a:xfrm>
          <a:prstGeom prst="rect">
            <a:avLst/>
          </a:prstGeom>
        </p:spPr>
        <p:txBody>
          <a:bodyPr/>
          <a:lstStyle/>
          <a:p>
            <a:r>
              <a:rPr b="1" dirty="0"/>
              <a:t>Implementing </a:t>
            </a:r>
            <a:br>
              <a:rPr lang="hu-HU" b="1" dirty="0"/>
            </a:br>
            <a:r>
              <a:rPr b="1" dirty="0"/>
              <a:t>Control Measures</a:t>
            </a:r>
          </a:p>
        </p:txBody>
      </p:sp>
      <p:sp>
        <p:nvSpPr>
          <p:cNvPr id="3" name="Rounded Rectangle 3">
            <a:extLst>
              <a:ext uri="{FF2B5EF4-FFF2-40B4-BE49-F238E27FC236}">
                <a16:creationId xmlns:a16="http://schemas.microsoft.com/office/drawing/2014/main" id="{F3664DF3-3AA6-8601-B430-38C5BB8AD68C}"/>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3" name="Text Box 34"/>
          <p:cNvSpPr txBox="1"/>
          <p:nvPr/>
        </p:nvSpPr>
        <p:spPr>
          <a:xfrm>
            <a:off x="7353845" y="1079511"/>
            <a:ext cx="2956561" cy="8788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2400">
                <a:latin typeface="+mn-lt"/>
                <a:ea typeface="+mn-ea"/>
                <a:cs typeface="+mn-cs"/>
                <a:sym typeface="Source Sans Pro Regular"/>
              </a:defRPr>
            </a:pPr>
            <a:r>
              <a:rPr dirty="0"/>
              <a:t>Susceptible Host</a:t>
            </a:r>
            <a:endParaRPr dirty="0">
              <a:latin typeface="Arial"/>
              <a:ea typeface="Arial"/>
              <a:cs typeface="Arial"/>
              <a:sym typeface="Arial"/>
            </a:endParaRPr>
          </a:p>
          <a:p>
            <a:pPr algn="ctr">
              <a:defRPr sz="2400">
                <a:latin typeface="+mn-lt"/>
                <a:ea typeface="+mn-ea"/>
                <a:cs typeface="+mn-cs"/>
                <a:sym typeface="Source Sans Pro Regular"/>
              </a:defRPr>
            </a:pPr>
            <a:r>
              <a:rPr dirty="0"/>
              <a:t>(via </a:t>
            </a:r>
            <a:r>
              <a:rPr dirty="0">
                <a:solidFill>
                  <a:srgbClr val="44546A"/>
                </a:solidFill>
              </a:rPr>
              <a:t>portal of entry</a:t>
            </a:r>
            <a:r>
              <a:rPr dirty="0"/>
              <a:t>)</a:t>
            </a:r>
          </a:p>
        </p:txBody>
      </p:sp>
      <p:sp>
        <p:nvSpPr>
          <p:cNvPr id="764" name="AutoShape 36"/>
          <p:cNvSpPr/>
          <p:nvPr/>
        </p:nvSpPr>
        <p:spPr>
          <a:xfrm>
            <a:off x="5008478" y="2877820"/>
            <a:ext cx="2362200" cy="1371600"/>
          </a:xfrm>
          <a:custGeom>
            <a:avLst/>
            <a:gdLst/>
            <a:ahLst/>
            <a:cxnLst>
              <a:cxn ang="0">
                <a:pos x="wd2" y="hd2"/>
              </a:cxn>
              <a:cxn ang="5400000">
                <a:pos x="wd2" y="hd2"/>
              </a:cxn>
              <a:cxn ang="10800000">
                <a:pos x="wd2" y="hd2"/>
              </a:cxn>
              <a:cxn ang="16200000">
                <a:pos x="wd2" y="hd2"/>
              </a:cxn>
            </a:cxnLst>
            <a:rect l="0" t="0" r="r" b="b"/>
            <a:pathLst>
              <a:path w="21600" h="21600" extrusionOk="0">
                <a:moveTo>
                  <a:pt x="0" y="5400"/>
                </a:moveTo>
                <a:lnTo>
                  <a:pt x="16200" y="5400"/>
                </a:lnTo>
                <a:lnTo>
                  <a:pt x="16200" y="0"/>
                </a:lnTo>
                <a:lnTo>
                  <a:pt x="21600" y="10800"/>
                </a:lnTo>
                <a:lnTo>
                  <a:pt x="16200" y="21600"/>
                </a:lnTo>
                <a:lnTo>
                  <a:pt x="16200" y="16200"/>
                </a:lnTo>
                <a:lnTo>
                  <a:pt x="0" y="16200"/>
                </a:lnTo>
                <a:lnTo>
                  <a:pt x="2700" y="10800"/>
                </a:lnTo>
                <a:close/>
              </a:path>
            </a:pathLst>
          </a:custGeom>
          <a:solidFill>
            <a:srgbClr val="FF0000"/>
          </a:solidFill>
          <a:ln w="38100">
            <a:solidFill>
              <a:srgbClr val="000000"/>
            </a:solidFill>
            <a:miter/>
          </a:ln>
        </p:spPr>
        <p:txBody>
          <a:bodyPr lIns="45719" rIns="45719" anchor="ctr"/>
          <a:lstStyle/>
          <a:p>
            <a:pPr>
              <a:defRPr>
                <a:latin typeface="+mn-lt"/>
                <a:ea typeface="+mn-ea"/>
                <a:cs typeface="+mn-cs"/>
                <a:sym typeface="Source Sans Pro Regular"/>
              </a:defRPr>
            </a:pPr>
            <a:endParaRPr/>
          </a:p>
        </p:txBody>
      </p:sp>
      <p:sp>
        <p:nvSpPr>
          <p:cNvPr id="765" name="Text Box 37"/>
          <p:cNvSpPr txBox="1"/>
          <p:nvPr/>
        </p:nvSpPr>
        <p:spPr>
          <a:xfrm>
            <a:off x="4682403" y="1143316"/>
            <a:ext cx="2194561" cy="8788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1400"/>
              </a:spcBef>
              <a:defRPr sz="2400">
                <a:latin typeface="+mn-lt"/>
                <a:ea typeface="+mn-ea"/>
                <a:cs typeface="+mn-cs"/>
                <a:sym typeface="Source Sans Pro Regular"/>
              </a:defRPr>
            </a:lvl1pPr>
          </a:lstStyle>
          <a:p>
            <a:r>
              <a:rPr dirty="0"/>
              <a:t>Route of Transmission</a:t>
            </a:r>
          </a:p>
        </p:txBody>
      </p:sp>
      <p:sp>
        <p:nvSpPr>
          <p:cNvPr id="766" name="Text Box 38"/>
          <p:cNvSpPr txBox="1"/>
          <p:nvPr/>
        </p:nvSpPr>
        <p:spPr>
          <a:xfrm>
            <a:off x="2194317" y="1369854"/>
            <a:ext cx="2042161" cy="485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spcBef>
                <a:spcPts val="1400"/>
              </a:spcBef>
              <a:defRPr sz="2400">
                <a:latin typeface="+mn-lt"/>
                <a:ea typeface="+mn-ea"/>
                <a:cs typeface="+mn-cs"/>
                <a:sym typeface="Source Sans Pro Regular"/>
              </a:defRPr>
            </a:lvl1pPr>
          </a:lstStyle>
          <a:p>
            <a:r>
              <a:rPr dirty="0"/>
              <a:t>Reservoir*</a:t>
            </a:r>
          </a:p>
        </p:txBody>
      </p:sp>
      <p:sp>
        <p:nvSpPr>
          <p:cNvPr id="767" name="Text Box 100"/>
          <p:cNvSpPr txBox="1"/>
          <p:nvPr/>
        </p:nvSpPr>
        <p:spPr>
          <a:xfrm>
            <a:off x="4139798" y="2573020"/>
            <a:ext cx="1051561" cy="485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spcBef>
                <a:spcPts val="1400"/>
              </a:spcBef>
              <a:defRPr sz="2400">
                <a:latin typeface="+mn-lt"/>
                <a:ea typeface="+mn-ea"/>
                <a:cs typeface="+mn-cs"/>
                <a:sym typeface="Source Sans Pro Regular"/>
              </a:defRPr>
            </a:lvl1pPr>
          </a:lstStyle>
          <a:p>
            <a:r>
              <a:t>Agent</a:t>
            </a:r>
          </a:p>
        </p:txBody>
      </p:sp>
      <p:sp>
        <p:nvSpPr>
          <p:cNvPr id="768" name="AutoShape 6"/>
          <p:cNvSpPr/>
          <p:nvPr/>
        </p:nvSpPr>
        <p:spPr>
          <a:xfrm>
            <a:off x="4269337" y="3152457"/>
            <a:ext cx="457201" cy="228601"/>
          </a:xfrm>
          <a:custGeom>
            <a:avLst/>
            <a:gdLst/>
            <a:ahLst/>
            <a:cxnLst>
              <a:cxn ang="0">
                <a:pos x="wd2" y="hd2"/>
              </a:cxn>
              <a:cxn ang="5400000">
                <a:pos x="wd2" y="hd2"/>
              </a:cxn>
              <a:cxn ang="10800000">
                <a:pos x="wd2" y="hd2"/>
              </a:cxn>
              <a:cxn ang="16200000">
                <a:pos x="wd2" y="hd2"/>
              </a:cxn>
            </a:cxnLst>
            <a:rect l="0" t="0" r="r" b="b"/>
            <a:pathLst>
              <a:path w="21600" h="21600" extrusionOk="0">
                <a:moveTo>
                  <a:pt x="3600" y="0"/>
                </a:moveTo>
                <a:lnTo>
                  <a:pt x="18000" y="0"/>
                </a:lnTo>
                <a:cubicBezTo>
                  <a:pt x="19988" y="0"/>
                  <a:pt x="21600" y="4835"/>
                  <a:pt x="21600" y="10800"/>
                </a:cubicBezTo>
                <a:cubicBezTo>
                  <a:pt x="21600" y="16765"/>
                  <a:pt x="19988" y="21600"/>
                  <a:pt x="18000" y="21600"/>
                </a:cubicBezTo>
                <a:lnTo>
                  <a:pt x="3600" y="21600"/>
                </a:lnTo>
                <a:cubicBezTo>
                  <a:pt x="1612" y="21600"/>
                  <a:pt x="0" y="16765"/>
                  <a:pt x="0" y="10800"/>
                </a:cubicBezTo>
                <a:cubicBezTo>
                  <a:pt x="0" y="4835"/>
                  <a:pt x="1612" y="0"/>
                  <a:pt x="3600" y="0"/>
                </a:cubicBezTo>
                <a:close/>
              </a:path>
            </a:pathLst>
          </a:custGeom>
          <a:solidFill>
            <a:srgbClr val="00A000"/>
          </a:solidFill>
          <a:ln>
            <a:solidFill>
              <a:srgbClr val="000000"/>
            </a:solidFill>
            <a:miter/>
          </a:ln>
        </p:spPr>
        <p:txBody>
          <a:bodyPr lIns="45719" rIns="45719" anchor="ctr"/>
          <a:lstStyle/>
          <a:p>
            <a:pPr>
              <a:defRPr>
                <a:latin typeface="+mn-lt"/>
                <a:ea typeface="+mn-ea"/>
                <a:cs typeface="+mn-cs"/>
                <a:sym typeface="Source Sans Pro Regular"/>
              </a:defRPr>
            </a:pPr>
            <a:endParaRPr/>
          </a:p>
        </p:txBody>
      </p:sp>
      <p:sp>
        <p:nvSpPr>
          <p:cNvPr id="769" name="AutoShape 6"/>
          <p:cNvSpPr/>
          <p:nvPr/>
        </p:nvSpPr>
        <p:spPr>
          <a:xfrm>
            <a:off x="4566518" y="3419157"/>
            <a:ext cx="457201" cy="228601"/>
          </a:xfrm>
          <a:custGeom>
            <a:avLst/>
            <a:gdLst/>
            <a:ahLst/>
            <a:cxnLst>
              <a:cxn ang="0">
                <a:pos x="wd2" y="hd2"/>
              </a:cxn>
              <a:cxn ang="5400000">
                <a:pos x="wd2" y="hd2"/>
              </a:cxn>
              <a:cxn ang="10800000">
                <a:pos x="wd2" y="hd2"/>
              </a:cxn>
              <a:cxn ang="16200000">
                <a:pos x="wd2" y="hd2"/>
              </a:cxn>
            </a:cxnLst>
            <a:rect l="0" t="0" r="r" b="b"/>
            <a:pathLst>
              <a:path w="21600" h="21600" extrusionOk="0">
                <a:moveTo>
                  <a:pt x="3600" y="0"/>
                </a:moveTo>
                <a:lnTo>
                  <a:pt x="18000" y="0"/>
                </a:lnTo>
                <a:cubicBezTo>
                  <a:pt x="19988" y="0"/>
                  <a:pt x="21600" y="4835"/>
                  <a:pt x="21600" y="10800"/>
                </a:cubicBezTo>
                <a:cubicBezTo>
                  <a:pt x="21600" y="16765"/>
                  <a:pt x="19988" y="21600"/>
                  <a:pt x="18000" y="21600"/>
                </a:cubicBezTo>
                <a:lnTo>
                  <a:pt x="3600" y="21600"/>
                </a:lnTo>
                <a:cubicBezTo>
                  <a:pt x="1612" y="21600"/>
                  <a:pt x="0" y="16765"/>
                  <a:pt x="0" y="10800"/>
                </a:cubicBezTo>
                <a:cubicBezTo>
                  <a:pt x="0" y="4835"/>
                  <a:pt x="1612" y="0"/>
                  <a:pt x="3600" y="0"/>
                </a:cubicBezTo>
                <a:close/>
              </a:path>
            </a:pathLst>
          </a:custGeom>
          <a:solidFill>
            <a:srgbClr val="00A000"/>
          </a:solidFill>
          <a:ln>
            <a:solidFill>
              <a:srgbClr val="000000"/>
            </a:solidFill>
            <a:miter/>
          </a:ln>
        </p:spPr>
        <p:txBody>
          <a:bodyPr lIns="45719" rIns="45719" anchor="ctr"/>
          <a:lstStyle/>
          <a:p>
            <a:pPr>
              <a:defRPr>
                <a:latin typeface="+mn-lt"/>
                <a:ea typeface="+mn-ea"/>
                <a:cs typeface="+mn-cs"/>
                <a:sym typeface="Source Sans Pro Regular"/>
              </a:defRPr>
            </a:pPr>
            <a:endParaRPr/>
          </a:p>
        </p:txBody>
      </p:sp>
      <p:sp>
        <p:nvSpPr>
          <p:cNvPr id="770" name="AutoShape 6"/>
          <p:cNvSpPr/>
          <p:nvPr/>
        </p:nvSpPr>
        <p:spPr>
          <a:xfrm>
            <a:off x="4337918" y="3684270"/>
            <a:ext cx="457201" cy="228600"/>
          </a:xfrm>
          <a:custGeom>
            <a:avLst/>
            <a:gdLst/>
            <a:ahLst/>
            <a:cxnLst>
              <a:cxn ang="0">
                <a:pos x="wd2" y="hd2"/>
              </a:cxn>
              <a:cxn ang="5400000">
                <a:pos x="wd2" y="hd2"/>
              </a:cxn>
              <a:cxn ang="10800000">
                <a:pos x="wd2" y="hd2"/>
              </a:cxn>
              <a:cxn ang="16200000">
                <a:pos x="wd2" y="hd2"/>
              </a:cxn>
            </a:cxnLst>
            <a:rect l="0" t="0" r="r" b="b"/>
            <a:pathLst>
              <a:path w="21600" h="21600" extrusionOk="0">
                <a:moveTo>
                  <a:pt x="3600" y="0"/>
                </a:moveTo>
                <a:lnTo>
                  <a:pt x="18000" y="0"/>
                </a:lnTo>
                <a:cubicBezTo>
                  <a:pt x="19988" y="0"/>
                  <a:pt x="21600" y="4835"/>
                  <a:pt x="21600" y="10800"/>
                </a:cubicBezTo>
                <a:cubicBezTo>
                  <a:pt x="21600" y="16765"/>
                  <a:pt x="19988" y="21600"/>
                  <a:pt x="18000" y="21600"/>
                </a:cubicBezTo>
                <a:lnTo>
                  <a:pt x="3600" y="21600"/>
                </a:lnTo>
                <a:cubicBezTo>
                  <a:pt x="1612" y="21600"/>
                  <a:pt x="0" y="16765"/>
                  <a:pt x="0" y="10800"/>
                </a:cubicBezTo>
                <a:cubicBezTo>
                  <a:pt x="0" y="4835"/>
                  <a:pt x="1612" y="0"/>
                  <a:pt x="3600" y="0"/>
                </a:cubicBezTo>
                <a:close/>
              </a:path>
            </a:pathLst>
          </a:custGeom>
          <a:solidFill>
            <a:srgbClr val="00A000"/>
          </a:solidFill>
          <a:ln>
            <a:solidFill>
              <a:srgbClr val="000000"/>
            </a:solidFill>
            <a:miter/>
          </a:ln>
        </p:spPr>
        <p:txBody>
          <a:bodyPr lIns="45719" rIns="45719" anchor="ctr"/>
          <a:lstStyle/>
          <a:p>
            <a:pPr>
              <a:defRPr>
                <a:latin typeface="+mn-lt"/>
                <a:ea typeface="+mn-ea"/>
                <a:cs typeface="+mn-cs"/>
                <a:sym typeface="Source Sans Pro Regular"/>
              </a:defRPr>
            </a:pPr>
            <a:endParaRPr/>
          </a:p>
        </p:txBody>
      </p:sp>
      <p:pic>
        <p:nvPicPr>
          <p:cNvPr id="771" name="Picture 11" descr="Picture 11"/>
          <p:cNvPicPr>
            <a:picLocks noChangeAspect="1"/>
          </p:cNvPicPr>
          <p:nvPr/>
        </p:nvPicPr>
        <p:blipFill>
          <a:blip r:embed="rId3"/>
          <a:stretch>
            <a:fillRect/>
          </a:stretch>
        </p:blipFill>
        <p:spPr>
          <a:xfrm flipH="1">
            <a:off x="2829224" y="3714813"/>
            <a:ext cx="1094607" cy="701172"/>
          </a:xfrm>
          <a:prstGeom prst="rect">
            <a:avLst/>
          </a:prstGeom>
          <a:ln w="12700">
            <a:miter lim="400000"/>
          </a:ln>
        </p:spPr>
      </p:pic>
      <p:pic>
        <p:nvPicPr>
          <p:cNvPr id="772" name="Picture 12" descr="Picture 12"/>
          <p:cNvPicPr>
            <a:picLocks noChangeAspect="1"/>
          </p:cNvPicPr>
          <p:nvPr/>
        </p:nvPicPr>
        <p:blipFill>
          <a:blip r:embed="rId4"/>
          <a:stretch>
            <a:fillRect/>
          </a:stretch>
        </p:blipFill>
        <p:spPr>
          <a:xfrm>
            <a:off x="7608903" y="2163072"/>
            <a:ext cx="2327775" cy="2327775"/>
          </a:xfrm>
          <a:prstGeom prst="rect">
            <a:avLst/>
          </a:prstGeom>
          <a:ln w="12700">
            <a:miter lim="400000"/>
          </a:ln>
        </p:spPr>
      </p:pic>
      <p:sp>
        <p:nvSpPr>
          <p:cNvPr id="773" name="Line 102"/>
          <p:cNvSpPr/>
          <p:nvPr/>
        </p:nvSpPr>
        <p:spPr>
          <a:xfrm flipH="1">
            <a:off x="8772790" y="2163072"/>
            <a:ext cx="426688" cy="177550"/>
          </a:xfrm>
          <a:prstGeom prst="line">
            <a:avLst/>
          </a:prstGeom>
          <a:ln w="38100">
            <a:solidFill>
              <a:schemeClr val="accent1"/>
            </a:solidFill>
            <a:tailEnd type="triangle"/>
          </a:ln>
        </p:spPr>
        <p:txBody>
          <a:bodyPr lIns="45719" rIns="45719"/>
          <a:lstStyle/>
          <a:p>
            <a:endParaRPr/>
          </a:p>
        </p:txBody>
      </p:sp>
      <p:sp>
        <p:nvSpPr>
          <p:cNvPr id="774" name="Line 102"/>
          <p:cNvSpPr/>
          <p:nvPr/>
        </p:nvSpPr>
        <p:spPr>
          <a:xfrm flipH="1">
            <a:off x="8772790" y="2270466"/>
            <a:ext cx="426687" cy="184456"/>
          </a:xfrm>
          <a:prstGeom prst="line">
            <a:avLst/>
          </a:prstGeom>
          <a:ln w="38100">
            <a:solidFill>
              <a:schemeClr val="accent1"/>
            </a:solidFill>
            <a:tailEnd type="triangle"/>
          </a:ln>
        </p:spPr>
        <p:txBody>
          <a:bodyPr lIns="45719" rIns="45719"/>
          <a:lstStyle/>
          <a:p>
            <a:endParaRPr/>
          </a:p>
        </p:txBody>
      </p:sp>
      <p:sp>
        <p:nvSpPr>
          <p:cNvPr id="775" name="Line 102"/>
          <p:cNvSpPr/>
          <p:nvPr/>
        </p:nvSpPr>
        <p:spPr>
          <a:xfrm flipV="1">
            <a:off x="8056478" y="3064477"/>
            <a:ext cx="449581" cy="194343"/>
          </a:xfrm>
          <a:prstGeom prst="line">
            <a:avLst/>
          </a:prstGeom>
          <a:ln w="38100">
            <a:solidFill>
              <a:schemeClr val="accent1"/>
            </a:solidFill>
            <a:tailEnd type="triangle"/>
          </a:ln>
        </p:spPr>
        <p:txBody>
          <a:bodyPr lIns="45719" rIns="45719"/>
          <a:lstStyle/>
          <a:p>
            <a:endParaRPr/>
          </a:p>
        </p:txBody>
      </p:sp>
      <p:sp>
        <p:nvSpPr>
          <p:cNvPr id="776" name="Line 101"/>
          <p:cNvSpPr/>
          <p:nvPr/>
        </p:nvSpPr>
        <p:spPr>
          <a:xfrm flipH="1">
            <a:off x="8772790" y="3381057"/>
            <a:ext cx="694546" cy="1"/>
          </a:xfrm>
          <a:prstGeom prst="line">
            <a:avLst/>
          </a:prstGeom>
          <a:ln w="38100">
            <a:solidFill>
              <a:schemeClr val="accent1"/>
            </a:solidFill>
            <a:tailEnd type="triangle"/>
          </a:ln>
        </p:spPr>
        <p:txBody>
          <a:bodyPr lIns="45719" rIns="45719"/>
          <a:lstStyle/>
          <a:p>
            <a:endParaRPr/>
          </a:p>
        </p:txBody>
      </p:sp>
      <p:sp>
        <p:nvSpPr>
          <p:cNvPr id="777" name="Line 105"/>
          <p:cNvSpPr/>
          <p:nvPr/>
        </p:nvSpPr>
        <p:spPr>
          <a:xfrm flipV="1">
            <a:off x="8895947" y="4385045"/>
            <a:ext cx="1" cy="381001"/>
          </a:xfrm>
          <a:prstGeom prst="line">
            <a:avLst/>
          </a:prstGeom>
          <a:ln w="38100">
            <a:solidFill>
              <a:schemeClr val="accent1"/>
            </a:solidFill>
            <a:tailEnd type="triangle"/>
          </a:ln>
        </p:spPr>
        <p:txBody>
          <a:bodyPr lIns="45719" rIns="45719"/>
          <a:lstStyle/>
          <a:p>
            <a:endParaRPr/>
          </a:p>
        </p:txBody>
      </p:sp>
      <p:pic>
        <p:nvPicPr>
          <p:cNvPr id="778" name="Picture 18" descr="Picture 18"/>
          <p:cNvPicPr>
            <a:picLocks noChangeAspect="1"/>
          </p:cNvPicPr>
          <p:nvPr/>
        </p:nvPicPr>
        <p:blipFill>
          <a:blip r:embed="rId5"/>
          <a:stretch>
            <a:fillRect/>
          </a:stretch>
        </p:blipFill>
        <p:spPr>
          <a:xfrm flipH="1">
            <a:off x="1770433" y="3769393"/>
            <a:ext cx="934328" cy="1087055"/>
          </a:xfrm>
          <a:prstGeom prst="rect">
            <a:avLst/>
          </a:prstGeom>
          <a:ln w="12700">
            <a:miter lim="400000"/>
          </a:ln>
        </p:spPr>
      </p:pic>
      <p:grpSp>
        <p:nvGrpSpPr>
          <p:cNvPr id="836" name="Group 19"/>
          <p:cNvGrpSpPr/>
          <p:nvPr/>
        </p:nvGrpSpPr>
        <p:grpSpPr>
          <a:xfrm>
            <a:off x="2368466" y="1963420"/>
            <a:ext cx="1039813" cy="1655762"/>
            <a:chOff x="0" y="0"/>
            <a:chExt cx="1039812" cy="1655761"/>
          </a:xfrm>
        </p:grpSpPr>
        <p:sp>
          <p:nvSpPr>
            <p:cNvPr id="779" name="Freeform 35"/>
            <p:cNvSpPr/>
            <p:nvPr/>
          </p:nvSpPr>
          <p:spPr>
            <a:xfrm>
              <a:off x="124618" y="677861"/>
              <a:ext cx="12701" cy="127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5429"/>
                  </a:lnTo>
                  <a:lnTo>
                    <a:pt x="15429" y="21600"/>
                  </a:lnTo>
                  <a:lnTo>
                    <a:pt x="3086" y="18514"/>
                  </a:lnTo>
                  <a:lnTo>
                    <a:pt x="0" y="12343"/>
                  </a:lnTo>
                  <a:lnTo>
                    <a:pt x="3086" y="3086"/>
                  </a:lnTo>
                  <a:lnTo>
                    <a:pt x="12343" y="0"/>
                  </a:lnTo>
                  <a:lnTo>
                    <a:pt x="21600" y="0"/>
                  </a:lnTo>
                  <a:close/>
                </a:path>
              </a:pathLst>
            </a:custGeom>
            <a:solidFill>
              <a:srgbClr val="005B7F"/>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780" name="Freeform 41"/>
            <p:cNvSpPr/>
            <p:nvPr/>
          </p:nvSpPr>
          <p:spPr>
            <a:xfrm>
              <a:off x="-1" y="446087"/>
              <a:ext cx="61914" cy="58261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1883"/>
                  </a:lnTo>
                  <a:lnTo>
                    <a:pt x="21600" y="0"/>
                  </a:lnTo>
                  <a:lnTo>
                    <a:pt x="21600" y="21600"/>
                  </a:lnTo>
                  <a:lnTo>
                    <a:pt x="0" y="21600"/>
                  </a:lnTo>
                  <a:close/>
                </a:path>
              </a:pathLst>
            </a:custGeom>
            <a:solidFill>
              <a:srgbClr val="591F61"/>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781" name="Freeform 42"/>
            <p:cNvSpPr/>
            <p:nvPr/>
          </p:nvSpPr>
          <p:spPr>
            <a:xfrm>
              <a:off x="323850" y="715961"/>
              <a:ext cx="98425" cy="3492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277" y="21600"/>
                  </a:lnTo>
                  <a:lnTo>
                    <a:pt x="21600" y="14236"/>
                  </a:lnTo>
                  <a:lnTo>
                    <a:pt x="0" y="0"/>
                  </a:lnTo>
                  <a:close/>
                </a:path>
              </a:pathLst>
            </a:custGeom>
            <a:solidFill>
              <a:srgbClr val="FFB3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782" name="Freeform 43"/>
            <p:cNvSpPr/>
            <p:nvPr/>
          </p:nvSpPr>
          <p:spPr>
            <a:xfrm>
              <a:off x="287337" y="611186"/>
              <a:ext cx="142876" cy="103189"/>
            </a:xfrm>
            <a:custGeom>
              <a:avLst/>
              <a:gdLst/>
              <a:ahLst/>
              <a:cxnLst>
                <a:cxn ang="0">
                  <a:pos x="wd2" y="hd2"/>
                </a:cxn>
                <a:cxn ang="5400000">
                  <a:pos x="wd2" y="hd2"/>
                </a:cxn>
                <a:cxn ang="10800000">
                  <a:pos x="wd2" y="hd2"/>
                </a:cxn>
                <a:cxn ang="16200000">
                  <a:pos x="wd2" y="hd2"/>
                </a:cxn>
              </a:cxnLst>
              <a:rect l="0" t="0" r="r" b="b"/>
              <a:pathLst>
                <a:path w="21600" h="21600" extrusionOk="0">
                  <a:moveTo>
                    <a:pt x="8040" y="3489"/>
                  </a:moveTo>
                  <a:lnTo>
                    <a:pt x="13440" y="0"/>
                  </a:lnTo>
                  <a:lnTo>
                    <a:pt x="17880" y="5317"/>
                  </a:lnTo>
                  <a:lnTo>
                    <a:pt x="21600" y="14289"/>
                  </a:lnTo>
                  <a:lnTo>
                    <a:pt x="14040" y="21600"/>
                  </a:lnTo>
                  <a:lnTo>
                    <a:pt x="0" y="17280"/>
                  </a:lnTo>
                  <a:lnTo>
                    <a:pt x="2640" y="4985"/>
                  </a:lnTo>
                  <a:lnTo>
                    <a:pt x="8040" y="3489"/>
                  </a:lnTo>
                  <a:close/>
                </a:path>
              </a:pathLst>
            </a:custGeom>
            <a:solidFill>
              <a:srgbClr val="B34D1A"/>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783" name="Freeform 44"/>
            <p:cNvSpPr/>
            <p:nvPr/>
          </p:nvSpPr>
          <p:spPr>
            <a:xfrm>
              <a:off x="381000" y="625474"/>
              <a:ext cx="141288" cy="114301"/>
            </a:xfrm>
            <a:custGeom>
              <a:avLst/>
              <a:gdLst/>
              <a:ahLst/>
              <a:cxnLst>
                <a:cxn ang="0">
                  <a:pos x="wd2" y="hd2"/>
                </a:cxn>
                <a:cxn ang="5400000">
                  <a:pos x="wd2" y="hd2"/>
                </a:cxn>
                <a:cxn ang="10800000">
                  <a:pos x="wd2" y="hd2"/>
                </a:cxn>
                <a:cxn ang="16200000">
                  <a:pos x="wd2" y="hd2"/>
                </a:cxn>
              </a:cxnLst>
              <a:rect l="0" t="0" r="r" b="b"/>
              <a:pathLst>
                <a:path w="21600" h="21600" extrusionOk="0">
                  <a:moveTo>
                    <a:pt x="0" y="6495"/>
                  </a:moveTo>
                  <a:lnTo>
                    <a:pt x="1831" y="7855"/>
                  </a:lnTo>
                  <a:lnTo>
                    <a:pt x="4759" y="5438"/>
                  </a:lnTo>
                  <a:lnTo>
                    <a:pt x="11593" y="18579"/>
                  </a:lnTo>
                  <a:lnTo>
                    <a:pt x="5980" y="21600"/>
                  </a:lnTo>
                  <a:lnTo>
                    <a:pt x="14278" y="20543"/>
                  </a:lnTo>
                  <a:lnTo>
                    <a:pt x="21600" y="12688"/>
                  </a:lnTo>
                  <a:lnTo>
                    <a:pt x="14034" y="4834"/>
                  </a:lnTo>
                  <a:lnTo>
                    <a:pt x="6102" y="0"/>
                  </a:lnTo>
                  <a:lnTo>
                    <a:pt x="2319" y="3021"/>
                  </a:lnTo>
                  <a:lnTo>
                    <a:pt x="366" y="4531"/>
                  </a:lnTo>
                  <a:lnTo>
                    <a:pt x="0" y="6495"/>
                  </a:lnTo>
                  <a:close/>
                </a:path>
              </a:pathLst>
            </a:custGeom>
            <a:solidFill>
              <a:srgbClr val="FFB3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784" name="Freeform 45"/>
            <p:cNvSpPr/>
            <p:nvPr/>
          </p:nvSpPr>
          <p:spPr>
            <a:xfrm>
              <a:off x="369887" y="620711"/>
              <a:ext cx="125414" cy="55564"/>
            </a:xfrm>
            <a:custGeom>
              <a:avLst/>
              <a:gdLst/>
              <a:ahLst/>
              <a:cxnLst>
                <a:cxn ang="0">
                  <a:pos x="wd2" y="hd2"/>
                </a:cxn>
                <a:cxn ang="5400000">
                  <a:pos x="wd2" y="hd2"/>
                </a:cxn>
                <a:cxn ang="10800000">
                  <a:pos x="wd2" y="hd2"/>
                </a:cxn>
                <a:cxn ang="16200000">
                  <a:pos x="wd2" y="hd2"/>
                </a:cxn>
              </a:cxnLst>
              <a:rect l="0" t="0" r="r" b="b"/>
              <a:pathLst>
                <a:path w="21600" h="21600" extrusionOk="0">
                  <a:moveTo>
                    <a:pt x="19261" y="7406"/>
                  </a:moveTo>
                  <a:lnTo>
                    <a:pt x="7292" y="0"/>
                  </a:lnTo>
                  <a:lnTo>
                    <a:pt x="0" y="12343"/>
                  </a:lnTo>
                  <a:lnTo>
                    <a:pt x="1789" y="15120"/>
                  </a:lnTo>
                  <a:lnTo>
                    <a:pt x="7842" y="4011"/>
                  </a:lnTo>
                  <a:lnTo>
                    <a:pt x="14721" y="18514"/>
                  </a:lnTo>
                  <a:lnTo>
                    <a:pt x="21600" y="21600"/>
                  </a:lnTo>
                  <a:lnTo>
                    <a:pt x="19261" y="7406"/>
                  </a:lnTo>
                  <a:close/>
                </a:path>
              </a:pathLst>
            </a:custGeom>
            <a:solidFill>
              <a:srgbClr val="FFCC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785" name="Freeform 46"/>
            <p:cNvSpPr/>
            <p:nvPr/>
          </p:nvSpPr>
          <p:spPr>
            <a:xfrm>
              <a:off x="552450" y="1201736"/>
              <a:ext cx="198438" cy="427039"/>
            </a:xfrm>
            <a:custGeom>
              <a:avLst/>
              <a:gdLst/>
              <a:ahLst/>
              <a:cxnLst>
                <a:cxn ang="0">
                  <a:pos x="wd2" y="hd2"/>
                </a:cxn>
                <a:cxn ang="5400000">
                  <a:pos x="wd2" y="hd2"/>
                </a:cxn>
                <a:cxn ang="10800000">
                  <a:pos x="wd2" y="hd2"/>
                </a:cxn>
                <a:cxn ang="16200000">
                  <a:pos x="wd2" y="hd2"/>
                </a:cxn>
              </a:cxnLst>
              <a:rect l="0" t="0" r="r" b="b"/>
              <a:pathLst>
                <a:path w="21600" h="21600" extrusionOk="0">
                  <a:moveTo>
                    <a:pt x="11531" y="0"/>
                  </a:moveTo>
                  <a:lnTo>
                    <a:pt x="11445" y="40"/>
                  </a:lnTo>
                  <a:lnTo>
                    <a:pt x="11359" y="201"/>
                  </a:lnTo>
                  <a:lnTo>
                    <a:pt x="11273" y="442"/>
                  </a:lnTo>
                  <a:lnTo>
                    <a:pt x="11101" y="804"/>
                  </a:lnTo>
                  <a:lnTo>
                    <a:pt x="10929" y="1247"/>
                  </a:lnTo>
                  <a:lnTo>
                    <a:pt x="10671" y="1730"/>
                  </a:lnTo>
                  <a:lnTo>
                    <a:pt x="10413" y="2293"/>
                  </a:lnTo>
                  <a:lnTo>
                    <a:pt x="10241" y="2936"/>
                  </a:lnTo>
                  <a:lnTo>
                    <a:pt x="9896" y="3580"/>
                  </a:lnTo>
                  <a:lnTo>
                    <a:pt x="9552" y="4304"/>
                  </a:lnTo>
                  <a:lnTo>
                    <a:pt x="9294" y="5068"/>
                  </a:lnTo>
                  <a:lnTo>
                    <a:pt x="8950" y="5913"/>
                  </a:lnTo>
                  <a:lnTo>
                    <a:pt x="8433" y="7602"/>
                  </a:lnTo>
                  <a:lnTo>
                    <a:pt x="8089" y="8447"/>
                  </a:lnTo>
                  <a:lnTo>
                    <a:pt x="7831" y="9292"/>
                  </a:lnTo>
                  <a:lnTo>
                    <a:pt x="7487" y="10136"/>
                  </a:lnTo>
                  <a:lnTo>
                    <a:pt x="7143" y="11061"/>
                  </a:lnTo>
                  <a:lnTo>
                    <a:pt x="6626" y="11946"/>
                  </a:lnTo>
                  <a:lnTo>
                    <a:pt x="6196" y="12872"/>
                  </a:lnTo>
                  <a:lnTo>
                    <a:pt x="5680" y="13756"/>
                  </a:lnTo>
                  <a:lnTo>
                    <a:pt x="5077" y="14641"/>
                  </a:lnTo>
                  <a:lnTo>
                    <a:pt x="4561" y="15446"/>
                  </a:lnTo>
                  <a:lnTo>
                    <a:pt x="4045" y="16291"/>
                  </a:lnTo>
                  <a:lnTo>
                    <a:pt x="3442" y="17015"/>
                  </a:lnTo>
                  <a:lnTo>
                    <a:pt x="2926" y="17698"/>
                  </a:lnTo>
                  <a:lnTo>
                    <a:pt x="2410" y="18302"/>
                  </a:lnTo>
                  <a:lnTo>
                    <a:pt x="2065" y="18825"/>
                  </a:lnTo>
                  <a:lnTo>
                    <a:pt x="1721" y="19227"/>
                  </a:lnTo>
                  <a:lnTo>
                    <a:pt x="1463" y="19549"/>
                  </a:lnTo>
                  <a:lnTo>
                    <a:pt x="1291" y="19750"/>
                  </a:lnTo>
                  <a:lnTo>
                    <a:pt x="1291" y="19830"/>
                  </a:lnTo>
                  <a:lnTo>
                    <a:pt x="0" y="21600"/>
                  </a:lnTo>
                  <a:lnTo>
                    <a:pt x="4303" y="20554"/>
                  </a:lnTo>
                  <a:lnTo>
                    <a:pt x="12306" y="10619"/>
                  </a:lnTo>
                  <a:lnTo>
                    <a:pt x="18416" y="7120"/>
                  </a:lnTo>
                  <a:lnTo>
                    <a:pt x="21600" y="603"/>
                  </a:lnTo>
                  <a:lnTo>
                    <a:pt x="11531" y="0"/>
                  </a:lnTo>
                  <a:close/>
                </a:path>
              </a:pathLst>
            </a:custGeom>
            <a:solidFill>
              <a:srgbClr val="FFF2CC"/>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786" name="Freeform 47"/>
            <p:cNvSpPr/>
            <p:nvPr/>
          </p:nvSpPr>
          <p:spPr>
            <a:xfrm>
              <a:off x="576262" y="1282699"/>
              <a:ext cx="177801" cy="320676"/>
            </a:xfrm>
            <a:custGeom>
              <a:avLst/>
              <a:gdLst/>
              <a:ahLst/>
              <a:cxnLst>
                <a:cxn ang="0">
                  <a:pos x="wd2" y="hd2"/>
                </a:cxn>
                <a:cxn ang="5400000">
                  <a:pos x="wd2" y="hd2"/>
                </a:cxn>
                <a:cxn ang="10800000">
                  <a:pos x="wd2" y="hd2"/>
                </a:cxn>
                <a:cxn ang="16200000">
                  <a:pos x="wd2" y="hd2"/>
                </a:cxn>
              </a:cxnLst>
              <a:rect l="0" t="0" r="r" b="b"/>
              <a:pathLst>
                <a:path w="21600" h="21600" extrusionOk="0">
                  <a:moveTo>
                    <a:pt x="17681" y="587"/>
                  </a:moveTo>
                  <a:lnTo>
                    <a:pt x="17586" y="640"/>
                  </a:lnTo>
                  <a:lnTo>
                    <a:pt x="17490" y="800"/>
                  </a:lnTo>
                  <a:lnTo>
                    <a:pt x="17299" y="1067"/>
                  </a:lnTo>
                  <a:lnTo>
                    <a:pt x="17108" y="1387"/>
                  </a:lnTo>
                  <a:lnTo>
                    <a:pt x="16821" y="1760"/>
                  </a:lnTo>
                  <a:lnTo>
                    <a:pt x="16439" y="2240"/>
                  </a:lnTo>
                  <a:lnTo>
                    <a:pt x="16057" y="2773"/>
                  </a:lnTo>
                  <a:lnTo>
                    <a:pt x="15674" y="3360"/>
                  </a:lnTo>
                  <a:lnTo>
                    <a:pt x="15101" y="3840"/>
                  </a:lnTo>
                  <a:lnTo>
                    <a:pt x="14527" y="4373"/>
                  </a:lnTo>
                  <a:lnTo>
                    <a:pt x="13858" y="4907"/>
                  </a:lnTo>
                  <a:lnTo>
                    <a:pt x="13285" y="5387"/>
                  </a:lnTo>
                  <a:lnTo>
                    <a:pt x="12616" y="5813"/>
                  </a:lnTo>
                  <a:lnTo>
                    <a:pt x="11851" y="6187"/>
                  </a:lnTo>
                  <a:lnTo>
                    <a:pt x="10991" y="6507"/>
                  </a:lnTo>
                  <a:lnTo>
                    <a:pt x="10227" y="6720"/>
                  </a:lnTo>
                  <a:lnTo>
                    <a:pt x="10131" y="6880"/>
                  </a:lnTo>
                  <a:lnTo>
                    <a:pt x="9844" y="7307"/>
                  </a:lnTo>
                  <a:lnTo>
                    <a:pt x="9462" y="7947"/>
                  </a:lnTo>
                  <a:lnTo>
                    <a:pt x="8984" y="8800"/>
                  </a:lnTo>
                  <a:lnTo>
                    <a:pt x="8315" y="9760"/>
                  </a:lnTo>
                  <a:lnTo>
                    <a:pt x="7742" y="10987"/>
                  </a:lnTo>
                  <a:lnTo>
                    <a:pt x="6977" y="12213"/>
                  </a:lnTo>
                  <a:lnTo>
                    <a:pt x="6212" y="13547"/>
                  </a:lnTo>
                  <a:lnTo>
                    <a:pt x="5352" y="14827"/>
                  </a:lnTo>
                  <a:lnTo>
                    <a:pt x="4492" y="16160"/>
                  </a:lnTo>
                  <a:lnTo>
                    <a:pt x="3632" y="17387"/>
                  </a:lnTo>
                  <a:lnTo>
                    <a:pt x="2772" y="18560"/>
                  </a:lnTo>
                  <a:lnTo>
                    <a:pt x="2007" y="19573"/>
                  </a:lnTo>
                  <a:lnTo>
                    <a:pt x="1242" y="20480"/>
                  </a:lnTo>
                  <a:lnTo>
                    <a:pt x="573" y="21120"/>
                  </a:lnTo>
                  <a:lnTo>
                    <a:pt x="0" y="21600"/>
                  </a:lnTo>
                  <a:lnTo>
                    <a:pt x="5065" y="20587"/>
                  </a:lnTo>
                  <a:lnTo>
                    <a:pt x="5639" y="18507"/>
                  </a:lnTo>
                  <a:lnTo>
                    <a:pt x="11947" y="9867"/>
                  </a:lnTo>
                  <a:lnTo>
                    <a:pt x="12042" y="9813"/>
                  </a:lnTo>
                  <a:lnTo>
                    <a:pt x="12329" y="9707"/>
                  </a:lnTo>
                  <a:lnTo>
                    <a:pt x="12712" y="9440"/>
                  </a:lnTo>
                  <a:lnTo>
                    <a:pt x="13285" y="9120"/>
                  </a:lnTo>
                  <a:lnTo>
                    <a:pt x="13858" y="8747"/>
                  </a:lnTo>
                  <a:lnTo>
                    <a:pt x="14527" y="8267"/>
                  </a:lnTo>
                  <a:lnTo>
                    <a:pt x="15388" y="7733"/>
                  </a:lnTo>
                  <a:lnTo>
                    <a:pt x="16152" y="7147"/>
                  </a:lnTo>
                  <a:lnTo>
                    <a:pt x="17108" y="6453"/>
                  </a:lnTo>
                  <a:lnTo>
                    <a:pt x="17873" y="5760"/>
                  </a:lnTo>
                  <a:lnTo>
                    <a:pt x="19402" y="4053"/>
                  </a:lnTo>
                  <a:lnTo>
                    <a:pt x="20071" y="3147"/>
                  </a:lnTo>
                  <a:lnTo>
                    <a:pt x="20740" y="2080"/>
                  </a:lnTo>
                  <a:lnTo>
                    <a:pt x="21218" y="1067"/>
                  </a:lnTo>
                  <a:lnTo>
                    <a:pt x="21600" y="0"/>
                  </a:lnTo>
                  <a:lnTo>
                    <a:pt x="17681" y="587"/>
                  </a:lnTo>
                  <a:close/>
                </a:path>
              </a:pathLst>
            </a:custGeom>
            <a:solidFill>
              <a:srgbClr val="FFCC8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787" name="Freeform 48"/>
            <p:cNvSpPr/>
            <p:nvPr/>
          </p:nvSpPr>
          <p:spPr>
            <a:xfrm>
              <a:off x="871537" y="1287461"/>
              <a:ext cx="115889" cy="319089"/>
            </a:xfrm>
            <a:custGeom>
              <a:avLst/>
              <a:gdLst/>
              <a:ahLst/>
              <a:cxnLst>
                <a:cxn ang="0">
                  <a:pos x="wd2" y="hd2"/>
                </a:cxn>
                <a:cxn ang="5400000">
                  <a:pos x="wd2" y="hd2"/>
                </a:cxn>
                <a:cxn ang="10800000">
                  <a:pos x="wd2" y="hd2"/>
                </a:cxn>
                <a:cxn ang="16200000">
                  <a:pos x="wd2" y="hd2"/>
                </a:cxn>
              </a:cxnLst>
              <a:rect l="0" t="0" r="r" b="b"/>
              <a:pathLst>
                <a:path w="21600" h="21600" extrusionOk="0">
                  <a:moveTo>
                    <a:pt x="19050" y="16187"/>
                  </a:moveTo>
                  <a:lnTo>
                    <a:pt x="18450" y="9487"/>
                  </a:lnTo>
                  <a:lnTo>
                    <a:pt x="18450" y="8683"/>
                  </a:lnTo>
                  <a:lnTo>
                    <a:pt x="18600" y="8200"/>
                  </a:lnTo>
                  <a:lnTo>
                    <a:pt x="18600" y="7557"/>
                  </a:lnTo>
                  <a:lnTo>
                    <a:pt x="18750" y="6914"/>
                  </a:lnTo>
                  <a:lnTo>
                    <a:pt x="18750" y="5413"/>
                  </a:lnTo>
                  <a:lnTo>
                    <a:pt x="18450" y="4609"/>
                  </a:lnTo>
                  <a:lnTo>
                    <a:pt x="18300" y="3805"/>
                  </a:lnTo>
                  <a:lnTo>
                    <a:pt x="18000" y="2948"/>
                  </a:lnTo>
                  <a:lnTo>
                    <a:pt x="17550" y="2198"/>
                  </a:lnTo>
                  <a:lnTo>
                    <a:pt x="16800" y="1501"/>
                  </a:lnTo>
                  <a:lnTo>
                    <a:pt x="16200" y="911"/>
                  </a:lnTo>
                  <a:lnTo>
                    <a:pt x="15150" y="429"/>
                  </a:lnTo>
                  <a:lnTo>
                    <a:pt x="14100" y="107"/>
                  </a:lnTo>
                  <a:lnTo>
                    <a:pt x="13200" y="0"/>
                  </a:lnTo>
                  <a:lnTo>
                    <a:pt x="9150" y="0"/>
                  </a:lnTo>
                  <a:lnTo>
                    <a:pt x="7950" y="54"/>
                  </a:lnTo>
                  <a:lnTo>
                    <a:pt x="5400" y="54"/>
                  </a:lnTo>
                  <a:lnTo>
                    <a:pt x="3000" y="161"/>
                  </a:lnTo>
                  <a:lnTo>
                    <a:pt x="1950" y="161"/>
                  </a:lnTo>
                  <a:lnTo>
                    <a:pt x="1050" y="214"/>
                  </a:lnTo>
                  <a:lnTo>
                    <a:pt x="0" y="214"/>
                  </a:lnTo>
                  <a:lnTo>
                    <a:pt x="0" y="268"/>
                  </a:lnTo>
                  <a:lnTo>
                    <a:pt x="14250" y="16883"/>
                  </a:lnTo>
                  <a:lnTo>
                    <a:pt x="18450" y="21600"/>
                  </a:lnTo>
                  <a:lnTo>
                    <a:pt x="21600" y="19295"/>
                  </a:lnTo>
                  <a:lnTo>
                    <a:pt x="19050" y="16187"/>
                  </a:lnTo>
                  <a:close/>
                </a:path>
              </a:pathLst>
            </a:custGeom>
            <a:solidFill>
              <a:srgbClr val="FFCC8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788" name="Freeform 49"/>
            <p:cNvSpPr/>
            <p:nvPr/>
          </p:nvSpPr>
          <p:spPr>
            <a:xfrm>
              <a:off x="860425" y="1287461"/>
              <a:ext cx="109538" cy="307976"/>
            </a:xfrm>
            <a:custGeom>
              <a:avLst/>
              <a:gdLst/>
              <a:ahLst/>
              <a:cxnLst>
                <a:cxn ang="0">
                  <a:pos x="wd2" y="hd2"/>
                </a:cxn>
                <a:cxn ang="5400000">
                  <a:pos x="wd2" y="hd2"/>
                </a:cxn>
                <a:cxn ang="10800000">
                  <a:pos x="wd2" y="hd2"/>
                </a:cxn>
                <a:cxn ang="16200000">
                  <a:pos x="wd2" y="hd2"/>
                </a:cxn>
              </a:cxnLst>
              <a:rect l="0" t="0" r="r" b="b"/>
              <a:pathLst>
                <a:path w="21600" h="21600" extrusionOk="0">
                  <a:moveTo>
                    <a:pt x="15293" y="17647"/>
                  </a:moveTo>
                  <a:lnTo>
                    <a:pt x="14978" y="17425"/>
                  </a:lnTo>
                  <a:lnTo>
                    <a:pt x="14505" y="16979"/>
                  </a:lnTo>
                  <a:lnTo>
                    <a:pt x="13717" y="16311"/>
                  </a:lnTo>
                  <a:lnTo>
                    <a:pt x="12771" y="15421"/>
                  </a:lnTo>
                  <a:lnTo>
                    <a:pt x="11509" y="14252"/>
                  </a:lnTo>
                  <a:lnTo>
                    <a:pt x="10248" y="13027"/>
                  </a:lnTo>
                  <a:lnTo>
                    <a:pt x="8829" y="11635"/>
                  </a:lnTo>
                  <a:lnTo>
                    <a:pt x="7568" y="10188"/>
                  </a:lnTo>
                  <a:lnTo>
                    <a:pt x="5991" y="8740"/>
                  </a:lnTo>
                  <a:lnTo>
                    <a:pt x="4730" y="7237"/>
                  </a:lnTo>
                  <a:lnTo>
                    <a:pt x="3311" y="5734"/>
                  </a:lnTo>
                  <a:lnTo>
                    <a:pt x="2207" y="4398"/>
                  </a:lnTo>
                  <a:lnTo>
                    <a:pt x="1261" y="3062"/>
                  </a:lnTo>
                  <a:lnTo>
                    <a:pt x="631" y="1837"/>
                  </a:lnTo>
                  <a:lnTo>
                    <a:pt x="0" y="835"/>
                  </a:lnTo>
                  <a:lnTo>
                    <a:pt x="0" y="0"/>
                  </a:lnTo>
                  <a:lnTo>
                    <a:pt x="10091" y="0"/>
                  </a:lnTo>
                  <a:lnTo>
                    <a:pt x="10091" y="167"/>
                  </a:lnTo>
                  <a:lnTo>
                    <a:pt x="10406" y="612"/>
                  </a:lnTo>
                  <a:lnTo>
                    <a:pt x="10879" y="1336"/>
                  </a:lnTo>
                  <a:lnTo>
                    <a:pt x="11509" y="2282"/>
                  </a:lnTo>
                  <a:lnTo>
                    <a:pt x="12140" y="3452"/>
                  </a:lnTo>
                  <a:lnTo>
                    <a:pt x="13086" y="4788"/>
                  </a:lnTo>
                  <a:lnTo>
                    <a:pt x="13874" y="6291"/>
                  </a:lnTo>
                  <a:lnTo>
                    <a:pt x="15766" y="9520"/>
                  </a:lnTo>
                  <a:lnTo>
                    <a:pt x="16712" y="11301"/>
                  </a:lnTo>
                  <a:lnTo>
                    <a:pt x="17816" y="13138"/>
                  </a:lnTo>
                  <a:lnTo>
                    <a:pt x="18762" y="14975"/>
                  </a:lnTo>
                  <a:lnTo>
                    <a:pt x="19393" y="16701"/>
                  </a:lnTo>
                  <a:lnTo>
                    <a:pt x="20339" y="18427"/>
                  </a:lnTo>
                  <a:lnTo>
                    <a:pt x="20969" y="20041"/>
                  </a:lnTo>
                  <a:lnTo>
                    <a:pt x="21600" y="21600"/>
                  </a:lnTo>
                  <a:lnTo>
                    <a:pt x="17185" y="20598"/>
                  </a:lnTo>
                  <a:lnTo>
                    <a:pt x="15293" y="17647"/>
                  </a:lnTo>
                  <a:close/>
                </a:path>
              </a:pathLst>
            </a:custGeom>
            <a:solidFill>
              <a:srgbClr val="FFF2CC"/>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789" name="Freeform 50"/>
            <p:cNvSpPr/>
            <p:nvPr/>
          </p:nvSpPr>
          <p:spPr>
            <a:xfrm>
              <a:off x="601662" y="788986"/>
              <a:ext cx="269876" cy="434976"/>
            </a:xfrm>
            <a:custGeom>
              <a:avLst/>
              <a:gdLst/>
              <a:ahLst/>
              <a:cxnLst>
                <a:cxn ang="0">
                  <a:pos x="wd2" y="hd2"/>
                </a:cxn>
                <a:cxn ang="5400000">
                  <a:pos x="wd2" y="hd2"/>
                </a:cxn>
                <a:cxn ang="10800000">
                  <a:pos x="wd2" y="hd2"/>
                </a:cxn>
                <a:cxn ang="16200000">
                  <a:pos x="wd2" y="hd2"/>
                </a:cxn>
              </a:cxnLst>
              <a:rect l="0" t="0" r="r" b="b"/>
              <a:pathLst>
                <a:path w="21600" h="21600" extrusionOk="0">
                  <a:moveTo>
                    <a:pt x="10515" y="985"/>
                  </a:moveTo>
                  <a:lnTo>
                    <a:pt x="0" y="20654"/>
                  </a:lnTo>
                  <a:lnTo>
                    <a:pt x="7348" y="21600"/>
                  </a:lnTo>
                  <a:lnTo>
                    <a:pt x="20460" y="15491"/>
                  </a:lnTo>
                  <a:lnTo>
                    <a:pt x="21600" y="1419"/>
                  </a:lnTo>
                  <a:lnTo>
                    <a:pt x="13935" y="0"/>
                  </a:lnTo>
                  <a:lnTo>
                    <a:pt x="10515" y="985"/>
                  </a:lnTo>
                  <a:close/>
                </a:path>
              </a:pathLst>
            </a:custGeom>
            <a:solidFill>
              <a:srgbClr val="B0C77D"/>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790" name="Freeform 51"/>
            <p:cNvSpPr/>
            <p:nvPr/>
          </p:nvSpPr>
          <p:spPr>
            <a:xfrm>
              <a:off x="749300" y="839786"/>
              <a:ext cx="277813" cy="396876"/>
            </a:xfrm>
            <a:custGeom>
              <a:avLst/>
              <a:gdLst/>
              <a:ahLst/>
              <a:cxnLst>
                <a:cxn ang="0">
                  <a:pos x="wd2" y="hd2"/>
                </a:cxn>
                <a:cxn ang="5400000">
                  <a:pos x="wd2" y="hd2"/>
                </a:cxn>
                <a:cxn ang="10800000">
                  <a:pos x="wd2" y="hd2"/>
                </a:cxn>
                <a:cxn ang="16200000">
                  <a:pos x="wd2" y="hd2"/>
                </a:cxn>
              </a:cxnLst>
              <a:rect l="0" t="0" r="r" b="b"/>
              <a:pathLst>
                <a:path w="21600" h="21600" extrusionOk="0">
                  <a:moveTo>
                    <a:pt x="17403" y="1119"/>
                  </a:moveTo>
                  <a:lnTo>
                    <a:pt x="21600" y="21600"/>
                  </a:lnTo>
                  <a:lnTo>
                    <a:pt x="19070" y="21600"/>
                  </a:lnTo>
                  <a:lnTo>
                    <a:pt x="0" y="19363"/>
                  </a:lnTo>
                  <a:lnTo>
                    <a:pt x="4875" y="5895"/>
                  </a:lnTo>
                  <a:lnTo>
                    <a:pt x="15182" y="0"/>
                  </a:lnTo>
                  <a:lnTo>
                    <a:pt x="17403" y="1119"/>
                  </a:lnTo>
                  <a:close/>
                </a:path>
              </a:pathLst>
            </a:custGeom>
            <a:solidFill>
              <a:srgbClr val="9CB367"/>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791" name="Freeform 52"/>
            <p:cNvSpPr/>
            <p:nvPr/>
          </p:nvSpPr>
          <p:spPr>
            <a:xfrm>
              <a:off x="800100" y="855661"/>
              <a:ext cx="207962" cy="381001"/>
            </a:xfrm>
            <a:custGeom>
              <a:avLst/>
              <a:gdLst/>
              <a:ahLst/>
              <a:cxnLst>
                <a:cxn ang="0">
                  <a:pos x="wd2" y="hd2"/>
                </a:cxn>
                <a:cxn ang="5400000">
                  <a:pos x="wd2" y="hd2"/>
                </a:cxn>
                <a:cxn ang="10800000">
                  <a:pos x="wd2" y="hd2"/>
                </a:cxn>
                <a:cxn ang="16200000">
                  <a:pos x="wd2" y="hd2"/>
                </a:cxn>
              </a:cxnLst>
              <a:rect l="0" t="0" r="r" b="b"/>
              <a:pathLst>
                <a:path w="21600" h="21600" extrusionOk="0">
                  <a:moveTo>
                    <a:pt x="18068" y="225"/>
                  </a:moveTo>
                  <a:lnTo>
                    <a:pt x="13633" y="6601"/>
                  </a:lnTo>
                  <a:lnTo>
                    <a:pt x="18808" y="7904"/>
                  </a:lnTo>
                  <a:lnTo>
                    <a:pt x="17822" y="11272"/>
                  </a:lnTo>
                  <a:lnTo>
                    <a:pt x="20943" y="12170"/>
                  </a:lnTo>
                  <a:lnTo>
                    <a:pt x="21600" y="14101"/>
                  </a:lnTo>
                  <a:lnTo>
                    <a:pt x="20286" y="21600"/>
                  </a:lnTo>
                  <a:lnTo>
                    <a:pt x="0" y="20118"/>
                  </a:lnTo>
                  <a:lnTo>
                    <a:pt x="1971" y="10284"/>
                  </a:lnTo>
                  <a:lnTo>
                    <a:pt x="13305" y="0"/>
                  </a:lnTo>
                  <a:lnTo>
                    <a:pt x="18068" y="225"/>
                  </a:lnTo>
                  <a:close/>
                </a:path>
              </a:pathLst>
            </a:custGeom>
            <a:solidFill>
              <a:srgbClr val="89964C"/>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792" name="Freeform 53"/>
            <p:cNvSpPr/>
            <p:nvPr/>
          </p:nvSpPr>
          <p:spPr>
            <a:xfrm>
              <a:off x="661987" y="966786"/>
              <a:ext cx="330201" cy="333376"/>
            </a:xfrm>
            <a:custGeom>
              <a:avLst/>
              <a:gdLst/>
              <a:ahLst/>
              <a:cxnLst>
                <a:cxn ang="0">
                  <a:pos x="wd2" y="hd2"/>
                </a:cxn>
                <a:cxn ang="5400000">
                  <a:pos x="wd2" y="hd2"/>
                </a:cxn>
                <a:cxn ang="10800000">
                  <a:pos x="wd2" y="hd2"/>
                </a:cxn>
                <a:cxn ang="16200000">
                  <a:pos x="wd2" y="hd2"/>
                </a:cxn>
              </a:cxnLst>
              <a:rect l="0" t="0" r="r" b="b"/>
              <a:pathLst>
                <a:path w="21600" h="21600" extrusionOk="0">
                  <a:moveTo>
                    <a:pt x="7700" y="670"/>
                  </a:moveTo>
                  <a:lnTo>
                    <a:pt x="5219" y="876"/>
                  </a:lnTo>
                  <a:lnTo>
                    <a:pt x="4909" y="5722"/>
                  </a:lnTo>
                  <a:lnTo>
                    <a:pt x="1189" y="5928"/>
                  </a:lnTo>
                  <a:lnTo>
                    <a:pt x="0" y="21394"/>
                  </a:lnTo>
                  <a:lnTo>
                    <a:pt x="20773" y="21600"/>
                  </a:lnTo>
                  <a:lnTo>
                    <a:pt x="21600" y="6805"/>
                  </a:lnTo>
                  <a:lnTo>
                    <a:pt x="19430" y="6753"/>
                  </a:lnTo>
                  <a:lnTo>
                    <a:pt x="19481" y="2062"/>
                  </a:lnTo>
                  <a:lnTo>
                    <a:pt x="15502" y="1289"/>
                  </a:lnTo>
                  <a:lnTo>
                    <a:pt x="14727" y="3609"/>
                  </a:lnTo>
                  <a:lnTo>
                    <a:pt x="17156" y="3763"/>
                  </a:lnTo>
                  <a:lnTo>
                    <a:pt x="17053" y="6805"/>
                  </a:lnTo>
                  <a:lnTo>
                    <a:pt x="7131" y="6341"/>
                  </a:lnTo>
                  <a:lnTo>
                    <a:pt x="7338" y="3402"/>
                  </a:lnTo>
                  <a:lnTo>
                    <a:pt x="10852" y="4124"/>
                  </a:lnTo>
                  <a:lnTo>
                    <a:pt x="10955" y="0"/>
                  </a:lnTo>
                  <a:lnTo>
                    <a:pt x="7700" y="670"/>
                  </a:lnTo>
                  <a:close/>
                </a:path>
              </a:pathLst>
            </a:custGeom>
            <a:solidFill>
              <a:srgbClr val="0000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793" name="Freeform 54"/>
            <p:cNvSpPr/>
            <p:nvPr/>
          </p:nvSpPr>
          <p:spPr>
            <a:xfrm>
              <a:off x="819150" y="923925"/>
              <a:ext cx="95251" cy="128588"/>
            </a:xfrm>
            <a:custGeom>
              <a:avLst/>
              <a:gdLst/>
              <a:ahLst/>
              <a:cxnLst>
                <a:cxn ang="0">
                  <a:pos x="wd2" y="hd2"/>
                </a:cxn>
                <a:cxn ang="5400000">
                  <a:pos x="wd2" y="hd2"/>
                </a:cxn>
                <a:cxn ang="10800000">
                  <a:pos x="wd2" y="hd2"/>
                </a:cxn>
                <a:cxn ang="16200000">
                  <a:pos x="wd2" y="hd2"/>
                </a:cxn>
              </a:cxnLst>
              <a:rect l="0" t="0" r="r" b="b"/>
              <a:pathLst>
                <a:path w="21600" h="21600" extrusionOk="0">
                  <a:moveTo>
                    <a:pt x="1239" y="21600"/>
                  </a:moveTo>
                  <a:lnTo>
                    <a:pt x="17351" y="19867"/>
                  </a:lnTo>
                  <a:lnTo>
                    <a:pt x="21600" y="9067"/>
                  </a:lnTo>
                  <a:lnTo>
                    <a:pt x="18767" y="0"/>
                  </a:lnTo>
                  <a:lnTo>
                    <a:pt x="3541" y="1067"/>
                  </a:lnTo>
                  <a:lnTo>
                    <a:pt x="0" y="15733"/>
                  </a:lnTo>
                  <a:lnTo>
                    <a:pt x="1239" y="21600"/>
                  </a:lnTo>
                  <a:close/>
                </a:path>
              </a:pathLst>
            </a:custGeom>
            <a:solidFill>
              <a:srgbClr val="FFCC8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794" name="Freeform 55"/>
            <p:cNvSpPr/>
            <p:nvPr/>
          </p:nvSpPr>
          <p:spPr>
            <a:xfrm>
              <a:off x="779462" y="903286"/>
              <a:ext cx="90489" cy="149226"/>
            </a:xfrm>
            <a:custGeom>
              <a:avLst/>
              <a:gdLst/>
              <a:ahLst/>
              <a:cxnLst>
                <a:cxn ang="0">
                  <a:pos x="wd2" y="hd2"/>
                </a:cxn>
                <a:cxn ang="5400000">
                  <a:pos x="wd2" y="hd2"/>
                </a:cxn>
                <a:cxn ang="10800000">
                  <a:pos x="wd2" y="hd2"/>
                </a:cxn>
                <a:cxn ang="16200000">
                  <a:pos x="wd2" y="hd2"/>
                </a:cxn>
              </a:cxnLst>
              <a:rect l="0" t="0" r="r" b="b"/>
              <a:pathLst>
                <a:path w="21600" h="21600" extrusionOk="0">
                  <a:moveTo>
                    <a:pt x="10421" y="2541"/>
                  </a:moveTo>
                  <a:lnTo>
                    <a:pt x="1137" y="5429"/>
                  </a:lnTo>
                  <a:lnTo>
                    <a:pt x="0" y="10627"/>
                  </a:lnTo>
                  <a:lnTo>
                    <a:pt x="8905" y="11320"/>
                  </a:lnTo>
                  <a:lnTo>
                    <a:pt x="6253" y="18481"/>
                  </a:lnTo>
                  <a:lnTo>
                    <a:pt x="10611" y="21600"/>
                  </a:lnTo>
                  <a:lnTo>
                    <a:pt x="14211" y="9934"/>
                  </a:lnTo>
                  <a:lnTo>
                    <a:pt x="21600" y="0"/>
                  </a:lnTo>
                  <a:lnTo>
                    <a:pt x="10421" y="2541"/>
                  </a:lnTo>
                  <a:close/>
                </a:path>
              </a:pathLst>
            </a:custGeom>
            <a:solidFill>
              <a:srgbClr val="FFF2CC"/>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795" name="Freeform 56"/>
            <p:cNvSpPr/>
            <p:nvPr/>
          </p:nvSpPr>
          <p:spPr>
            <a:xfrm>
              <a:off x="725487" y="279400"/>
              <a:ext cx="146051" cy="500062"/>
            </a:xfrm>
            <a:custGeom>
              <a:avLst/>
              <a:gdLst/>
              <a:ahLst/>
              <a:cxnLst>
                <a:cxn ang="0">
                  <a:pos x="wd2" y="hd2"/>
                </a:cxn>
                <a:cxn ang="5400000">
                  <a:pos x="wd2" y="hd2"/>
                </a:cxn>
                <a:cxn ang="10800000">
                  <a:pos x="wd2" y="hd2"/>
                </a:cxn>
                <a:cxn ang="16200000">
                  <a:pos x="wd2" y="hd2"/>
                </a:cxn>
              </a:cxnLst>
              <a:rect l="0" t="0" r="r" b="b"/>
              <a:pathLst>
                <a:path w="21600" h="21600" extrusionOk="0">
                  <a:moveTo>
                    <a:pt x="18900" y="0"/>
                  </a:moveTo>
                  <a:lnTo>
                    <a:pt x="21600" y="1440"/>
                  </a:lnTo>
                  <a:lnTo>
                    <a:pt x="8570" y="21600"/>
                  </a:lnTo>
                  <a:lnTo>
                    <a:pt x="0" y="21600"/>
                  </a:lnTo>
                  <a:lnTo>
                    <a:pt x="3874" y="2297"/>
                  </a:lnTo>
                  <a:lnTo>
                    <a:pt x="7630" y="686"/>
                  </a:lnTo>
                  <a:lnTo>
                    <a:pt x="18900" y="0"/>
                  </a:lnTo>
                  <a:close/>
                </a:path>
              </a:pathLst>
            </a:custGeom>
            <a:solidFill>
              <a:srgbClr val="FFFFFF"/>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796" name="Freeform 57"/>
            <p:cNvSpPr/>
            <p:nvPr/>
          </p:nvSpPr>
          <p:spPr>
            <a:xfrm>
              <a:off x="725487" y="350837"/>
              <a:ext cx="85726" cy="425450"/>
            </a:xfrm>
            <a:custGeom>
              <a:avLst/>
              <a:gdLst/>
              <a:ahLst/>
              <a:cxnLst>
                <a:cxn ang="0">
                  <a:pos x="wd2" y="hd2"/>
                </a:cxn>
                <a:cxn ang="5400000">
                  <a:pos x="wd2" y="hd2"/>
                </a:cxn>
                <a:cxn ang="10800000">
                  <a:pos x="wd2" y="hd2"/>
                </a:cxn>
                <a:cxn ang="16200000">
                  <a:pos x="wd2" y="hd2"/>
                </a:cxn>
              </a:cxnLst>
              <a:rect l="0" t="0" r="r" b="b"/>
              <a:pathLst>
                <a:path w="21600" h="21600" extrusionOk="0">
                  <a:moveTo>
                    <a:pt x="21600" y="1693"/>
                  </a:moveTo>
                  <a:lnTo>
                    <a:pt x="16913" y="0"/>
                  </a:lnTo>
                  <a:lnTo>
                    <a:pt x="7336" y="1330"/>
                  </a:lnTo>
                  <a:lnTo>
                    <a:pt x="0" y="9228"/>
                  </a:lnTo>
                  <a:lnTo>
                    <a:pt x="1834" y="21600"/>
                  </a:lnTo>
                  <a:lnTo>
                    <a:pt x="7336" y="21519"/>
                  </a:lnTo>
                  <a:lnTo>
                    <a:pt x="7132" y="21318"/>
                  </a:lnTo>
                  <a:lnTo>
                    <a:pt x="7132" y="15918"/>
                  </a:lnTo>
                  <a:lnTo>
                    <a:pt x="7336" y="14306"/>
                  </a:lnTo>
                  <a:lnTo>
                    <a:pt x="7743" y="12573"/>
                  </a:lnTo>
                  <a:lnTo>
                    <a:pt x="7743" y="10840"/>
                  </a:lnTo>
                  <a:lnTo>
                    <a:pt x="8151" y="9107"/>
                  </a:lnTo>
                  <a:lnTo>
                    <a:pt x="8355" y="7455"/>
                  </a:lnTo>
                  <a:lnTo>
                    <a:pt x="8966" y="5924"/>
                  </a:lnTo>
                  <a:lnTo>
                    <a:pt x="9374" y="4513"/>
                  </a:lnTo>
                  <a:lnTo>
                    <a:pt x="10189" y="3345"/>
                  </a:lnTo>
                  <a:lnTo>
                    <a:pt x="11004" y="2418"/>
                  </a:lnTo>
                  <a:lnTo>
                    <a:pt x="12023" y="1813"/>
                  </a:lnTo>
                  <a:lnTo>
                    <a:pt x="15691" y="1007"/>
                  </a:lnTo>
                  <a:lnTo>
                    <a:pt x="21600" y="1693"/>
                  </a:lnTo>
                  <a:close/>
                </a:path>
              </a:pathLst>
            </a:custGeom>
            <a:solidFill>
              <a:srgbClr val="CCA6FF"/>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797" name="Freeform 58"/>
            <p:cNvSpPr/>
            <p:nvPr/>
          </p:nvSpPr>
          <p:spPr>
            <a:xfrm>
              <a:off x="785812" y="379411"/>
              <a:ext cx="254001" cy="571501"/>
            </a:xfrm>
            <a:custGeom>
              <a:avLst/>
              <a:gdLst/>
              <a:ahLst/>
              <a:cxnLst>
                <a:cxn ang="0">
                  <a:pos x="wd2" y="hd2"/>
                </a:cxn>
                <a:cxn ang="5400000">
                  <a:pos x="wd2" y="hd2"/>
                </a:cxn>
                <a:cxn ang="10800000">
                  <a:pos x="wd2" y="hd2"/>
                </a:cxn>
                <a:cxn ang="16200000">
                  <a:pos x="wd2" y="hd2"/>
                </a:cxn>
              </a:cxnLst>
              <a:rect l="0" t="0" r="r" b="b"/>
              <a:pathLst>
                <a:path w="21600" h="21600" extrusionOk="0">
                  <a:moveTo>
                    <a:pt x="21600" y="270"/>
                  </a:moveTo>
                  <a:lnTo>
                    <a:pt x="20588" y="11025"/>
                  </a:lnTo>
                  <a:lnTo>
                    <a:pt x="16605" y="15622"/>
                  </a:lnTo>
                  <a:lnTo>
                    <a:pt x="17752" y="18085"/>
                  </a:lnTo>
                  <a:lnTo>
                    <a:pt x="13568" y="18866"/>
                  </a:lnTo>
                  <a:lnTo>
                    <a:pt x="11475" y="21480"/>
                  </a:lnTo>
                  <a:lnTo>
                    <a:pt x="7560" y="21600"/>
                  </a:lnTo>
                  <a:lnTo>
                    <a:pt x="5130" y="21209"/>
                  </a:lnTo>
                  <a:lnTo>
                    <a:pt x="3578" y="18986"/>
                  </a:lnTo>
                  <a:lnTo>
                    <a:pt x="1890" y="18836"/>
                  </a:lnTo>
                  <a:lnTo>
                    <a:pt x="0" y="16643"/>
                  </a:lnTo>
                  <a:lnTo>
                    <a:pt x="8505" y="0"/>
                  </a:lnTo>
                  <a:lnTo>
                    <a:pt x="21600" y="270"/>
                  </a:lnTo>
                  <a:close/>
                </a:path>
              </a:pathLst>
            </a:custGeom>
            <a:solidFill>
              <a:srgbClr val="9CB367"/>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798" name="Freeform 59"/>
            <p:cNvSpPr/>
            <p:nvPr/>
          </p:nvSpPr>
          <p:spPr>
            <a:xfrm>
              <a:off x="481012" y="376237"/>
              <a:ext cx="260351" cy="419100"/>
            </a:xfrm>
            <a:custGeom>
              <a:avLst/>
              <a:gdLst/>
              <a:ahLst/>
              <a:cxnLst>
                <a:cxn ang="0">
                  <a:pos x="wd2" y="hd2"/>
                </a:cxn>
                <a:cxn ang="5400000">
                  <a:pos x="wd2" y="hd2"/>
                </a:cxn>
                <a:cxn ang="10800000">
                  <a:pos x="wd2" y="hd2"/>
                </a:cxn>
                <a:cxn ang="16200000">
                  <a:pos x="wd2" y="hd2"/>
                </a:cxn>
              </a:cxnLst>
              <a:rect l="0" t="0" r="r" b="b"/>
              <a:pathLst>
                <a:path w="21600" h="21600" extrusionOk="0">
                  <a:moveTo>
                    <a:pt x="0" y="16169"/>
                  </a:moveTo>
                  <a:lnTo>
                    <a:pt x="1783" y="18088"/>
                  </a:lnTo>
                  <a:lnTo>
                    <a:pt x="16910" y="14087"/>
                  </a:lnTo>
                  <a:lnTo>
                    <a:pt x="18892" y="12740"/>
                  </a:lnTo>
                  <a:lnTo>
                    <a:pt x="20015" y="21600"/>
                  </a:lnTo>
                  <a:lnTo>
                    <a:pt x="21006" y="21600"/>
                  </a:lnTo>
                  <a:lnTo>
                    <a:pt x="21600" y="19763"/>
                  </a:lnTo>
                  <a:lnTo>
                    <a:pt x="20279" y="0"/>
                  </a:lnTo>
                  <a:lnTo>
                    <a:pt x="18694" y="204"/>
                  </a:lnTo>
                  <a:lnTo>
                    <a:pt x="12220" y="11351"/>
                  </a:lnTo>
                  <a:lnTo>
                    <a:pt x="1850" y="13924"/>
                  </a:lnTo>
                  <a:lnTo>
                    <a:pt x="0" y="16169"/>
                  </a:lnTo>
                  <a:close/>
                </a:path>
              </a:pathLst>
            </a:custGeom>
            <a:solidFill>
              <a:srgbClr val="9CB367"/>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799" name="Freeform 60"/>
            <p:cNvSpPr/>
            <p:nvPr/>
          </p:nvSpPr>
          <p:spPr>
            <a:xfrm>
              <a:off x="476250" y="306386"/>
              <a:ext cx="293688" cy="46196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5836" y="2260"/>
                  </a:lnTo>
                  <a:lnTo>
                    <a:pt x="9199" y="12412"/>
                  </a:lnTo>
                  <a:lnTo>
                    <a:pt x="0" y="15190"/>
                  </a:lnTo>
                  <a:lnTo>
                    <a:pt x="0" y="16932"/>
                  </a:lnTo>
                  <a:lnTo>
                    <a:pt x="408" y="17932"/>
                  </a:lnTo>
                  <a:lnTo>
                    <a:pt x="13158" y="13931"/>
                  </a:lnTo>
                  <a:lnTo>
                    <a:pt x="17816" y="3779"/>
                  </a:lnTo>
                  <a:lnTo>
                    <a:pt x="17816" y="5335"/>
                  </a:lnTo>
                  <a:lnTo>
                    <a:pt x="17874" y="6484"/>
                  </a:lnTo>
                  <a:lnTo>
                    <a:pt x="17874" y="7743"/>
                  </a:lnTo>
                  <a:lnTo>
                    <a:pt x="17932" y="9262"/>
                  </a:lnTo>
                  <a:lnTo>
                    <a:pt x="17990" y="10819"/>
                  </a:lnTo>
                  <a:lnTo>
                    <a:pt x="18107" y="12449"/>
                  </a:lnTo>
                  <a:lnTo>
                    <a:pt x="18165" y="14042"/>
                  </a:lnTo>
                  <a:lnTo>
                    <a:pt x="18223" y="15709"/>
                  </a:lnTo>
                  <a:lnTo>
                    <a:pt x="18340" y="17191"/>
                  </a:lnTo>
                  <a:lnTo>
                    <a:pt x="18456" y="18562"/>
                  </a:lnTo>
                  <a:lnTo>
                    <a:pt x="18631" y="19673"/>
                  </a:lnTo>
                  <a:lnTo>
                    <a:pt x="18805" y="20600"/>
                  </a:lnTo>
                  <a:lnTo>
                    <a:pt x="18922" y="21267"/>
                  </a:lnTo>
                  <a:lnTo>
                    <a:pt x="19096" y="21600"/>
                  </a:lnTo>
                  <a:lnTo>
                    <a:pt x="19795" y="21526"/>
                  </a:lnTo>
                  <a:lnTo>
                    <a:pt x="19737" y="21341"/>
                  </a:lnTo>
                  <a:lnTo>
                    <a:pt x="19737" y="20822"/>
                  </a:lnTo>
                  <a:lnTo>
                    <a:pt x="19679" y="20081"/>
                  </a:lnTo>
                  <a:lnTo>
                    <a:pt x="19679" y="15042"/>
                  </a:lnTo>
                  <a:lnTo>
                    <a:pt x="19795" y="13375"/>
                  </a:lnTo>
                  <a:lnTo>
                    <a:pt x="19795" y="11634"/>
                  </a:lnTo>
                  <a:lnTo>
                    <a:pt x="19912" y="9892"/>
                  </a:lnTo>
                  <a:lnTo>
                    <a:pt x="20086" y="8077"/>
                  </a:lnTo>
                  <a:lnTo>
                    <a:pt x="20261" y="6298"/>
                  </a:lnTo>
                  <a:lnTo>
                    <a:pt x="20494" y="4557"/>
                  </a:lnTo>
                  <a:lnTo>
                    <a:pt x="20785" y="2927"/>
                  </a:lnTo>
                  <a:lnTo>
                    <a:pt x="21192" y="1408"/>
                  </a:lnTo>
                  <a:lnTo>
                    <a:pt x="21600" y="0"/>
                  </a:lnTo>
                  <a:close/>
                </a:path>
              </a:pathLst>
            </a:custGeom>
            <a:solidFill>
              <a:srgbClr val="B0C77D"/>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00" name="Freeform 61"/>
            <p:cNvSpPr/>
            <p:nvPr/>
          </p:nvSpPr>
          <p:spPr>
            <a:xfrm>
              <a:off x="671512" y="58737"/>
              <a:ext cx="160339" cy="254001"/>
            </a:xfrm>
            <a:custGeom>
              <a:avLst/>
              <a:gdLst/>
              <a:ahLst/>
              <a:cxnLst>
                <a:cxn ang="0">
                  <a:pos x="wd2" y="hd2"/>
                </a:cxn>
                <a:cxn ang="5400000">
                  <a:pos x="wd2" y="hd2"/>
                </a:cxn>
                <a:cxn ang="10800000">
                  <a:pos x="wd2" y="hd2"/>
                </a:cxn>
                <a:cxn ang="16200000">
                  <a:pos x="wd2" y="hd2"/>
                </a:cxn>
              </a:cxnLst>
              <a:rect l="0" t="0" r="r" b="b"/>
              <a:pathLst>
                <a:path w="21600" h="21600" extrusionOk="0">
                  <a:moveTo>
                    <a:pt x="4384" y="17457"/>
                  </a:moveTo>
                  <a:lnTo>
                    <a:pt x="0" y="883"/>
                  </a:lnTo>
                  <a:lnTo>
                    <a:pt x="3101" y="0"/>
                  </a:lnTo>
                  <a:lnTo>
                    <a:pt x="17644" y="2309"/>
                  </a:lnTo>
                  <a:lnTo>
                    <a:pt x="21600" y="16302"/>
                  </a:lnTo>
                  <a:lnTo>
                    <a:pt x="20638" y="20513"/>
                  </a:lnTo>
                  <a:lnTo>
                    <a:pt x="15291" y="21600"/>
                  </a:lnTo>
                  <a:lnTo>
                    <a:pt x="13473" y="21125"/>
                  </a:lnTo>
                  <a:lnTo>
                    <a:pt x="13366" y="18204"/>
                  </a:lnTo>
                  <a:lnTo>
                    <a:pt x="5988" y="18408"/>
                  </a:lnTo>
                  <a:lnTo>
                    <a:pt x="4384" y="17457"/>
                  </a:lnTo>
                  <a:close/>
                </a:path>
              </a:pathLst>
            </a:custGeom>
            <a:solidFill>
              <a:srgbClr val="FFF2CC"/>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01" name="Freeform 62"/>
            <p:cNvSpPr/>
            <p:nvPr/>
          </p:nvSpPr>
          <p:spPr>
            <a:xfrm>
              <a:off x="703262" y="82550"/>
              <a:ext cx="149226" cy="217487"/>
            </a:xfrm>
            <a:custGeom>
              <a:avLst/>
              <a:gdLst/>
              <a:ahLst/>
              <a:cxnLst>
                <a:cxn ang="0">
                  <a:pos x="wd2" y="hd2"/>
                </a:cxn>
                <a:cxn ang="5400000">
                  <a:pos x="wd2" y="hd2"/>
                </a:cxn>
                <a:cxn ang="10800000">
                  <a:pos x="wd2" y="hd2"/>
                </a:cxn>
                <a:cxn ang="16200000">
                  <a:pos x="wd2" y="hd2"/>
                </a:cxn>
              </a:cxnLst>
              <a:rect l="0" t="0" r="r" b="b"/>
              <a:pathLst>
                <a:path w="21600" h="21600" extrusionOk="0">
                  <a:moveTo>
                    <a:pt x="8229" y="1588"/>
                  </a:moveTo>
                  <a:lnTo>
                    <a:pt x="8229" y="1668"/>
                  </a:lnTo>
                  <a:lnTo>
                    <a:pt x="8457" y="1906"/>
                  </a:lnTo>
                  <a:lnTo>
                    <a:pt x="8571" y="2303"/>
                  </a:lnTo>
                  <a:lnTo>
                    <a:pt x="8686" y="2859"/>
                  </a:lnTo>
                  <a:lnTo>
                    <a:pt x="8914" y="3415"/>
                  </a:lnTo>
                  <a:lnTo>
                    <a:pt x="9143" y="4129"/>
                  </a:lnTo>
                  <a:lnTo>
                    <a:pt x="9257" y="4924"/>
                  </a:lnTo>
                  <a:lnTo>
                    <a:pt x="9486" y="5797"/>
                  </a:lnTo>
                  <a:lnTo>
                    <a:pt x="9486" y="7465"/>
                  </a:lnTo>
                  <a:lnTo>
                    <a:pt x="9257" y="8338"/>
                  </a:lnTo>
                  <a:lnTo>
                    <a:pt x="9143" y="9212"/>
                  </a:lnTo>
                  <a:lnTo>
                    <a:pt x="8686" y="10006"/>
                  </a:lnTo>
                  <a:lnTo>
                    <a:pt x="8229" y="10721"/>
                  </a:lnTo>
                  <a:lnTo>
                    <a:pt x="7543" y="11515"/>
                  </a:lnTo>
                  <a:lnTo>
                    <a:pt x="6629" y="12150"/>
                  </a:lnTo>
                  <a:lnTo>
                    <a:pt x="7200" y="12150"/>
                  </a:lnTo>
                  <a:lnTo>
                    <a:pt x="7657" y="12388"/>
                  </a:lnTo>
                  <a:lnTo>
                    <a:pt x="8457" y="12706"/>
                  </a:lnTo>
                  <a:lnTo>
                    <a:pt x="8686" y="12944"/>
                  </a:lnTo>
                  <a:lnTo>
                    <a:pt x="9029" y="13182"/>
                  </a:lnTo>
                  <a:lnTo>
                    <a:pt x="9257" y="13579"/>
                  </a:lnTo>
                  <a:lnTo>
                    <a:pt x="9486" y="14056"/>
                  </a:lnTo>
                  <a:lnTo>
                    <a:pt x="9600" y="14532"/>
                  </a:lnTo>
                  <a:lnTo>
                    <a:pt x="9829" y="15088"/>
                  </a:lnTo>
                  <a:lnTo>
                    <a:pt x="9943" y="15803"/>
                  </a:lnTo>
                  <a:lnTo>
                    <a:pt x="10057" y="16676"/>
                  </a:lnTo>
                  <a:lnTo>
                    <a:pt x="9829" y="16756"/>
                  </a:lnTo>
                  <a:lnTo>
                    <a:pt x="9371" y="16994"/>
                  </a:lnTo>
                  <a:lnTo>
                    <a:pt x="9029" y="17153"/>
                  </a:lnTo>
                  <a:lnTo>
                    <a:pt x="8571" y="17391"/>
                  </a:lnTo>
                  <a:lnTo>
                    <a:pt x="8114" y="17550"/>
                  </a:lnTo>
                  <a:lnTo>
                    <a:pt x="7657" y="17788"/>
                  </a:lnTo>
                  <a:lnTo>
                    <a:pt x="6857" y="17947"/>
                  </a:lnTo>
                  <a:lnTo>
                    <a:pt x="6171" y="18106"/>
                  </a:lnTo>
                  <a:lnTo>
                    <a:pt x="5371" y="18185"/>
                  </a:lnTo>
                  <a:lnTo>
                    <a:pt x="4457" y="18265"/>
                  </a:lnTo>
                  <a:lnTo>
                    <a:pt x="2400" y="18265"/>
                  </a:lnTo>
                  <a:lnTo>
                    <a:pt x="1143" y="18185"/>
                  </a:lnTo>
                  <a:lnTo>
                    <a:pt x="0" y="18026"/>
                  </a:lnTo>
                  <a:lnTo>
                    <a:pt x="571" y="19853"/>
                  </a:lnTo>
                  <a:lnTo>
                    <a:pt x="1143" y="19853"/>
                  </a:lnTo>
                  <a:lnTo>
                    <a:pt x="1714" y="19932"/>
                  </a:lnTo>
                  <a:lnTo>
                    <a:pt x="2286" y="19932"/>
                  </a:lnTo>
                  <a:lnTo>
                    <a:pt x="2857" y="20012"/>
                  </a:lnTo>
                  <a:lnTo>
                    <a:pt x="4571" y="20012"/>
                  </a:lnTo>
                  <a:lnTo>
                    <a:pt x="6400" y="19853"/>
                  </a:lnTo>
                  <a:lnTo>
                    <a:pt x="7543" y="19694"/>
                  </a:lnTo>
                  <a:lnTo>
                    <a:pt x="8800" y="19535"/>
                  </a:lnTo>
                  <a:lnTo>
                    <a:pt x="10057" y="19297"/>
                  </a:lnTo>
                  <a:lnTo>
                    <a:pt x="11429" y="18979"/>
                  </a:lnTo>
                  <a:lnTo>
                    <a:pt x="12800" y="18582"/>
                  </a:lnTo>
                  <a:lnTo>
                    <a:pt x="14286" y="18185"/>
                  </a:lnTo>
                  <a:lnTo>
                    <a:pt x="14400" y="18185"/>
                  </a:lnTo>
                  <a:lnTo>
                    <a:pt x="15200" y="18741"/>
                  </a:lnTo>
                  <a:lnTo>
                    <a:pt x="15771" y="19218"/>
                  </a:lnTo>
                  <a:lnTo>
                    <a:pt x="16114" y="19376"/>
                  </a:lnTo>
                  <a:lnTo>
                    <a:pt x="16343" y="19694"/>
                  </a:lnTo>
                  <a:lnTo>
                    <a:pt x="16571" y="19932"/>
                  </a:lnTo>
                  <a:lnTo>
                    <a:pt x="17029" y="20568"/>
                  </a:lnTo>
                  <a:lnTo>
                    <a:pt x="17143" y="20965"/>
                  </a:lnTo>
                  <a:lnTo>
                    <a:pt x="17371" y="21600"/>
                  </a:lnTo>
                  <a:lnTo>
                    <a:pt x="21600" y="19615"/>
                  </a:lnTo>
                  <a:lnTo>
                    <a:pt x="19314" y="15882"/>
                  </a:lnTo>
                  <a:lnTo>
                    <a:pt x="15886" y="0"/>
                  </a:lnTo>
                  <a:lnTo>
                    <a:pt x="8229" y="1588"/>
                  </a:lnTo>
                  <a:close/>
                </a:path>
              </a:pathLst>
            </a:custGeom>
            <a:solidFill>
              <a:srgbClr val="FFCC8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02" name="Freeform 63"/>
            <p:cNvSpPr/>
            <p:nvPr/>
          </p:nvSpPr>
          <p:spPr>
            <a:xfrm>
              <a:off x="633412" y="9525"/>
              <a:ext cx="301626" cy="241301"/>
            </a:xfrm>
            <a:custGeom>
              <a:avLst/>
              <a:gdLst/>
              <a:ahLst/>
              <a:cxnLst>
                <a:cxn ang="0">
                  <a:pos x="wd2" y="hd2"/>
                </a:cxn>
                <a:cxn ang="5400000">
                  <a:pos x="wd2" y="hd2"/>
                </a:cxn>
                <a:cxn ang="10800000">
                  <a:pos x="wd2" y="hd2"/>
                </a:cxn>
                <a:cxn ang="16200000">
                  <a:pos x="wd2" y="hd2"/>
                </a:cxn>
              </a:cxnLst>
              <a:rect l="0" t="0" r="r" b="b"/>
              <a:pathLst>
                <a:path w="21600" h="21600" extrusionOk="0">
                  <a:moveTo>
                    <a:pt x="3979" y="5435"/>
                  </a:moveTo>
                  <a:lnTo>
                    <a:pt x="4206" y="7553"/>
                  </a:lnTo>
                  <a:lnTo>
                    <a:pt x="3979" y="7412"/>
                  </a:lnTo>
                  <a:lnTo>
                    <a:pt x="3808" y="7271"/>
                  </a:lnTo>
                  <a:lnTo>
                    <a:pt x="3581" y="7200"/>
                  </a:lnTo>
                  <a:lnTo>
                    <a:pt x="3240" y="6918"/>
                  </a:lnTo>
                  <a:lnTo>
                    <a:pt x="2899" y="6706"/>
                  </a:lnTo>
                  <a:lnTo>
                    <a:pt x="2217" y="6141"/>
                  </a:lnTo>
                  <a:lnTo>
                    <a:pt x="1819" y="5718"/>
                  </a:lnTo>
                  <a:lnTo>
                    <a:pt x="1421" y="5224"/>
                  </a:lnTo>
                  <a:lnTo>
                    <a:pt x="1080" y="4729"/>
                  </a:lnTo>
                  <a:lnTo>
                    <a:pt x="796" y="4235"/>
                  </a:lnTo>
                  <a:lnTo>
                    <a:pt x="455" y="3459"/>
                  </a:lnTo>
                  <a:lnTo>
                    <a:pt x="227" y="2824"/>
                  </a:lnTo>
                  <a:lnTo>
                    <a:pt x="57" y="2118"/>
                  </a:lnTo>
                  <a:lnTo>
                    <a:pt x="0" y="1341"/>
                  </a:lnTo>
                  <a:lnTo>
                    <a:pt x="114" y="1271"/>
                  </a:lnTo>
                  <a:lnTo>
                    <a:pt x="568" y="1059"/>
                  </a:lnTo>
                  <a:lnTo>
                    <a:pt x="1307" y="847"/>
                  </a:lnTo>
                  <a:lnTo>
                    <a:pt x="2274" y="565"/>
                  </a:lnTo>
                  <a:lnTo>
                    <a:pt x="3411" y="282"/>
                  </a:lnTo>
                  <a:lnTo>
                    <a:pt x="4775" y="141"/>
                  </a:lnTo>
                  <a:lnTo>
                    <a:pt x="6253" y="0"/>
                  </a:lnTo>
                  <a:lnTo>
                    <a:pt x="7901" y="0"/>
                  </a:lnTo>
                  <a:lnTo>
                    <a:pt x="9493" y="141"/>
                  </a:lnTo>
                  <a:lnTo>
                    <a:pt x="11255" y="494"/>
                  </a:lnTo>
                  <a:lnTo>
                    <a:pt x="12960" y="1059"/>
                  </a:lnTo>
                  <a:lnTo>
                    <a:pt x="14722" y="1906"/>
                  </a:lnTo>
                  <a:lnTo>
                    <a:pt x="16427" y="3035"/>
                  </a:lnTo>
                  <a:lnTo>
                    <a:pt x="18019" y="4659"/>
                  </a:lnTo>
                  <a:lnTo>
                    <a:pt x="19497" y="6565"/>
                  </a:lnTo>
                  <a:lnTo>
                    <a:pt x="20861" y="8894"/>
                  </a:lnTo>
                  <a:lnTo>
                    <a:pt x="20861" y="8965"/>
                  </a:lnTo>
                  <a:lnTo>
                    <a:pt x="20975" y="9318"/>
                  </a:lnTo>
                  <a:lnTo>
                    <a:pt x="21088" y="9812"/>
                  </a:lnTo>
                  <a:lnTo>
                    <a:pt x="21259" y="10518"/>
                  </a:lnTo>
                  <a:lnTo>
                    <a:pt x="21373" y="11294"/>
                  </a:lnTo>
                  <a:lnTo>
                    <a:pt x="21543" y="12282"/>
                  </a:lnTo>
                  <a:lnTo>
                    <a:pt x="21600" y="13271"/>
                  </a:lnTo>
                  <a:lnTo>
                    <a:pt x="21600" y="14400"/>
                  </a:lnTo>
                  <a:lnTo>
                    <a:pt x="21486" y="15459"/>
                  </a:lnTo>
                  <a:lnTo>
                    <a:pt x="21259" y="16588"/>
                  </a:lnTo>
                  <a:lnTo>
                    <a:pt x="20804" y="17647"/>
                  </a:lnTo>
                  <a:lnTo>
                    <a:pt x="20293" y="18635"/>
                  </a:lnTo>
                  <a:lnTo>
                    <a:pt x="19554" y="19482"/>
                  </a:lnTo>
                  <a:lnTo>
                    <a:pt x="18587" y="20329"/>
                  </a:lnTo>
                  <a:lnTo>
                    <a:pt x="17394" y="20965"/>
                  </a:lnTo>
                  <a:lnTo>
                    <a:pt x="15973" y="21459"/>
                  </a:lnTo>
                  <a:lnTo>
                    <a:pt x="15461" y="21459"/>
                  </a:lnTo>
                  <a:lnTo>
                    <a:pt x="15177" y="21529"/>
                  </a:lnTo>
                  <a:lnTo>
                    <a:pt x="14836" y="21529"/>
                  </a:lnTo>
                  <a:lnTo>
                    <a:pt x="14438" y="21600"/>
                  </a:lnTo>
                  <a:lnTo>
                    <a:pt x="13926" y="21529"/>
                  </a:lnTo>
                  <a:lnTo>
                    <a:pt x="13472" y="21529"/>
                  </a:lnTo>
                  <a:lnTo>
                    <a:pt x="12903" y="21459"/>
                  </a:lnTo>
                  <a:lnTo>
                    <a:pt x="12392" y="21388"/>
                  </a:lnTo>
                  <a:lnTo>
                    <a:pt x="11255" y="20965"/>
                  </a:lnTo>
                  <a:lnTo>
                    <a:pt x="10686" y="20612"/>
                  </a:lnTo>
                  <a:lnTo>
                    <a:pt x="10175" y="20329"/>
                  </a:lnTo>
                  <a:lnTo>
                    <a:pt x="9606" y="19835"/>
                  </a:lnTo>
                  <a:lnTo>
                    <a:pt x="9208" y="19341"/>
                  </a:lnTo>
                  <a:lnTo>
                    <a:pt x="9208" y="19200"/>
                  </a:lnTo>
                  <a:lnTo>
                    <a:pt x="9265" y="19129"/>
                  </a:lnTo>
                  <a:lnTo>
                    <a:pt x="9606" y="18565"/>
                  </a:lnTo>
                  <a:lnTo>
                    <a:pt x="9834" y="18141"/>
                  </a:lnTo>
                  <a:lnTo>
                    <a:pt x="10118" y="17647"/>
                  </a:lnTo>
                  <a:lnTo>
                    <a:pt x="10402" y="17082"/>
                  </a:lnTo>
                  <a:lnTo>
                    <a:pt x="10686" y="16376"/>
                  </a:lnTo>
                  <a:lnTo>
                    <a:pt x="11255" y="14824"/>
                  </a:lnTo>
                  <a:lnTo>
                    <a:pt x="11482" y="13835"/>
                  </a:lnTo>
                  <a:lnTo>
                    <a:pt x="11823" y="12918"/>
                  </a:lnTo>
                  <a:lnTo>
                    <a:pt x="11994" y="11788"/>
                  </a:lnTo>
                  <a:lnTo>
                    <a:pt x="12164" y="10588"/>
                  </a:lnTo>
                  <a:lnTo>
                    <a:pt x="12335" y="9318"/>
                  </a:lnTo>
                  <a:lnTo>
                    <a:pt x="12392" y="8047"/>
                  </a:lnTo>
                  <a:lnTo>
                    <a:pt x="12335" y="8047"/>
                  </a:lnTo>
                  <a:lnTo>
                    <a:pt x="12164" y="8118"/>
                  </a:lnTo>
                  <a:lnTo>
                    <a:pt x="11880" y="8118"/>
                  </a:lnTo>
                  <a:lnTo>
                    <a:pt x="11596" y="8188"/>
                  </a:lnTo>
                  <a:lnTo>
                    <a:pt x="11084" y="8188"/>
                  </a:lnTo>
                  <a:lnTo>
                    <a:pt x="10629" y="8259"/>
                  </a:lnTo>
                  <a:lnTo>
                    <a:pt x="9493" y="8259"/>
                  </a:lnTo>
                  <a:lnTo>
                    <a:pt x="8811" y="8118"/>
                  </a:lnTo>
                  <a:lnTo>
                    <a:pt x="8128" y="8047"/>
                  </a:lnTo>
                  <a:lnTo>
                    <a:pt x="7389" y="7765"/>
                  </a:lnTo>
                  <a:lnTo>
                    <a:pt x="6707" y="7553"/>
                  </a:lnTo>
                  <a:lnTo>
                    <a:pt x="6025" y="7129"/>
                  </a:lnTo>
                  <a:lnTo>
                    <a:pt x="5229" y="6706"/>
                  </a:lnTo>
                  <a:lnTo>
                    <a:pt x="4547" y="6071"/>
                  </a:lnTo>
                  <a:lnTo>
                    <a:pt x="3979" y="5435"/>
                  </a:lnTo>
                  <a:close/>
                </a:path>
              </a:pathLst>
            </a:custGeom>
            <a:solidFill>
              <a:srgbClr val="FFCC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03" name="Freeform 64"/>
            <p:cNvSpPr/>
            <p:nvPr/>
          </p:nvSpPr>
          <p:spPr>
            <a:xfrm>
              <a:off x="639762" y="26987"/>
              <a:ext cx="44451" cy="5556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217"/>
                  </a:lnTo>
                  <a:lnTo>
                    <a:pt x="771" y="3651"/>
                  </a:lnTo>
                  <a:lnTo>
                    <a:pt x="1157" y="5172"/>
                  </a:lnTo>
                  <a:lnTo>
                    <a:pt x="1929" y="6693"/>
                  </a:lnTo>
                  <a:lnTo>
                    <a:pt x="3086" y="8518"/>
                  </a:lnTo>
                  <a:lnTo>
                    <a:pt x="3857" y="10039"/>
                  </a:lnTo>
                  <a:lnTo>
                    <a:pt x="5400" y="12169"/>
                  </a:lnTo>
                  <a:lnTo>
                    <a:pt x="11571" y="17037"/>
                  </a:lnTo>
                  <a:lnTo>
                    <a:pt x="14657" y="18862"/>
                  </a:lnTo>
                  <a:lnTo>
                    <a:pt x="17743" y="20383"/>
                  </a:lnTo>
                  <a:lnTo>
                    <a:pt x="21600" y="21600"/>
                  </a:lnTo>
                  <a:lnTo>
                    <a:pt x="19671" y="9127"/>
                  </a:lnTo>
                  <a:lnTo>
                    <a:pt x="17743" y="16428"/>
                  </a:lnTo>
                  <a:lnTo>
                    <a:pt x="11571" y="8823"/>
                  </a:lnTo>
                  <a:lnTo>
                    <a:pt x="8871" y="12169"/>
                  </a:lnTo>
                  <a:lnTo>
                    <a:pt x="0" y="0"/>
                  </a:lnTo>
                  <a:close/>
                </a:path>
              </a:pathLst>
            </a:custGeom>
            <a:solidFill>
              <a:srgbClr val="FFE6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04" name="Freeform 65"/>
            <p:cNvSpPr/>
            <p:nvPr/>
          </p:nvSpPr>
          <p:spPr>
            <a:xfrm>
              <a:off x="776287" y="101600"/>
              <a:ext cx="141289" cy="142875"/>
            </a:xfrm>
            <a:custGeom>
              <a:avLst/>
              <a:gdLst/>
              <a:ahLst/>
              <a:cxnLst>
                <a:cxn ang="0">
                  <a:pos x="wd2" y="hd2"/>
                </a:cxn>
                <a:cxn ang="5400000">
                  <a:pos x="wd2" y="hd2"/>
                </a:cxn>
                <a:cxn ang="10800000">
                  <a:pos x="wd2" y="hd2"/>
                </a:cxn>
                <a:cxn ang="16200000">
                  <a:pos x="wd2" y="hd2"/>
                </a:cxn>
              </a:cxnLst>
              <a:rect l="0" t="0" r="r" b="b"/>
              <a:pathLst>
                <a:path w="21600" h="21600" extrusionOk="0">
                  <a:moveTo>
                    <a:pt x="5913" y="0"/>
                  </a:moveTo>
                  <a:lnTo>
                    <a:pt x="5792" y="121"/>
                  </a:lnTo>
                  <a:lnTo>
                    <a:pt x="5792" y="603"/>
                  </a:lnTo>
                  <a:lnTo>
                    <a:pt x="5672" y="1207"/>
                  </a:lnTo>
                  <a:lnTo>
                    <a:pt x="5551" y="2172"/>
                  </a:lnTo>
                  <a:lnTo>
                    <a:pt x="5430" y="3258"/>
                  </a:lnTo>
                  <a:lnTo>
                    <a:pt x="4947" y="5913"/>
                  </a:lnTo>
                  <a:lnTo>
                    <a:pt x="4706" y="7482"/>
                  </a:lnTo>
                  <a:lnTo>
                    <a:pt x="4344" y="8930"/>
                  </a:lnTo>
                  <a:lnTo>
                    <a:pt x="3861" y="10498"/>
                  </a:lnTo>
                  <a:lnTo>
                    <a:pt x="3379" y="11946"/>
                  </a:lnTo>
                  <a:lnTo>
                    <a:pt x="2896" y="13515"/>
                  </a:lnTo>
                  <a:lnTo>
                    <a:pt x="2172" y="14963"/>
                  </a:lnTo>
                  <a:lnTo>
                    <a:pt x="1569" y="16291"/>
                  </a:lnTo>
                  <a:lnTo>
                    <a:pt x="845" y="17377"/>
                  </a:lnTo>
                  <a:lnTo>
                    <a:pt x="0" y="18463"/>
                  </a:lnTo>
                  <a:lnTo>
                    <a:pt x="121" y="18463"/>
                  </a:lnTo>
                  <a:lnTo>
                    <a:pt x="483" y="18825"/>
                  </a:lnTo>
                  <a:lnTo>
                    <a:pt x="1207" y="19066"/>
                  </a:lnTo>
                  <a:lnTo>
                    <a:pt x="2051" y="19549"/>
                  </a:lnTo>
                  <a:lnTo>
                    <a:pt x="3137" y="20031"/>
                  </a:lnTo>
                  <a:lnTo>
                    <a:pt x="4344" y="20635"/>
                  </a:lnTo>
                  <a:lnTo>
                    <a:pt x="5672" y="20997"/>
                  </a:lnTo>
                  <a:lnTo>
                    <a:pt x="7361" y="21479"/>
                  </a:lnTo>
                  <a:lnTo>
                    <a:pt x="8930" y="21600"/>
                  </a:lnTo>
                  <a:lnTo>
                    <a:pt x="10619" y="21600"/>
                  </a:lnTo>
                  <a:lnTo>
                    <a:pt x="12550" y="21359"/>
                  </a:lnTo>
                  <a:lnTo>
                    <a:pt x="14360" y="20876"/>
                  </a:lnTo>
                  <a:lnTo>
                    <a:pt x="16170" y="20031"/>
                  </a:lnTo>
                  <a:lnTo>
                    <a:pt x="17980" y="18825"/>
                  </a:lnTo>
                  <a:lnTo>
                    <a:pt x="19790" y="17135"/>
                  </a:lnTo>
                  <a:lnTo>
                    <a:pt x="21600" y="15204"/>
                  </a:lnTo>
                  <a:lnTo>
                    <a:pt x="14963" y="18463"/>
                  </a:lnTo>
                  <a:lnTo>
                    <a:pt x="14601" y="13877"/>
                  </a:lnTo>
                  <a:lnTo>
                    <a:pt x="8930" y="18583"/>
                  </a:lnTo>
                  <a:lnTo>
                    <a:pt x="8326" y="14480"/>
                  </a:lnTo>
                  <a:lnTo>
                    <a:pt x="4344" y="17739"/>
                  </a:lnTo>
                  <a:lnTo>
                    <a:pt x="4344" y="17377"/>
                  </a:lnTo>
                  <a:lnTo>
                    <a:pt x="4465" y="16894"/>
                  </a:lnTo>
                  <a:lnTo>
                    <a:pt x="4706" y="16291"/>
                  </a:lnTo>
                  <a:lnTo>
                    <a:pt x="4947" y="15446"/>
                  </a:lnTo>
                  <a:lnTo>
                    <a:pt x="5068" y="14480"/>
                  </a:lnTo>
                  <a:lnTo>
                    <a:pt x="5430" y="13274"/>
                  </a:lnTo>
                  <a:lnTo>
                    <a:pt x="5672" y="12188"/>
                  </a:lnTo>
                  <a:lnTo>
                    <a:pt x="5792" y="10860"/>
                  </a:lnTo>
                  <a:lnTo>
                    <a:pt x="6034" y="9533"/>
                  </a:lnTo>
                  <a:lnTo>
                    <a:pt x="6034" y="7964"/>
                  </a:lnTo>
                  <a:lnTo>
                    <a:pt x="6154" y="6516"/>
                  </a:lnTo>
                  <a:lnTo>
                    <a:pt x="6154" y="3258"/>
                  </a:lnTo>
                  <a:lnTo>
                    <a:pt x="6034" y="1569"/>
                  </a:lnTo>
                  <a:lnTo>
                    <a:pt x="5913" y="0"/>
                  </a:lnTo>
                  <a:close/>
                </a:path>
              </a:pathLst>
            </a:custGeom>
            <a:solidFill>
              <a:srgbClr val="FFE6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05" name="Freeform 66"/>
            <p:cNvSpPr/>
            <p:nvPr/>
          </p:nvSpPr>
          <p:spPr>
            <a:xfrm>
              <a:off x="733425" y="763586"/>
              <a:ext cx="39688" cy="46039"/>
            </a:xfrm>
            <a:custGeom>
              <a:avLst/>
              <a:gdLst/>
              <a:ahLst/>
              <a:cxnLst>
                <a:cxn ang="0">
                  <a:pos x="wd2" y="hd2"/>
                </a:cxn>
                <a:cxn ang="5400000">
                  <a:pos x="wd2" y="hd2"/>
                </a:cxn>
                <a:cxn ang="10800000">
                  <a:pos x="wd2" y="hd2"/>
                </a:cxn>
                <a:cxn ang="16200000">
                  <a:pos x="wd2" y="hd2"/>
                </a:cxn>
              </a:cxnLst>
              <a:rect l="0" t="0" r="r" b="b"/>
              <a:pathLst>
                <a:path w="21600" h="21600" extrusionOk="0">
                  <a:moveTo>
                    <a:pt x="19872" y="0"/>
                  </a:moveTo>
                  <a:lnTo>
                    <a:pt x="1728" y="2274"/>
                  </a:lnTo>
                  <a:lnTo>
                    <a:pt x="0" y="21221"/>
                  </a:lnTo>
                  <a:lnTo>
                    <a:pt x="21600" y="21600"/>
                  </a:lnTo>
                  <a:lnTo>
                    <a:pt x="19872" y="0"/>
                  </a:lnTo>
                  <a:close/>
                </a:path>
              </a:pathLst>
            </a:custGeom>
            <a:solidFill>
              <a:srgbClr val="0000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06" name="Freeform 67"/>
            <p:cNvSpPr/>
            <p:nvPr/>
          </p:nvSpPr>
          <p:spPr>
            <a:xfrm>
              <a:off x="769937" y="307974"/>
              <a:ext cx="269876" cy="631826"/>
            </a:xfrm>
            <a:custGeom>
              <a:avLst/>
              <a:gdLst/>
              <a:ahLst/>
              <a:cxnLst>
                <a:cxn ang="0">
                  <a:pos x="wd2" y="hd2"/>
                </a:cxn>
                <a:cxn ang="5400000">
                  <a:pos x="wd2" y="hd2"/>
                </a:cxn>
                <a:cxn ang="10800000">
                  <a:pos x="wd2" y="hd2"/>
                </a:cxn>
                <a:cxn ang="16200000">
                  <a:pos x="wd2" y="hd2"/>
                </a:cxn>
              </a:cxnLst>
              <a:rect l="0" t="0" r="r" b="b"/>
              <a:pathLst>
                <a:path w="21600" h="21600" extrusionOk="0">
                  <a:moveTo>
                    <a:pt x="7751" y="27"/>
                  </a:moveTo>
                  <a:lnTo>
                    <a:pt x="7624" y="54"/>
                  </a:lnTo>
                  <a:lnTo>
                    <a:pt x="7369" y="271"/>
                  </a:lnTo>
                  <a:lnTo>
                    <a:pt x="6925" y="595"/>
                  </a:lnTo>
                  <a:lnTo>
                    <a:pt x="6353" y="1083"/>
                  </a:lnTo>
                  <a:lnTo>
                    <a:pt x="5718" y="1705"/>
                  </a:lnTo>
                  <a:lnTo>
                    <a:pt x="5082" y="2436"/>
                  </a:lnTo>
                  <a:lnTo>
                    <a:pt x="4384" y="3356"/>
                  </a:lnTo>
                  <a:lnTo>
                    <a:pt x="3621" y="4412"/>
                  </a:lnTo>
                  <a:lnTo>
                    <a:pt x="2859" y="5603"/>
                  </a:lnTo>
                  <a:lnTo>
                    <a:pt x="2160" y="6983"/>
                  </a:lnTo>
                  <a:lnTo>
                    <a:pt x="1525" y="8499"/>
                  </a:lnTo>
                  <a:lnTo>
                    <a:pt x="1016" y="10205"/>
                  </a:lnTo>
                  <a:lnTo>
                    <a:pt x="508" y="12072"/>
                  </a:lnTo>
                  <a:lnTo>
                    <a:pt x="191" y="14102"/>
                  </a:lnTo>
                  <a:lnTo>
                    <a:pt x="0" y="16322"/>
                  </a:lnTo>
                  <a:lnTo>
                    <a:pt x="64" y="18704"/>
                  </a:lnTo>
                  <a:lnTo>
                    <a:pt x="3049" y="19462"/>
                  </a:lnTo>
                  <a:lnTo>
                    <a:pt x="8640" y="11774"/>
                  </a:lnTo>
                  <a:lnTo>
                    <a:pt x="9847" y="5576"/>
                  </a:lnTo>
                  <a:lnTo>
                    <a:pt x="10482" y="11666"/>
                  </a:lnTo>
                  <a:lnTo>
                    <a:pt x="2668" y="20788"/>
                  </a:lnTo>
                  <a:lnTo>
                    <a:pt x="4447" y="21465"/>
                  </a:lnTo>
                  <a:lnTo>
                    <a:pt x="6099" y="21600"/>
                  </a:lnTo>
                  <a:lnTo>
                    <a:pt x="15056" y="12397"/>
                  </a:lnTo>
                  <a:lnTo>
                    <a:pt x="15438" y="4141"/>
                  </a:lnTo>
                  <a:lnTo>
                    <a:pt x="21600" y="2734"/>
                  </a:lnTo>
                  <a:lnTo>
                    <a:pt x="21473" y="2707"/>
                  </a:lnTo>
                  <a:lnTo>
                    <a:pt x="21282" y="2598"/>
                  </a:lnTo>
                  <a:lnTo>
                    <a:pt x="20901" y="2463"/>
                  </a:lnTo>
                  <a:lnTo>
                    <a:pt x="20393" y="2274"/>
                  </a:lnTo>
                  <a:lnTo>
                    <a:pt x="19758" y="2057"/>
                  </a:lnTo>
                  <a:lnTo>
                    <a:pt x="19059" y="1814"/>
                  </a:lnTo>
                  <a:lnTo>
                    <a:pt x="18233" y="1543"/>
                  </a:lnTo>
                  <a:lnTo>
                    <a:pt x="17280" y="1299"/>
                  </a:lnTo>
                  <a:lnTo>
                    <a:pt x="16264" y="1029"/>
                  </a:lnTo>
                  <a:lnTo>
                    <a:pt x="15184" y="758"/>
                  </a:lnTo>
                  <a:lnTo>
                    <a:pt x="14040" y="514"/>
                  </a:lnTo>
                  <a:lnTo>
                    <a:pt x="12896" y="352"/>
                  </a:lnTo>
                  <a:lnTo>
                    <a:pt x="11626" y="162"/>
                  </a:lnTo>
                  <a:lnTo>
                    <a:pt x="10355" y="54"/>
                  </a:lnTo>
                  <a:lnTo>
                    <a:pt x="9021" y="0"/>
                  </a:lnTo>
                  <a:lnTo>
                    <a:pt x="7751" y="27"/>
                  </a:lnTo>
                  <a:close/>
                </a:path>
              </a:pathLst>
            </a:custGeom>
            <a:solidFill>
              <a:srgbClr val="B0C77D"/>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07" name="Freeform 68"/>
            <p:cNvSpPr/>
            <p:nvPr/>
          </p:nvSpPr>
          <p:spPr>
            <a:xfrm>
              <a:off x="500062" y="1570036"/>
              <a:ext cx="136526" cy="85726"/>
            </a:xfrm>
            <a:custGeom>
              <a:avLst/>
              <a:gdLst/>
              <a:ahLst/>
              <a:cxnLst>
                <a:cxn ang="0">
                  <a:pos x="wd2" y="hd2"/>
                </a:cxn>
                <a:cxn ang="5400000">
                  <a:pos x="wd2" y="hd2"/>
                </a:cxn>
                <a:cxn ang="10800000">
                  <a:pos x="wd2" y="hd2"/>
                </a:cxn>
                <a:cxn ang="16200000">
                  <a:pos x="wd2" y="hd2"/>
                </a:cxn>
              </a:cxnLst>
              <a:rect l="0" t="0" r="r" b="b"/>
              <a:pathLst>
                <a:path w="21600" h="21600" extrusionOk="0">
                  <a:moveTo>
                    <a:pt x="18947" y="0"/>
                  </a:moveTo>
                  <a:lnTo>
                    <a:pt x="18442" y="0"/>
                  </a:lnTo>
                  <a:lnTo>
                    <a:pt x="17937" y="594"/>
                  </a:lnTo>
                  <a:lnTo>
                    <a:pt x="17684" y="793"/>
                  </a:lnTo>
                  <a:lnTo>
                    <a:pt x="17432" y="1387"/>
                  </a:lnTo>
                  <a:lnTo>
                    <a:pt x="17053" y="2180"/>
                  </a:lnTo>
                  <a:lnTo>
                    <a:pt x="16674" y="2774"/>
                  </a:lnTo>
                  <a:lnTo>
                    <a:pt x="16168" y="3369"/>
                  </a:lnTo>
                  <a:lnTo>
                    <a:pt x="14274" y="5152"/>
                  </a:lnTo>
                  <a:lnTo>
                    <a:pt x="13389" y="5350"/>
                  </a:lnTo>
                  <a:lnTo>
                    <a:pt x="12379" y="5747"/>
                  </a:lnTo>
                  <a:lnTo>
                    <a:pt x="10105" y="6143"/>
                  </a:lnTo>
                  <a:lnTo>
                    <a:pt x="0" y="18429"/>
                  </a:lnTo>
                  <a:lnTo>
                    <a:pt x="126" y="21006"/>
                  </a:lnTo>
                  <a:lnTo>
                    <a:pt x="9726" y="21600"/>
                  </a:lnTo>
                  <a:lnTo>
                    <a:pt x="17432" y="13673"/>
                  </a:lnTo>
                  <a:lnTo>
                    <a:pt x="17432" y="21600"/>
                  </a:lnTo>
                  <a:lnTo>
                    <a:pt x="20842" y="21600"/>
                  </a:lnTo>
                  <a:lnTo>
                    <a:pt x="20842" y="10503"/>
                  </a:lnTo>
                  <a:lnTo>
                    <a:pt x="21221" y="9710"/>
                  </a:lnTo>
                  <a:lnTo>
                    <a:pt x="21221" y="8917"/>
                  </a:lnTo>
                  <a:lnTo>
                    <a:pt x="21347" y="8323"/>
                  </a:lnTo>
                  <a:lnTo>
                    <a:pt x="21474" y="7332"/>
                  </a:lnTo>
                  <a:lnTo>
                    <a:pt x="21600" y="6738"/>
                  </a:lnTo>
                  <a:lnTo>
                    <a:pt x="21600" y="4954"/>
                  </a:lnTo>
                  <a:lnTo>
                    <a:pt x="21347" y="3963"/>
                  </a:lnTo>
                  <a:lnTo>
                    <a:pt x="21221" y="3171"/>
                  </a:lnTo>
                  <a:lnTo>
                    <a:pt x="20211" y="1585"/>
                  </a:lnTo>
                  <a:lnTo>
                    <a:pt x="18947" y="0"/>
                  </a:lnTo>
                  <a:close/>
                </a:path>
              </a:pathLst>
            </a:custGeom>
            <a:solidFill>
              <a:srgbClr val="0000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08" name="Freeform 69"/>
            <p:cNvSpPr/>
            <p:nvPr/>
          </p:nvSpPr>
          <p:spPr>
            <a:xfrm>
              <a:off x="938212" y="1525586"/>
              <a:ext cx="58739" cy="130176"/>
            </a:xfrm>
            <a:custGeom>
              <a:avLst/>
              <a:gdLst/>
              <a:ahLst/>
              <a:cxnLst>
                <a:cxn ang="0">
                  <a:pos x="wd2" y="hd2"/>
                </a:cxn>
                <a:cxn ang="5400000">
                  <a:pos x="wd2" y="hd2"/>
                </a:cxn>
                <a:cxn ang="10800000">
                  <a:pos x="wd2" y="hd2"/>
                </a:cxn>
                <a:cxn ang="16200000">
                  <a:pos x="wd2" y="hd2"/>
                </a:cxn>
              </a:cxnLst>
              <a:rect l="0" t="0" r="r" b="b"/>
              <a:pathLst>
                <a:path w="21600" h="21600" extrusionOk="0">
                  <a:moveTo>
                    <a:pt x="284" y="1988"/>
                  </a:moveTo>
                  <a:lnTo>
                    <a:pt x="0" y="1988"/>
                  </a:lnTo>
                  <a:lnTo>
                    <a:pt x="0" y="4373"/>
                  </a:lnTo>
                  <a:lnTo>
                    <a:pt x="284" y="5433"/>
                  </a:lnTo>
                  <a:lnTo>
                    <a:pt x="853" y="6626"/>
                  </a:lnTo>
                  <a:lnTo>
                    <a:pt x="1421" y="8083"/>
                  </a:lnTo>
                  <a:lnTo>
                    <a:pt x="2274" y="9409"/>
                  </a:lnTo>
                  <a:lnTo>
                    <a:pt x="3411" y="10866"/>
                  </a:lnTo>
                  <a:lnTo>
                    <a:pt x="4832" y="12589"/>
                  </a:lnTo>
                  <a:lnTo>
                    <a:pt x="6537" y="14312"/>
                  </a:lnTo>
                  <a:lnTo>
                    <a:pt x="8811" y="16034"/>
                  </a:lnTo>
                  <a:lnTo>
                    <a:pt x="11368" y="17890"/>
                  </a:lnTo>
                  <a:lnTo>
                    <a:pt x="14495" y="19612"/>
                  </a:lnTo>
                  <a:lnTo>
                    <a:pt x="17905" y="21600"/>
                  </a:lnTo>
                  <a:lnTo>
                    <a:pt x="17905" y="21335"/>
                  </a:lnTo>
                  <a:lnTo>
                    <a:pt x="18474" y="20937"/>
                  </a:lnTo>
                  <a:lnTo>
                    <a:pt x="19042" y="20142"/>
                  </a:lnTo>
                  <a:lnTo>
                    <a:pt x="19611" y="19215"/>
                  </a:lnTo>
                  <a:lnTo>
                    <a:pt x="20179" y="18155"/>
                  </a:lnTo>
                  <a:lnTo>
                    <a:pt x="20747" y="16829"/>
                  </a:lnTo>
                  <a:lnTo>
                    <a:pt x="21316" y="15372"/>
                  </a:lnTo>
                  <a:lnTo>
                    <a:pt x="21600" y="13914"/>
                  </a:lnTo>
                  <a:lnTo>
                    <a:pt x="21600" y="10336"/>
                  </a:lnTo>
                  <a:lnTo>
                    <a:pt x="21316" y="8481"/>
                  </a:lnTo>
                  <a:lnTo>
                    <a:pt x="20747" y="6758"/>
                  </a:lnTo>
                  <a:lnTo>
                    <a:pt x="19326" y="4903"/>
                  </a:lnTo>
                  <a:lnTo>
                    <a:pt x="17621" y="3313"/>
                  </a:lnTo>
                  <a:lnTo>
                    <a:pt x="15347" y="1590"/>
                  </a:lnTo>
                  <a:lnTo>
                    <a:pt x="12789" y="0"/>
                  </a:lnTo>
                  <a:lnTo>
                    <a:pt x="12789" y="1458"/>
                  </a:lnTo>
                  <a:lnTo>
                    <a:pt x="13074" y="2518"/>
                  </a:lnTo>
                  <a:lnTo>
                    <a:pt x="13074" y="4638"/>
                  </a:lnTo>
                  <a:lnTo>
                    <a:pt x="12505" y="6758"/>
                  </a:lnTo>
                  <a:lnTo>
                    <a:pt x="11937" y="7553"/>
                  </a:lnTo>
                  <a:lnTo>
                    <a:pt x="11084" y="8083"/>
                  </a:lnTo>
                  <a:lnTo>
                    <a:pt x="9947" y="8216"/>
                  </a:lnTo>
                  <a:lnTo>
                    <a:pt x="8811" y="8083"/>
                  </a:lnTo>
                  <a:lnTo>
                    <a:pt x="7105" y="7421"/>
                  </a:lnTo>
                  <a:lnTo>
                    <a:pt x="5116" y="6228"/>
                  </a:lnTo>
                  <a:lnTo>
                    <a:pt x="2842" y="4373"/>
                  </a:lnTo>
                  <a:lnTo>
                    <a:pt x="284" y="1988"/>
                  </a:lnTo>
                  <a:close/>
                </a:path>
              </a:pathLst>
            </a:custGeom>
            <a:solidFill>
              <a:srgbClr val="0000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09" name="Freeform 70"/>
            <p:cNvSpPr/>
            <p:nvPr/>
          </p:nvSpPr>
          <p:spPr>
            <a:xfrm>
              <a:off x="244475" y="1241424"/>
              <a:ext cx="173038" cy="37147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1394" y="0"/>
                  </a:lnTo>
                  <a:lnTo>
                    <a:pt x="0" y="1708"/>
                  </a:lnTo>
                  <a:lnTo>
                    <a:pt x="2081" y="4569"/>
                  </a:lnTo>
                  <a:lnTo>
                    <a:pt x="7728" y="8308"/>
                  </a:lnTo>
                  <a:lnTo>
                    <a:pt x="18231" y="21000"/>
                  </a:lnTo>
                  <a:lnTo>
                    <a:pt x="21600" y="21600"/>
                  </a:lnTo>
                  <a:close/>
                </a:path>
              </a:pathLst>
            </a:custGeom>
            <a:solidFill>
              <a:srgbClr val="B34D1A"/>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10" name="Freeform 71"/>
            <p:cNvSpPr/>
            <p:nvPr/>
          </p:nvSpPr>
          <p:spPr>
            <a:xfrm>
              <a:off x="228600" y="1260474"/>
              <a:ext cx="180975" cy="350838"/>
            </a:xfrm>
            <a:custGeom>
              <a:avLst/>
              <a:gdLst/>
              <a:ahLst/>
              <a:cxnLst>
                <a:cxn ang="0">
                  <a:pos x="wd2" y="hd2"/>
                </a:cxn>
                <a:cxn ang="5400000">
                  <a:pos x="wd2" y="hd2"/>
                </a:cxn>
                <a:cxn ang="10800000">
                  <a:pos x="wd2" y="hd2"/>
                </a:cxn>
                <a:cxn ang="16200000">
                  <a:pos x="wd2" y="hd2"/>
                </a:cxn>
              </a:cxnLst>
              <a:rect l="0" t="0" r="r" b="b"/>
              <a:pathLst>
                <a:path w="21600" h="21600" extrusionOk="0">
                  <a:moveTo>
                    <a:pt x="0" y="1073"/>
                  </a:moveTo>
                  <a:lnTo>
                    <a:pt x="95" y="1219"/>
                  </a:lnTo>
                  <a:lnTo>
                    <a:pt x="95" y="1365"/>
                  </a:lnTo>
                  <a:lnTo>
                    <a:pt x="379" y="1658"/>
                  </a:lnTo>
                  <a:lnTo>
                    <a:pt x="474" y="1950"/>
                  </a:lnTo>
                  <a:lnTo>
                    <a:pt x="758" y="2340"/>
                  </a:lnTo>
                  <a:lnTo>
                    <a:pt x="1042" y="2682"/>
                  </a:lnTo>
                  <a:lnTo>
                    <a:pt x="1516" y="3169"/>
                  </a:lnTo>
                  <a:lnTo>
                    <a:pt x="1895" y="3608"/>
                  </a:lnTo>
                  <a:lnTo>
                    <a:pt x="2368" y="4193"/>
                  </a:lnTo>
                  <a:lnTo>
                    <a:pt x="2937" y="4681"/>
                  </a:lnTo>
                  <a:lnTo>
                    <a:pt x="3695" y="5217"/>
                  </a:lnTo>
                  <a:lnTo>
                    <a:pt x="4358" y="5705"/>
                  </a:lnTo>
                  <a:lnTo>
                    <a:pt x="5116" y="6241"/>
                  </a:lnTo>
                  <a:lnTo>
                    <a:pt x="6063" y="6729"/>
                  </a:lnTo>
                  <a:lnTo>
                    <a:pt x="7011" y="7265"/>
                  </a:lnTo>
                  <a:lnTo>
                    <a:pt x="16863" y="19260"/>
                  </a:lnTo>
                  <a:lnTo>
                    <a:pt x="17432" y="20771"/>
                  </a:lnTo>
                  <a:lnTo>
                    <a:pt x="21600" y="21600"/>
                  </a:lnTo>
                  <a:lnTo>
                    <a:pt x="11084" y="6826"/>
                  </a:lnTo>
                  <a:lnTo>
                    <a:pt x="10705" y="6631"/>
                  </a:lnTo>
                  <a:lnTo>
                    <a:pt x="10421" y="6436"/>
                  </a:lnTo>
                  <a:lnTo>
                    <a:pt x="9947" y="6192"/>
                  </a:lnTo>
                  <a:lnTo>
                    <a:pt x="9474" y="5802"/>
                  </a:lnTo>
                  <a:lnTo>
                    <a:pt x="8811" y="5412"/>
                  </a:lnTo>
                  <a:lnTo>
                    <a:pt x="8242" y="4973"/>
                  </a:lnTo>
                  <a:lnTo>
                    <a:pt x="7674" y="4486"/>
                  </a:lnTo>
                  <a:lnTo>
                    <a:pt x="7011" y="3998"/>
                  </a:lnTo>
                  <a:lnTo>
                    <a:pt x="6347" y="3364"/>
                  </a:lnTo>
                  <a:lnTo>
                    <a:pt x="5779" y="2828"/>
                  </a:lnTo>
                  <a:lnTo>
                    <a:pt x="5305" y="2243"/>
                  </a:lnTo>
                  <a:lnTo>
                    <a:pt x="4737" y="1658"/>
                  </a:lnTo>
                  <a:lnTo>
                    <a:pt x="4453" y="1073"/>
                  </a:lnTo>
                  <a:lnTo>
                    <a:pt x="4263" y="536"/>
                  </a:lnTo>
                  <a:lnTo>
                    <a:pt x="4168" y="0"/>
                  </a:lnTo>
                  <a:lnTo>
                    <a:pt x="0" y="1073"/>
                  </a:lnTo>
                  <a:close/>
                </a:path>
              </a:pathLst>
            </a:custGeom>
            <a:solidFill>
              <a:srgbClr val="8F29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11" name="Freeform 72"/>
            <p:cNvSpPr/>
            <p:nvPr/>
          </p:nvSpPr>
          <p:spPr>
            <a:xfrm>
              <a:off x="28574" y="1276349"/>
              <a:ext cx="119064" cy="315913"/>
            </a:xfrm>
            <a:custGeom>
              <a:avLst/>
              <a:gdLst/>
              <a:ahLst/>
              <a:cxnLst>
                <a:cxn ang="0">
                  <a:pos x="wd2" y="hd2"/>
                </a:cxn>
                <a:cxn ang="5400000">
                  <a:pos x="wd2" y="hd2"/>
                </a:cxn>
                <a:cxn ang="10800000">
                  <a:pos x="wd2" y="hd2"/>
                </a:cxn>
                <a:cxn ang="16200000">
                  <a:pos x="wd2" y="hd2"/>
                </a:cxn>
              </a:cxnLst>
              <a:rect l="0" t="0" r="r" b="b"/>
              <a:pathLst>
                <a:path w="21600" h="21600" extrusionOk="0">
                  <a:moveTo>
                    <a:pt x="7725" y="16878"/>
                  </a:moveTo>
                  <a:lnTo>
                    <a:pt x="7725" y="16770"/>
                  </a:lnTo>
                  <a:lnTo>
                    <a:pt x="8154" y="16553"/>
                  </a:lnTo>
                  <a:lnTo>
                    <a:pt x="8583" y="16173"/>
                  </a:lnTo>
                  <a:lnTo>
                    <a:pt x="9298" y="15684"/>
                  </a:lnTo>
                  <a:lnTo>
                    <a:pt x="10156" y="14979"/>
                  </a:lnTo>
                  <a:lnTo>
                    <a:pt x="11158" y="14219"/>
                  </a:lnTo>
                  <a:lnTo>
                    <a:pt x="12159" y="13296"/>
                  </a:lnTo>
                  <a:lnTo>
                    <a:pt x="13303" y="12265"/>
                  </a:lnTo>
                  <a:lnTo>
                    <a:pt x="14448" y="11071"/>
                  </a:lnTo>
                  <a:lnTo>
                    <a:pt x="15592" y="9823"/>
                  </a:lnTo>
                  <a:lnTo>
                    <a:pt x="16736" y="8412"/>
                  </a:lnTo>
                  <a:lnTo>
                    <a:pt x="17881" y="6947"/>
                  </a:lnTo>
                  <a:lnTo>
                    <a:pt x="18882" y="5373"/>
                  </a:lnTo>
                  <a:lnTo>
                    <a:pt x="19883" y="3690"/>
                  </a:lnTo>
                  <a:lnTo>
                    <a:pt x="21600" y="0"/>
                  </a:lnTo>
                  <a:lnTo>
                    <a:pt x="8869" y="488"/>
                  </a:lnTo>
                  <a:lnTo>
                    <a:pt x="2575" y="12157"/>
                  </a:lnTo>
                  <a:lnTo>
                    <a:pt x="0" y="21600"/>
                  </a:lnTo>
                  <a:lnTo>
                    <a:pt x="4005" y="20515"/>
                  </a:lnTo>
                  <a:lnTo>
                    <a:pt x="7725" y="16878"/>
                  </a:lnTo>
                  <a:close/>
                </a:path>
              </a:pathLst>
            </a:custGeom>
            <a:solidFill>
              <a:srgbClr val="B34D1A"/>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12" name="Freeform 73"/>
            <p:cNvSpPr/>
            <p:nvPr/>
          </p:nvSpPr>
          <p:spPr>
            <a:xfrm>
              <a:off x="17461" y="1281111"/>
              <a:ext cx="90490" cy="295276"/>
            </a:xfrm>
            <a:custGeom>
              <a:avLst/>
              <a:gdLst/>
              <a:ahLst/>
              <a:cxnLst>
                <a:cxn ang="0">
                  <a:pos x="wd2" y="hd2"/>
                </a:cxn>
                <a:cxn ang="5400000">
                  <a:pos x="wd2" y="hd2"/>
                </a:cxn>
                <a:cxn ang="10800000">
                  <a:pos x="wd2" y="hd2"/>
                </a:cxn>
                <a:cxn ang="16200000">
                  <a:pos x="wd2" y="hd2"/>
                </a:cxn>
              </a:cxnLst>
              <a:rect l="0" t="0" r="r" b="b"/>
              <a:pathLst>
                <a:path w="21600" h="21600" extrusionOk="0">
                  <a:moveTo>
                    <a:pt x="2274" y="16955"/>
                  </a:moveTo>
                  <a:lnTo>
                    <a:pt x="2274" y="15677"/>
                  </a:lnTo>
                  <a:lnTo>
                    <a:pt x="2653" y="14748"/>
                  </a:lnTo>
                  <a:lnTo>
                    <a:pt x="3032" y="13645"/>
                  </a:lnTo>
                  <a:lnTo>
                    <a:pt x="3600" y="12368"/>
                  </a:lnTo>
                  <a:lnTo>
                    <a:pt x="3789" y="10974"/>
                  </a:lnTo>
                  <a:lnTo>
                    <a:pt x="4547" y="9581"/>
                  </a:lnTo>
                  <a:lnTo>
                    <a:pt x="4926" y="8129"/>
                  </a:lnTo>
                  <a:lnTo>
                    <a:pt x="5495" y="6677"/>
                  </a:lnTo>
                  <a:lnTo>
                    <a:pt x="6253" y="5284"/>
                  </a:lnTo>
                  <a:lnTo>
                    <a:pt x="7011" y="3948"/>
                  </a:lnTo>
                  <a:lnTo>
                    <a:pt x="7958" y="2613"/>
                  </a:lnTo>
                  <a:lnTo>
                    <a:pt x="8905" y="1568"/>
                  </a:lnTo>
                  <a:lnTo>
                    <a:pt x="9853" y="639"/>
                  </a:lnTo>
                  <a:lnTo>
                    <a:pt x="10989" y="0"/>
                  </a:lnTo>
                  <a:lnTo>
                    <a:pt x="21600" y="232"/>
                  </a:lnTo>
                  <a:lnTo>
                    <a:pt x="21411" y="406"/>
                  </a:lnTo>
                  <a:lnTo>
                    <a:pt x="20842" y="871"/>
                  </a:lnTo>
                  <a:lnTo>
                    <a:pt x="20084" y="1626"/>
                  </a:lnTo>
                  <a:lnTo>
                    <a:pt x="19137" y="2613"/>
                  </a:lnTo>
                  <a:lnTo>
                    <a:pt x="17811" y="3832"/>
                  </a:lnTo>
                  <a:lnTo>
                    <a:pt x="16674" y="5226"/>
                  </a:lnTo>
                  <a:lnTo>
                    <a:pt x="15158" y="6735"/>
                  </a:lnTo>
                  <a:lnTo>
                    <a:pt x="13832" y="8419"/>
                  </a:lnTo>
                  <a:lnTo>
                    <a:pt x="12316" y="10103"/>
                  </a:lnTo>
                  <a:lnTo>
                    <a:pt x="9284" y="13703"/>
                  </a:lnTo>
                  <a:lnTo>
                    <a:pt x="7958" y="15445"/>
                  </a:lnTo>
                  <a:lnTo>
                    <a:pt x="6632" y="17129"/>
                  </a:lnTo>
                  <a:lnTo>
                    <a:pt x="5495" y="18755"/>
                  </a:lnTo>
                  <a:lnTo>
                    <a:pt x="4737" y="20206"/>
                  </a:lnTo>
                  <a:lnTo>
                    <a:pt x="4168" y="21600"/>
                  </a:lnTo>
                  <a:lnTo>
                    <a:pt x="0" y="19626"/>
                  </a:lnTo>
                  <a:lnTo>
                    <a:pt x="2274" y="16955"/>
                  </a:lnTo>
                  <a:close/>
                </a:path>
              </a:pathLst>
            </a:custGeom>
            <a:solidFill>
              <a:srgbClr val="8F29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13" name="Freeform 74"/>
            <p:cNvSpPr/>
            <p:nvPr/>
          </p:nvSpPr>
          <p:spPr>
            <a:xfrm>
              <a:off x="155575" y="301625"/>
              <a:ext cx="157163" cy="522287"/>
            </a:xfrm>
            <a:custGeom>
              <a:avLst/>
              <a:gdLst/>
              <a:ahLst/>
              <a:cxnLst>
                <a:cxn ang="0">
                  <a:pos x="wd2" y="hd2"/>
                </a:cxn>
                <a:cxn ang="5400000">
                  <a:pos x="wd2" y="hd2"/>
                </a:cxn>
                <a:cxn ang="10800000">
                  <a:pos x="wd2" y="hd2"/>
                </a:cxn>
                <a:cxn ang="16200000">
                  <a:pos x="wd2" y="hd2"/>
                </a:cxn>
              </a:cxnLst>
              <a:rect l="0" t="0" r="r" b="b"/>
              <a:pathLst>
                <a:path w="21600" h="21600" extrusionOk="0">
                  <a:moveTo>
                    <a:pt x="3240" y="0"/>
                  </a:moveTo>
                  <a:lnTo>
                    <a:pt x="0" y="655"/>
                  </a:lnTo>
                  <a:lnTo>
                    <a:pt x="972" y="5825"/>
                  </a:lnTo>
                  <a:lnTo>
                    <a:pt x="12204" y="14465"/>
                  </a:lnTo>
                  <a:lnTo>
                    <a:pt x="13176" y="21207"/>
                  </a:lnTo>
                  <a:lnTo>
                    <a:pt x="20844" y="21600"/>
                  </a:lnTo>
                  <a:lnTo>
                    <a:pt x="21600" y="10636"/>
                  </a:lnTo>
                  <a:lnTo>
                    <a:pt x="19656" y="3567"/>
                  </a:lnTo>
                  <a:lnTo>
                    <a:pt x="15660" y="1996"/>
                  </a:lnTo>
                  <a:lnTo>
                    <a:pt x="10476" y="491"/>
                  </a:lnTo>
                  <a:lnTo>
                    <a:pt x="3240" y="0"/>
                  </a:lnTo>
                  <a:close/>
                </a:path>
              </a:pathLst>
            </a:custGeom>
            <a:solidFill>
              <a:srgbClr val="FFFFFF"/>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14" name="Freeform 75"/>
            <p:cNvSpPr/>
            <p:nvPr/>
          </p:nvSpPr>
          <p:spPr>
            <a:xfrm>
              <a:off x="217486" y="380999"/>
              <a:ext cx="69851" cy="247651"/>
            </a:xfrm>
            <a:custGeom>
              <a:avLst/>
              <a:gdLst/>
              <a:ahLst/>
              <a:cxnLst>
                <a:cxn ang="0">
                  <a:pos x="wd2" y="hd2"/>
                </a:cxn>
                <a:cxn ang="5400000">
                  <a:pos x="wd2" y="hd2"/>
                </a:cxn>
                <a:cxn ang="10800000">
                  <a:pos x="wd2" y="hd2"/>
                </a:cxn>
                <a:cxn ang="16200000">
                  <a:pos x="wd2" y="hd2"/>
                </a:cxn>
              </a:cxnLst>
              <a:rect l="0" t="0" r="r" b="b"/>
              <a:pathLst>
                <a:path w="21600" h="21600" extrusionOk="0">
                  <a:moveTo>
                    <a:pt x="0" y="2361"/>
                  </a:moveTo>
                  <a:lnTo>
                    <a:pt x="9186" y="0"/>
                  </a:lnTo>
                  <a:lnTo>
                    <a:pt x="20359" y="2431"/>
                  </a:lnTo>
                  <a:lnTo>
                    <a:pt x="21600" y="21114"/>
                  </a:lnTo>
                  <a:lnTo>
                    <a:pt x="16138" y="21600"/>
                  </a:lnTo>
                  <a:lnTo>
                    <a:pt x="16138" y="15071"/>
                  </a:lnTo>
                  <a:lnTo>
                    <a:pt x="16386" y="13613"/>
                  </a:lnTo>
                  <a:lnTo>
                    <a:pt x="16138" y="11946"/>
                  </a:lnTo>
                  <a:lnTo>
                    <a:pt x="16138" y="10349"/>
                  </a:lnTo>
                  <a:lnTo>
                    <a:pt x="15890" y="8751"/>
                  </a:lnTo>
                  <a:lnTo>
                    <a:pt x="15641" y="7223"/>
                  </a:lnTo>
                  <a:lnTo>
                    <a:pt x="15393" y="5765"/>
                  </a:lnTo>
                  <a:lnTo>
                    <a:pt x="14897" y="4514"/>
                  </a:lnTo>
                  <a:lnTo>
                    <a:pt x="14400" y="3403"/>
                  </a:lnTo>
                  <a:lnTo>
                    <a:pt x="13903" y="2500"/>
                  </a:lnTo>
                  <a:lnTo>
                    <a:pt x="9186" y="1389"/>
                  </a:lnTo>
                  <a:lnTo>
                    <a:pt x="0" y="2361"/>
                  </a:lnTo>
                  <a:close/>
                </a:path>
              </a:pathLst>
            </a:custGeom>
            <a:solidFill>
              <a:srgbClr val="CCA6FF"/>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15" name="Freeform 76"/>
            <p:cNvSpPr/>
            <p:nvPr/>
          </p:nvSpPr>
          <p:spPr>
            <a:xfrm>
              <a:off x="319087" y="908049"/>
              <a:ext cx="203201" cy="307976"/>
            </a:xfrm>
            <a:custGeom>
              <a:avLst/>
              <a:gdLst/>
              <a:ahLst/>
              <a:cxnLst>
                <a:cxn ang="0">
                  <a:pos x="wd2" y="hd2"/>
                </a:cxn>
                <a:cxn ang="5400000">
                  <a:pos x="wd2" y="hd2"/>
                </a:cxn>
                <a:cxn ang="10800000">
                  <a:pos x="wd2" y="hd2"/>
                </a:cxn>
                <a:cxn ang="16200000">
                  <a:pos x="wd2" y="hd2"/>
                </a:cxn>
              </a:cxnLst>
              <a:rect l="0" t="0" r="r" b="b"/>
              <a:pathLst>
                <a:path w="21600" h="21600" extrusionOk="0">
                  <a:moveTo>
                    <a:pt x="3997" y="722"/>
                  </a:moveTo>
                  <a:lnTo>
                    <a:pt x="8759" y="0"/>
                  </a:lnTo>
                  <a:lnTo>
                    <a:pt x="10715" y="2998"/>
                  </a:lnTo>
                  <a:lnTo>
                    <a:pt x="14202" y="2166"/>
                  </a:lnTo>
                  <a:lnTo>
                    <a:pt x="21600" y="16603"/>
                  </a:lnTo>
                  <a:lnTo>
                    <a:pt x="5953" y="21600"/>
                  </a:lnTo>
                  <a:lnTo>
                    <a:pt x="0" y="7330"/>
                  </a:lnTo>
                  <a:lnTo>
                    <a:pt x="8589" y="5164"/>
                  </a:lnTo>
                  <a:lnTo>
                    <a:pt x="7654" y="3165"/>
                  </a:lnTo>
                  <a:lnTo>
                    <a:pt x="3146" y="3609"/>
                  </a:lnTo>
                  <a:lnTo>
                    <a:pt x="3997" y="722"/>
                  </a:lnTo>
                  <a:close/>
                </a:path>
              </a:pathLst>
            </a:custGeom>
            <a:solidFill>
              <a:srgbClr val="0000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16" name="Freeform 77"/>
            <p:cNvSpPr/>
            <p:nvPr/>
          </p:nvSpPr>
          <p:spPr>
            <a:xfrm>
              <a:off x="288925" y="898525"/>
              <a:ext cx="88900" cy="104775"/>
            </a:xfrm>
            <a:custGeom>
              <a:avLst/>
              <a:gdLst/>
              <a:ahLst/>
              <a:cxnLst>
                <a:cxn ang="0">
                  <a:pos x="wd2" y="hd2"/>
                </a:cxn>
                <a:cxn ang="5400000">
                  <a:pos x="wd2" y="hd2"/>
                </a:cxn>
                <a:cxn ang="10800000">
                  <a:pos x="wd2" y="hd2"/>
                </a:cxn>
                <a:cxn ang="16200000">
                  <a:pos x="wd2" y="hd2"/>
                </a:cxn>
              </a:cxnLst>
              <a:rect l="0" t="0" r="r" b="b"/>
              <a:pathLst>
                <a:path w="21600" h="21600" extrusionOk="0">
                  <a:moveTo>
                    <a:pt x="21600" y="11872"/>
                  </a:moveTo>
                  <a:lnTo>
                    <a:pt x="21027" y="17808"/>
                  </a:lnTo>
                  <a:lnTo>
                    <a:pt x="8793" y="21600"/>
                  </a:lnTo>
                  <a:lnTo>
                    <a:pt x="0" y="824"/>
                  </a:lnTo>
                  <a:lnTo>
                    <a:pt x="14719" y="0"/>
                  </a:lnTo>
                  <a:lnTo>
                    <a:pt x="15292" y="7915"/>
                  </a:lnTo>
                  <a:lnTo>
                    <a:pt x="21600" y="11872"/>
                  </a:lnTo>
                  <a:close/>
                </a:path>
              </a:pathLst>
            </a:custGeom>
            <a:solidFill>
              <a:srgbClr val="B34D1A"/>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17" name="Freeform 78"/>
            <p:cNvSpPr/>
            <p:nvPr/>
          </p:nvSpPr>
          <p:spPr>
            <a:xfrm>
              <a:off x="309561" y="887411"/>
              <a:ext cx="68264" cy="84139"/>
            </a:xfrm>
            <a:custGeom>
              <a:avLst/>
              <a:gdLst/>
              <a:ahLst/>
              <a:cxnLst>
                <a:cxn ang="0">
                  <a:pos x="wd2" y="hd2"/>
                </a:cxn>
                <a:cxn ang="5400000">
                  <a:pos x="wd2" y="hd2"/>
                </a:cxn>
                <a:cxn ang="10800000">
                  <a:pos x="wd2" y="hd2"/>
                </a:cxn>
                <a:cxn ang="16200000">
                  <a:pos x="wd2" y="hd2"/>
                </a:cxn>
              </a:cxnLst>
              <a:rect l="0" t="0" r="r" b="b"/>
              <a:pathLst>
                <a:path w="21600" h="21600" extrusionOk="0">
                  <a:moveTo>
                    <a:pt x="13722" y="1630"/>
                  </a:moveTo>
                  <a:lnTo>
                    <a:pt x="21600" y="17728"/>
                  </a:lnTo>
                  <a:lnTo>
                    <a:pt x="2287" y="21600"/>
                  </a:lnTo>
                  <a:lnTo>
                    <a:pt x="0" y="15691"/>
                  </a:lnTo>
                  <a:lnTo>
                    <a:pt x="9402" y="13449"/>
                  </a:lnTo>
                  <a:lnTo>
                    <a:pt x="9402" y="8558"/>
                  </a:lnTo>
                  <a:lnTo>
                    <a:pt x="5845" y="0"/>
                  </a:lnTo>
                  <a:lnTo>
                    <a:pt x="13722" y="1630"/>
                  </a:lnTo>
                  <a:close/>
                </a:path>
              </a:pathLst>
            </a:custGeom>
            <a:solidFill>
              <a:srgbClr val="BF6633"/>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18" name="Freeform 79"/>
            <p:cNvSpPr/>
            <p:nvPr/>
          </p:nvSpPr>
          <p:spPr>
            <a:xfrm>
              <a:off x="269875" y="750886"/>
              <a:ext cx="73025" cy="163514"/>
            </a:xfrm>
            <a:custGeom>
              <a:avLst/>
              <a:gdLst/>
              <a:ahLst/>
              <a:cxnLst>
                <a:cxn ang="0">
                  <a:pos x="wd2" y="hd2"/>
                </a:cxn>
                <a:cxn ang="5400000">
                  <a:pos x="wd2" y="hd2"/>
                </a:cxn>
                <a:cxn ang="10800000">
                  <a:pos x="wd2" y="hd2"/>
                </a:cxn>
                <a:cxn ang="16200000">
                  <a:pos x="wd2" y="hd2"/>
                </a:cxn>
              </a:cxnLst>
              <a:rect l="0" t="0" r="r" b="b"/>
              <a:pathLst>
                <a:path w="21600" h="21600" extrusionOk="0">
                  <a:moveTo>
                    <a:pt x="19974" y="20769"/>
                  </a:moveTo>
                  <a:lnTo>
                    <a:pt x="15097" y="21600"/>
                  </a:lnTo>
                  <a:lnTo>
                    <a:pt x="7432" y="21600"/>
                  </a:lnTo>
                  <a:lnTo>
                    <a:pt x="0" y="10592"/>
                  </a:lnTo>
                  <a:lnTo>
                    <a:pt x="10684" y="0"/>
                  </a:lnTo>
                  <a:lnTo>
                    <a:pt x="21600" y="15162"/>
                  </a:lnTo>
                  <a:lnTo>
                    <a:pt x="19974" y="20769"/>
                  </a:lnTo>
                  <a:close/>
                </a:path>
              </a:pathLst>
            </a:custGeom>
            <a:solidFill>
              <a:srgbClr val="D9A6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19" name="Freeform 80"/>
            <p:cNvSpPr/>
            <p:nvPr/>
          </p:nvSpPr>
          <p:spPr>
            <a:xfrm>
              <a:off x="290512" y="695325"/>
              <a:ext cx="73026" cy="212725"/>
            </a:xfrm>
            <a:custGeom>
              <a:avLst/>
              <a:gdLst/>
              <a:ahLst/>
              <a:cxnLst>
                <a:cxn ang="0">
                  <a:pos x="wd2" y="hd2"/>
                </a:cxn>
                <a:cxn ang="5400000">
                  <a:pos x="wd2" y="hd2"/>
                </a:cxn>
                <a:cxn ang="10800000">
                  <a:pos x="wd2" y="hd2"/>
                </a:cxn>
                <a:cxn ang="16200000">
                  <a:pos x="wd2" y="hd2"/>
                </a:cxn>
              </a:cxnLst>
              <a:rect l="0" t="0" r="r" b="b"/>
              <a:pathLst>
                <a:path w="21600" h="21600" extrusionOk="0">
                  <a:moveTo>
                    <a:pt x="13703" y="1920"/>
                  </a:moveTo>
                  <a:lnTo>
                    <a:pt x="9755" y="7120"/>
                  </a:lnTo>
                  <a:lnTo>
                    <a:pt x="21600" y="19680"/>
                  </a:lnTo>
                  <a:lnTo>
                    <a:pt x="13935" y="21600"/>
                  </a:lnTo>
                  <a:lnTo>
                    <a:pt x="1161" y="7120"/>
                  </a:lnTo>
                  <a:lnTo>
                    <a:pt x="0" y="0"/>
                  </a:lnTo>
                  <a:lnTo>
                    <a:pt x="13703" y="1920"/>
                  </a:lnTo>
                  <a:close/>
                </a:path>
              </a:pathLst>
            </a:custGeom>
            <a:solidFill>
              <a:srgbClr val="E3C24D"/>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20" name="Freeform 81"/>
            <p:cNvSpPr/>
            <p:nvPr/>
          </p:nvSpPr>
          <p:spPr>
            <a:xfrm>
              <a:off x="109537" y="822325"/>
              <a:ext cx="290514" cy="471487"/>
            </a:xfrm>
            <a:custGeom>
              <a:avLst/>
              <a:gdLst/>
              <a:ahLst/>
              <a:cxnLst>
                <a:cxn ang="0">
                  <a:pos x="wd2" y="hd2"/>
                </a:cxn>
                <a:cxn ang="5400000">
                  <a:pos x="wd2" y="hd2"/>
                </a:cxn>
                <a:cxn ang="10800000">
                  <a:pos x="wd2" y="hd2"/>
                </a:cxn>
                <a:cxn ang="16200000">
                  <a:pos x="wd2" y="hd2"/>
                </a:cxn>
              </a:cxnLst>
              <a:rect l="0" t="0" r="r" b="b"/>
              <a:pathLst>
                <a:path w="21600" h="21600" extrusionOk="0">
                  <a:moveTo>
                    <a:pt x="12866" y="801"/>
                  </a:moveTo>
                  <a:lnTo>
                    <a:pt x="21600" y="18759"/>
                  </a:lnTo>
                  <a:lnTo>
                    <a:pt x="16879" y="20107"/>
                  </a:lnTo>
                  <a:lnTo>
                    <a:pt x="7495" y="21600"/>
                  </a:lnTo>
                  <a:lnTo>
                    <a:pt x="4131" y="21600"/>
                  </a:lnTo>
                  <a:lnTo>
                    <a:pt x="0" y="20107"/>
                  </a:lnTo>
                  <a:lnTo>
                    <a:pt x="1003" y="5391"/>
                  </a:lnTo>
                  <a:lnTo>
                    <a:pt x="10800" y="0"/>
                  </a:lnTo>
                  <a:lnTo>
                    <a:pt x="12866" y="801"/>
                  </a:lnTo>
                  <a:close/>
                </a:path>
              </a:pathLst>
            </a:custGeom>
            <a:solidFill>
              <a:srgbClr val="E3C24D"/>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21" name="Freeform 82"/>
            <p:cNvSpPr/>
            <p:nvPr/>
          </p:nvSpPr>
          <p:spPr>
            <a:xfrm>
              <a:off x="20637" y="887411"/>
              <a:ext cx="215901" cy="409576"/>
            </a:xfrm>
            <a:custGeom>
              <a:avLst/>
              <a:gdLst/>
              <a:ahLst/>
              <a:cxnLst>
                <a:cxn ang="0">
                  <a:pos x="wd2" y="hd2"/>
                </a:cxn>
                <a:cxn ang="5400000">
                  <a:pos x="wd2" y="hd2"/>
                </a:cxn>
                <a:cxn ang="10800000">
                  <a:pos x="wd2" y="hd2"/>
                </a:cxn>
                <a:cxn ang="16200000">
                  <a:pos x="wd2" y="hd2"/>
                </a:cxn>
              </a:cxnLst>
              <a:rect l="0" t="0" r="r" b="b"/>
              <a:pathLst>
                <a:path w="21600" h="21600" extrusionOk="0">
                  <a:moveTo>
                    <a:pt x="21600" y="877"/>
                  </a:moveTo>
                  <a:lnTo>
                    <a:pt x="14374" y="2423"/>
                  </a:lnTo>
                  <a:lnTo>
                    <a:pt x="14135" y="15250"/>
                  </a:lnTo>
                  <a:lnTo>
                    <a:pt x="16597" y="16419"/>
                  </a:lnTo>
                  <a:lnTo>
                    <a:pt x="14374" y="17798"/>
                  </a:lnTo>
                  <a:lnTo>
                    <a:pt x="14374" y="21391"/>
                  </a:lnTo>
                  <a:lnTo>
                    <a:pt x="7147" y="21600"/>
                  </a:lnTo>
                  <a:lnTo>
                    <a:pt x="0" y="20890"/>
                  </a:lnTo>
                  <a:lnTo>
                    <a:pt x="4050" y="125"/>
                  </a:lnTo>
                  <a:lnTo>
                    <a:pt x="19456" y="0"/>
                  </a:lnTo>
                  <a:lnTo>
                    <a:pt x="21600" y="877"/>
                  </a:lnTo>
                  <a:close/>
                </a:path>
              </a:pathLst>
            </a:custGeom>
            <a:solidFill>
              <a:srgbClr val="D9A6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22" name="Freeform 83"/>
            <p:cNvSpPr/>
            <p:nvPr/>
          </p:nvSpPr>
          <p:spPr>
            <a:xfrm>
              <a:off x="276225" y="704849"/>
              <a:ext cx="33338" cy="107951"/>
            </a:xfrm>
            <a:custGeom>
              <a:avLst/>
              <a:gdLst/>
              <a:ahLst/>
              <a:cxnLst>
                <a:cxn ang="0">
                  <a:pos x="wd2" y="hd2"/>
                </a:cxn>
                <a:cxn ang="5400000">
                  <a:pos x="wd2" y="hd2"/>
                </a:cxn>
                <a:cxn ang="10800000">
                  <a:pos x="wd2" y="hd2"/>
                </a:cxn>
                <a:cxn ang="16200000">
                  <a:pos x="wd2" y="hd2"/>
                </a:cxn>
              </a:cxnLst>
              <a:rect l="0" t="0" r="r" b="b"/>
              <a:pathLst>
                <a:path w="21600" h="21600" extrusionOk="0">
                  <a:moveTo>
                    <a:pt x="6530" y="3812"/>
                  </a:moveTo>
                  <a:lnTo>
                    <a:pt x="0" y="21600"/>
                  </a:lnTo>
                  <a:lnTo>
                    <a:pt x="7535" y="21600"/>
                  </a:lnTo>
                  <a:lnTo>
                    <a:pt x="21600" y="4288"/>
                  </a:lnTo>
                  <a:lnTo>
                    <a:pt x="8540" y="0"/>
                  </a:lnTo>
                  <a:lnTo>
                    <a:pt x="6530" y="3812"/>
                  </a:lnTo>
                  <a:close/>
                </a:path>
              </a:pathLst>
            </a:custGeom>
            <a:solidFill>
              <a:srgbClr val="D9A6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23" name="Freeform 84"/>
            <p:cNvSpPr/>
            <p:nvPr/>
          </p:nvSpPr>
          <p:spPr>
            <a:xfrm>
              <a:off x="254000" y="804861"/>
              <a:ext cx="34925" cy="34926"/>
            </a:xfrm>
            <a:custGeom>
              <a:avLst/>
              <a:gdLst/>
              <a:ahLst/>
              <a:cxnLst>
                <a:cxn ang="0">
                  <a:pos x="wd2" y="hd2"/>
                </a:cxn>
                <a:cxn ang="5400000">
                  <a:pos x="wd2" y="hd2"/>
                </a:cxn>
                <a:cxn ang="10800000">
                  <a:pos x="wd2" y="hd2"/>
                </a:cxn>
                <a:cxn ang="16200000">
                  <a:pos x="wd2" y="hd2"/>
                </a:cxn>
              </a:cxnLst>
              <a:rect l="0" t="0" r="r" b="b"/>
              <a:pathLst>
                <a:path w="21600" h="21600" extrusionOk="0">
                  <a:moveTo>
                    <a:pt x="2512" y="0"/>
                  </a:moveTo>
                  <a:lnTo>
                    <a:pt x="21600" y="2455"/>
                  </a:lnTo>
                  <a:lnTo>
                    <a:pt x="17581" y="21600"/>
                  </a:lnTo>
                  <a:lnTo>
                    <a:pt x="0" y="20618"/>
                  </a:lnTo>
                  <a:lnTo>
                    <a:pt x="2512" y="0"/>
                  </a:lnTo>
                  <a:close/>
                </a:path>
              </a:pathLst>
            </a:custGeom>
            <a:solidFill>
              <a:srgbClr val="0000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24" name="Freeform 85"/>
            <p:cNvSpPr/>
            <p:nvPr/>
          </p:nvSpPr>
          <p:spPr>
            <a:xfrm>
              <a:off x="101600" y="708024"/>
              <a:ext cx="168275" cy="203201"/>
            </a:xfrm>
            <a:custGeom>
              <a:avLst/>
              <a:gdLst/>
              <a:ahLst/>
              <a:cxnLst>
                <a:cxn ang="0">
                  <a:pos x="wd2" y="hd2"/>
                </a:cxn>
                <a:cxn ang="5400000">
                  <a:pos x="wd2" y="hd2"/>
                </a:cxn>
                <a:cxn ang="10800000">
                  <a:pos x="wd2" y="hd2"/>
                </a:cxn>
                <a:cxn ang="16200000">
                  <a:pos x="wd2" y="hd2"/>
                </a:cxn>
              </a:cxnLst>
              <a:rect l="0" t="0" r="r" b="b"/>
              <a:pathLst>
                <a:path w="21600" h="21600" extrusionOk="0">
                  <a:moveTo>
                    <a:pt x="21600" y="5860"/>
                  </a:moveTo>
                  <a:lnTo>
                    <a:pt x="21498" y="5944"/>
                  </a:lnTo>
                  <a:lnTo>
                    <a:pt x="21498" y="7367"/>
                  </a:lnTo>
                  <a:lnTo>
                    <a:pt x="21396" y="8121"/>
                  </a:lnTo>
                  <a:lnTo>
                    <a:pt x="21396" y="9042"/>
                  </a:lnTo>
                  <a:lnTo>
                    <a:pt x="21294" y="9963"/>
                  </a:lnTo>
                  <a:lnTo>
                    <a:pt x="21192" y="11135"/>
                  </a:lnTo>
                  <a:lnTo>
                    <a:pt x="20887" y="12223"/>
                  </a:lnTo>
                  <a:lnTo>
                    <a:pt x="20581" y="13395"/>
                  </a:lnTo>
                  <a:lnTo>
                    <a:pt x="19970" y="15907"/>
                  </a:lnTo>
                  <a:lnTo>
                    <a:pt x="19358" y="17079"/>
                  </a:lnTo>
                  <a:lnTo>
                    <a:pt x="18747" y="18335"/>
                  </a:lnTo>
                  <a:lnTo>
                    <a:pt x="18034" y="19423"/>
                  </a:lnTo>
                  <a:lnTo>
                    <a:pt x="17321" y="20679"/>
                  </a:lnTo>
                  <a:lnTo>
                    <a:pt x="3872" y="21600"/>
                  </a:lnTo>
                  <a:lnTo>
                    <a:pt x="0" y="14902"/>
                  </a:lnTo>
                  <a:lnTo>
                    <a:pt x="509" y="2679"/>
                  </a:lnTo>
                  <a:lnTo>
                    <a:pt x="6928" y="0"/>
                  </a:lnTo>
                  <a:lnTo>
                    <a:pt x="17830" y="3181"/>
                  </a:lnTo>
                  <a:lnTo>
                    <a:pt x="21600" y="5860"/>
                  </a:lnTo>
                  <a:close/>
                </a:path>
              </a:pathLst>
            </a:custGeom>
            <a:solidFill>
              <a:srgbClr val="E3C24D"/>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25" name="Freeform 86"/>
            <p:cNvSpPr/>
            <p:nvPr/>
          </p:nvSpPr>
          <p:spPr>
            <a:xfrm>
              <a:off x="269875" y="349250"/>
              <a:ext cx="87313" cy="29527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74"/>
                  </a:lnTo>
                  <a:lnTo>
                    <a:pt x="196" y="639"/>
                  </a:lnTo>
                  <a:lnTo>
                    <a:pt x="393" y="1394"/>
                  </a:lnTo>
                  <a:lnTo>
                    <a:pt x="785" y="2497"/>
                  </a:lnTo>
                  <a:lnTo>
                    <a:pt x="982" y="3716"/>
                  </a:lnTo>
                  <a:lnTo>
                    <a:pt x="1571" y="5110"/>
                  </a:lnTo>
                  <a:lnTo>
                    <a:pt x="1964" y="6735"/>
                  </a:lnTo>
                  <a:lnTo>
                    <a:pt x="2356" y="8419"/>
                  </a:lnTo>
                  <a:lnTo>
                    <a:pt x="2553" y="10161"/>
                  </a:lnTo>
                  <a:lnTo>
                    <a:pt x="2945" y="11903"/>
                  </a:lnTo>
                  <a:lnTo>
                    <a:pt x="3338" y="15387"/>
                  </a:lnTo>
                  <a:lnTo>
                    <a:pt x="3142" y="16955"/>
                  </a:lnTo>
                  <a:lnTo>
                    <a:pt x="2356" y="19858"/>
                  </a:lnTo>
                  <a:lnTo>
                    <a:pt x="1767" y="21019"/>
                  </a:lnTo>
                  <a:lnTo>
                    <a:pt x="10015" y="21600"/>
                  </a:lnTo>
                  <a:lnTo>
                    <a:pt x="12371" y="21194"/>
                  </a:lnTo>
                  <a:lnTo>
                    <a:pt x="17280" y="20323"/>
                  </a:lnTo>
                  <a:lnTo>
                    <a:pt x="21600" y="5342"/>
                  </a:lnTo>
                  <a:lnTo>
                    <a:pt x="0" y="0"/>
                  </a:lnTo>
                  <a:close/>
                </a:path>
              </a:pathLst>
            </a:custGeom>
            <a:solidFill>
              <a:srgbClr val="E3C24D"/>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26" name="Freeform 87"/>
            <p:cNvSpPr/>
            <p:nvPr/>
          </p:nvSpPr>
          <p:spPr>
            <a:xfrm>
              <a:off x="292100" y="422275"/>
              <a:ext cx="19050" cy="215900"/>
            </a:xfrm>
            <a:custGeom>
              <a:avLst/>
              <a:gdLst/>
              <a:ahLst/>
              <a:cxnLst>
                <a:cxn ang="0">
                  <a:pos x="wd2" y="hd2"/>
                </a:cxn>
                <a:cxn ang="5400000">
                  <a:pos x="wd2" y="hd2"/>
                </a:cxn>
                <a:cxn ang="10800000">
                  <a:pos x="wd2" y="hd2"/>
                </a:cxn>
                <a:cxn ang="16200000">
                  <a:pos x="wd2" y="hd2"/>
                </a:cxn>
              </a:cxnLst>
              <a:rect l="0" t="0" r="r" b="b"/>
              <a:pathLst>
                <a:path w="21600" h="21600" extrusionOk="0">
                  <a:moveTo>
                    <a:pt x="0" y="20888"/>
                  </a:moveTo>
                  <a:lnTo>
                    <a:pt x="17280" y="0"/>
                  </a:lnTo>
                  <a:lnTo>
                    <a:pt x="17280" y="396"/>
                  </a:lnTo>
                  <a:lnTo>
                    <a:pt x="18144" y="791"/>
                  </a:lnTo>
                  <a:lnTo>
                    <a:pt x="19008" y="1345"/>
                  </a:lnTo>
                  <a:lnTo>
                    <a:pt x="19872" y="2057"/>
                  </a:lnTo>
                  <a:lnTo>
                    <a:pt x="19872" y="3007"/>
                  </a:lnTo>
                  <a:lnTo>
                    <a:pt x="20736" y="4114"/>
                  </a:lnTo>
                  <a:lnTo>
                    <a:pt x="20736" y="5459"/>
                  </a:lnTo>
                  <a:lnTo>
                    <a:pt x="21600" y="6963"/>
                  </a:lnTo>
                  <a:lnTo>
                    <a:pt x="20736" y="8703"/>
                  </a:lnTo>
                  <a:lnTo>
                    <a:pt x="20736" y="10760"/>
                  </a:lnTo>
                  <a:lnTo>
                    <a:pt x="19872" y="12897"/>
                  </a:lnTo>
                  <a:lnTo>
                    <a:pt x="18144" y="15508"/>
                  </a:lnTo>
                  <a:lnTo>
                    <a:pt x="16416" y="18356"/>
                  </a:lnTo>
                  <a:lnTo>
                    <a:pt x="14688" y="21600"/>
                  </a:lnTo>
                  <a:lnTo>
                    <a:pt x="0" y="20888"/>
                  </a:lnTo>
                  <a:close/>
                </a:path>
              </a:pathLst>
            </a:custGeom>
            <a:solidFill>
              <a:srgbClr val="D9A6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27" name="Freeform 88"/>
            <p:cNvSpPr/>
            <p:nvPr/>
          </p:nvSpPr>
          <p:spPr>
            <a:xfrm>
              <a:off x="201612" y="42862"/>
              <a:ext cx="157163" cy="317500"/>
            </a:xfrm>
            <a:custGeom>
              <a:avLst/>
              <a:gdLst/>
              <a:ahLst/>
              <a:cxnLst>
                <a:cxn ang="0">
                  <a:pos x="wd2" y="hd2"/>
                </a:cxn>
                <a:cxn ang="5400000">
                  <a:pos x="wd2" y="hd2"/>
                </a:cxn>
                <a:cxn ang="10800000">
                  <a:pos x="wd2" y="hd2"/>
                </a:cxn>
                <a:cxn ang="16200000">
                  <a:pos x="wd2" y="hd2"/>
                </a:cxn>
              </a:cxnLst>
              <a:rect l="0" t="0" r="r" b="b"/>
              <a:pathLst>
                <a:path w="21600" h="21600" extrusionOk="0">
                  <a:moveTo>
                    <a:pt x="16364" y="16470"/>
                  </a:moveTo>
                  <a:lnTo>
                    <a:pt x="21600" y="2160"/>
                  </a:lnTo>
                  <a:lnTo>
                    <a:pt x="17018" y="0"/>
                  </a:lnTo>
                  <a:lnTo>
                    <a:pt x="9491" y="270"/>
                  </a:lnTo>
                  <a:lnTo>
                    <a:pt x="982" y="13932"/>
                  </a:lnTo>
                  <a:lnTo>
                    <a:pt x="0" y="18306"/>
                  </a:lnTo>
                  <a:lnTo>
                    <a:pt x="1636" y="20088"/>
                  </a:lnTo>
                  <a:lnTo>
                    <a:pt x="7091" y="21600"/>
                  </a:lnTo>
                  <a:lnTo>
                    <a:pt x="9273" y="20844"/>
                  </a:lnTo>
                  <a:lnTo>
                    <a:pt x="7855" y="16794"/>
                  </a:lnTo>
                  <a:lnTo>
                    <a:pt x="12764" y="17118"/>
                  </a:lnTo>
                  <a:lnTo>
                    <a:pt x="16364" y="16470"/>
                  </a:lnTo>
                  <a:close/>
                </a:path>
              </a:pathLst>
            </a:custGeom>
            <a:solidFill>
              <a:srgbClr val="B34D1A"/>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28" name="Freeform 89"/>
            <p:cNvSpPr/>
            <p:nvPr/>
          </p:nvSpPr>
          <p:spPr>
            <a:xfrm>
              <a:off x="146050" y="55562"/>
              <a:ext cx="174625" cy="282575"/>
            </a:xfrm>
            <a:custGeom>
              <a:avLst/>
              <a:gdLst/>
              <a:ahLst/>
              <a:cxnLst>
                <a:cxn ang="0">
                  <a:pos x="wd2" y="hd2"/>
                </a:cxn>
                <a:cxn ang="5400000">
                  <a:pos x="wd2" y="hd2"/>
                </a:cxn>
                <a:cxn ang="10800000">
                  <a:pos x="wd2" y="hd2"/>
                </a:cxn>
                <a:cxn ang="16200000">
                  <a:pos x="wd2" y="hd2"/>
                </a:cxn>
              </a:cxnLst>
              <a:rect l="0" t="0" r="r" b="b"/>
              <a:pathLst>
                <a:path w="21600" h="21600" extrusionOk="0">
                  <a:moveTo>
                    <a:pt x="18668" y="0"/>
                  </a:moveTo>
                  <a:lnTo>
                    <a:pt x="18570" y="61"/>
                  </a:lnTo>
                  <a:lnTo>
                    <a:pt x="18375" y="304"/>
                  </a:lnTo>
                  <a:lnTo>
                    <a:pt x="18081" y="730"/>
                  </a:lnTo>
                  <a:lnTo>
                    <a:pt x="17788" y="1278"/>
                  </a:lnTo>
                  <a:lnTo>
                    <a:pt x="17397" y="1886"/>
                  </a:lnTo>
                  <a:lnTo>
                    <a:pt x="17006" y="2616"/>
                  </a:lnTo>
                  <a:lnTo>
                    <a:pt x="16615" y="3407"/>
                  </a:lnTo>
                  <a:lnTo>
                    <a:pt x="16322" y="4320"/>
                  </a:lnTo>
                  <a:lnTo>
                    <a:pt x="16029" y="5172"/>
                  </a:lnTo>
                  <a:lnTo>
                    <a:pt x="15736" y="6085"/>
                  </a:lnTo>
                  <a:lnTo>
                    <a:pt x="15638" y="6936"/>
                  </a:lnTo>
                  <a:lnTo>
                    <a:pt x="15736" y="7788"/>
                  </a:lnTo>
                  <a:lnTo>
                    <a:pt x="15931" y="8579"/>
                  </a:lnTo>
                  <a:lnTo>
                    <a:pt x="16322" y="9309"/>
                  </a:lnTo>
                  <a:lnTo>
                    <a:pt x="16909" y="9918"/>
                  </a:lnTo>
                  <a:lnTo>
                    <a:pt x="17690" y="10465"/>
                  </a:lnTo>
                  <a:lnTo>
                    <a:pt x="17397" y="10465"/>
                  </a:lnTo>
                  <a:lnTo>
                    <a:pt x="17006" y="10526"/>
                  </a:lnTo>
                  <a:lnTo>
                    <a:pt x="16615" y="10770"/>
                  </a:lnTo>
                  <a:lnTo>
                    <a:pt x="16127" y="10830"/>
                  </a:lnTo>
                  <a:lnTo>
                    <a:pt x="15149" y="11317"/>
                  </a:lnTo>
                  <a:lnTo>
                    <a:pt x="14172" y="11926"/>
                  </a:lnTo>
                  <a:lnTo>
                    <a:pt x="13683" y="12291"/>
                  </a:lnTo>
                  <a:lnTo>
                    <a:pt x="13292" y="12717"/>
                  </a:lnTo>
                  <a:lnTo>
                    <a:pt x="12999" y="13264"/>
                  </a:lnTo>
                  <a:lnTo>
                    <a:pt x="12804" y="13812"/>
                  </a:lnTo>
                  <a:lnTo>
                    <a:pt x="12804" y="14420"/>
                  </a:lnTo>
                  <a:lnTo>
                    <a:pt x="12901" y="15090"/>
                  </a:lnTo>
                  <a:lnTo>
                    <a:pt x="13292" y="15881"/>
                  </a:lnTo>
                  <a:lnTo>
                    <a:pt x="13390" y="15941"/>
                  </a:lnTo>
                  <a:lnTo>
                    <a:pt x="13683" y="16002"/>
                  </a:lnTo>
                  <a:lnTo>
                    <a:pt x="15052" y="16428"/>
                  </a:lnTo>
                  <a:lnTo>
                    <a:pt x="15638" y="16550"/>
                  </a:lnTo>
                  <a:lnTo>
                    <a:pt x="16224" y="16793"/>
                  </a:lnTo>
                  <a:lnTo>
                    <a:pt x="16909" y="16915"/>
                  </a:lnTo>
                  <a:lnTo>
                    <a:pt x="17495" y="17037"/>
                  </a:lnTo>
                  <a:lnTo>
                    <a:pt x="18179" y="17158"/>
                  </a:lnTo>
                  <a:lnTo>
                    <a:pt x="18961" y="17341"/>
                  </a:lnTo>
                  <a:lnTo>
                    <a:pt x="19645" y="17402"/>
                  </a:lnTo>
                  <a:lnTo>
                    <a:pt x="20329" y="17523"/>
                  </a:lnTo>
                  <a:lnTo>
                    <a:pt x="21600" y="17523"/>
                  </a:lnTo>
                  <a:lnTo>
                    <a:pt x="19938" y="18984"/>
                  </a:lnTo>
                  <a:lnTo>
                    <a:pt x="19645" y="18984"/>
                  </a:lnTo>
                  <a:lnTo>
                    <a:pt x="19254" y="18862"/>
                  </a:lnTo>
                  <a:lnTo>
                    <a:pt x="18863" y="18862"/>
                  </a:lnTo>
                  <a:lnTo>
                    <a:pt x="17886" y="18740"/>
                  </a:lnTo>
                  <a:lnTo>
                    <a:pt x="17300" y="18619"/>
                  </a:lnTo>
                  <a:lnTo>
                    <a:pt x="16615" y="18558"/>
                  </a:lnTo>
                  <a:lnTo>
                    <a:pt x="15931" y="18375"/>
                  </a:lnTo>
                  <a:lnTo>
                    <a:pt x="15247" y="18254"/>
                  </a:lnTo>
                  <a:lnTo>
                    <a:pt x="14465" y="18071"/>
                  </a:lnTo>
                  <a:lnTo>
                    <a:pt x="13683" y="17949"/>
                  </a:lnTo>
                  <a:lnTo>
                    <a:pt x="12901" y="17767"/>
                  </a:lnTo>
                  <a:lnTo>
                    <a:pt x="12119" y="17523"/>
                  </a:lnTo>
                  <a:lnTo>
                    <a:pt x="11435" y="17280"/>
                  </a:lnTo>
                  <a:lnTo>
                    <a:pt x="10751" y="17097"/>
                  </a:lnTo>
                  <a:lnTo>
                    <a:pt x="10556" y="17158"/>
                  </a:lnTo>
                  <a:lnTo>
                    <a:pt x="10165" y="17341"/>
                  </a:lnTo>
                  <a:lnTo>
                    <a:pt x="9871" y="17523"/>
                  </a:lnTo>
                  <a:lnTo>
                    <a:pt x="9676" y="17767"/>
                  </a:lnTo>
                  <a:lnTo>
                    <a:pt x="9383" y="17949"/>
                  </a:lnTo>
                  <a:lnTo>
                    <a:pt x="9187" y="18254"/>
                  </a:lnTo>
                  <a:lnTo>
                    <a:pt x="8894" y="18558"/>
                  </a:lnTo>
                  <a:lnTo>
                    <a:pt x="8699" y="18862"/>
                  </a:lnTo>
                  <a:lnTo>
                    <a:pt x="8503" y="19288"/>
                  </a:lnTo>
                  <a:lnTo>
                    <a:pt x="8405" y="19653"/>
                  </a:lnTo>
                  <a:lnTo>
                    <a:pt x="8210" y="20079"/>
                  </a:lnTo>
                  <a:lnTo>
                    <a:pt x="8210" y="20992"/>
                  </a:lnTo>
                  <a:lnTo>
                    <a:pt x="8405" y="21600"/>
                  </a:lnTo>
                  <a:lnTo>
                    <a:pt x="4007" y="18740"/>
                  </a:lnTo>
                  <a:lnTo>
                    <a:pt x="4887" y="14055"/>
                  </a:lnTo>
                  <a:lnTo>
                    <a:pt x="0" y="8518"/>
                  </a:lnTo>
                  <a:lnTo>
                    <a:pt x="391" y="3894"/>
                  </a:lnTo>
                  <a:lnTo>
                    <a:pt x="18668" y="0"/>
                  </a:lnTo>
                  <a:close/>
                </a:path>
              </a:pathLst>
            </a:custGeom>
            <a:solidFill>
              <a:srgbClr val="8F29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29" name="Freeform 90"/>
            <p:cNvSpPr/>
            <p:nvPr/>
          </p:nvSpPr>
          <p:spPr>
            <a:xfrm>
              <a:off x="290512" y="649286"/>
              <a:ext cx="182564" cy="95251"/>
            </a:xfrm>
            <a:custGeom>
              <a:avLst/>
              <a:gdLst/>
              <a:ahLst/>
              <a:cxnLst>
                <a:cxn ang="0">
                  <a:pos x="wd2" y="hd2"/>
                </a:cxn>
                <a:cxn ang="5400000">
                  <a:pos x="wd2" y="hd2"/>
                </a:cxn>
                <a:cxn ang="10800000">
                  <a:pos x="wd2" y="hd2"/>
                </a:cxn>
                <a:cxn ang="16200000">
                  <a:pos x="wd2" y="hd2"/>
                </a:cxn>
              </a:cxnLst>
              <a:rect l="0" t="0" r="r" b="b"/>
              <a:pathLst>
                <a:path w="21600" h="21600" extrusionOk="0">
                  <a:moveTo>
                    <a:pt x="2514" y="6224"/>
                  </a:moveTo>
                  <a:lnTo>
                    <a:pt x="10055" y="6224"/>
                  </a:lnTo>
                  <a:lnTo>
                    <a:pt x="14338" y="0"/>
                  </a:lnTo>
                  <a:lnTo>
                    <a:pt x="16386" y="6590"/>
                  </a:lnTo>
                  <a:lnTo>
                    <a:pt x="21600" y="18305"/>
                  </a:lnTo>
                  <a:lnTo>
                    <a:pt x="17876" y="21600"/>
                  </a:lnTo>
                  <a:lnTo>
                    <a:pt x="14710" y="21417"/>
                  </a:lnTo>
                  <a:lnTo>
                    <a:pt x="9310" y="18854"/>
                  </a:lnTo>
                  <a:lnTo>
                    <a:pt x="0" y="12631"/>
                  </a:lnTo>
                  <a:lnTo>
                    <a:pt x="2514" y="6224"/>
                  </a:lnTo>
                  <a:close/>
                </a:path>
              </a:pathLst>
            </a:custGeom>
            <a:solidFill>
              <a:srgbClr val="8F29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30" name="Freeform 91"/>
            <p:cNvSpPr/>
            <p:nvPr/>
          </p:nvSpPr>
          <p:spPr>
            <a:xfrm>
              <a:off x="19050" y="396875"/>
              <a:ext cx="292101" cy="350837"/>
            </a:xfrm>
            <a:custGeom>
              <a:avLst/>
              <a:gdLst/>
              <a:ahLst/>
              <a:cxnLst>
                <a:cxn ang="0">
                  <a:pos x="wd2" y="hd2"/>
                </a:cxn>
                <a:cxn ang="5400000">
                  <a:pos x="wd2" y="hd2"/>
                </a:cxn>
                <a:cxn ang="10800000">
                  <a:pos x="wd2" y="hd2"/>
                </a:cxn>
                <a:cxn ang="16200000">
                  <a:pos x="wd2" y="hd2"/>
                </a:cxn>
              </a:cxnLst>
              <a:rect l="0" t="0" r="r" b="b"/>
              <a:pathLst>
                <a:path w="21600" h="21600" extrusionOk="0">
                  <a:moveTo>
                    <a:pt x="0" y="784"/>
                  </a:moveTo>
                  <a:lnTo>
                    <a:pt x="6750" y="17535"/>
                  </a:lnTo>
                  <a:lnTo>
                    <a:pt x="19193" y="21600"/>
                  </a:lnTo>
                  <a:lnTo>
                    <a:pt x="20837" y="19690"/>
                  </a:lnTo>
                  <a:lnTo>
                    <a:pt x="21600" y="18220"/>
                  </a:lnTo>
                  <a:lnTo>
                    <a:pt x="17374" y="13812"/>
                  </a:lnTo>
                  <a:lnTo>
                    <a:pt x="16728" y="11265"/>
                  </a:lnTo>
                  <a:lnTo>
                    <a:pt x="11504" y="2400"/>
                  </a:lnTo>
                  <a:lnTo>
                    <a:pt x="4343" y="0"/>
                  </a:lnTo>
                  <a:lnTo>
                    <a:pt x="0" y="784"/>
                  </a:lnTo>
                  <a:close/>
                </a:path>
              </a:pathLst>
            </a:custGeom>
            <a:solidFill>
              <a:srgbClr val="D9A6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31" name="Freeform 92"/>
            <p:cNvSpPr/>
            <p:nvPr/>
          </p:nvSpPr>
          <p:spPr>
            <a:xfrm>
              <a:off x="115886" y="0"/>
              <a:ext cx="242889" cy="249238"/>
            </a:xfrm>
            <a:custGeom>
              <a:avLst/>
              <a:gdLst/>
              <a:ahLst/>
              <a:cxnLst>
                <a:cxn ang="0">
                  <a:pos x="wd2" y="hd2"/>
                </a:cxn>
                <a:cxn ang="5400000">
                  <a:pos x="wd2" y="hd2"/>
                </a:cxn>
                <a:cxn ang="10800000">
                  <a:pos x="wd2" y="hd2"/>
                </a:cxn>
                <a:cxn ang="16200000">
                  <a:pos x="wd2" y="hd2"/>
                </a:cxn>
              </a:cxnLst>
              <a:rect l="0" t="0" r="r" b="b"/>
              <a:pathLst>
                <a:path w="21600" h="21600" extrusionOk="0">
                  <a:moveTo>
                    <a:pt x="21600" y="6494"/>
                  </a:moveTo>
                  <a:lnTo>
                    <a:pt x="21178" y="6289"/>
                  </a:lnTo>
                  <a:lnTo>
                    <a:pt x="20685" y="6152"/>
                  </a:lnTo>
                  <a:lnTo>
                    <a:pt x="20122" y="6015"/>
                  </a:lnTo>
                  <a:lnTo>
                    <a:pt x="19419" y="5810"/>
                  </a:lnTo>
                  <a:lnTo>
                    <a:pt x="18575" y="5742"/>
                  </a:lnTo>
                  <a:lnTo>
                    <a:pt x="17660" y="5673"/>
                  </a:lnTo>
                  <a:lnTo>
                    <a:pt x="16816" y="5742"/>
                  </a:lnTo>
                  <a:lnTo>
                    <a:pt x="15760" y="5878"/>
                  </a:lnTo>
                  <a:lnTo>
                    <a:pt x="14846" y="6289"/>
                  </a:lnTo>
                  <a:lnTo>
                    <a:pt x="13861" y="6835"/>
                  </a:lnTo>
                  <a:lnTo>
                    <a:pt x="13016" y="7587"/>
                  </a:lnTo>
                  <a:lnTo>
                    <a:pt x="12172" y="8613"/>
                  </a:lnTo>
                  <a:lnTo>
                    <a:pt x="11468" y="9843"/>
                  </a:lnTo>
                  <a:lnTo>
                    <a:pt x="10906" y="11484"/>
                  </a:lnTo>
                  <a:lnTo>
                    <a:pt x="10483" y="13397"/>
                  </a:lnTo>
                  <a:lnTo>
                    <a:pt x="8584" y="13124"/>
                  </a:lnTo>
                  <a:lnTo>
                    <a:pt x="8513" y="12987"/>
                  </a:lnTo>
                  <a:lnTo>
                    <a:pt x="8373" y="12577"/>
                  </a:lnTo>
                  <a:lnTo>
                    <a:pt x="8232" y="12372"/>
                  </a:lnTo>
                  <a:lnTo>
                    <a:pt x="8162" y="12167"/>
                  </a:lnTo>
                  <a:lnTo>
                    <a:pt x="7880" y="11757"/>
                  </a:lnTo>
                  <a:lnTo>
                    <a:pt x="7317" y="11484"/>
                  </a:lnTo>
                  <a:lnTo>
                    <a:pt x="7036" y="11415"/>
                  </a:lnTo>
                  <a:lnTo>
                    <a:pt x="6754" y="11415"/>
                  </a:lnTo>
                  <a:lnTo>
                    <a:pt x="6332" y="11484"/>
                  </a:lnTo>
                  <a:lnTo>
                    <a:pt x="5910" y="11689"/>
                  </a:lnTo>
                  <a:lnTo>
                    <a:pt x="5488" y="11962"/>
                  </a:lnTo>
                  <a:lnTo>
                    <a:pt x="4995" y="12441"/>
                  </a:lnTo>
                  <a:lnTo>
                    <a:pt x="4503" y="12851"/>
                  </a:lnTo>
                  <a:lnTo>
                    <a:pt x="4151" y="13329"/>
                  </a:lnTo>
                  <a:lnTo>
                    <a:pt x="4010" y="13739"/>
                  </a:lnTo>
                  <a:lnTo>
                    <a:pt x="3940" y="14218"/>
                  </a:lnTo>
                  <a:lnTo>
                    <a:pt x="4010" y="14559"/>
                  </a:lnTo>
                  <a:lnTo>
                    <a:pt x="4151" y="14970"/>
                  </a:lnTo>
                  <a:lnTo>
                    <a:pt x="4362" y="15311"/>
                  </a:lnTo>
                  <a:lnTo>
                    <a:pt x="4714" y="15653"/>
                  </a:lnTo>
                  <a:lnTo>
                    <a:pt x="4925" y="15927"/>
                  </a:lnTo>
                  <a:lnTo>
                    <a:pt x="5277" y="16200"/>
                  </a:lnTo>
                  <a:lnTo>
                    <a:pt x="5558" y="16405"/>
                  </a:lnTo>
                  <a:lnTo>
                    <a:pt x="5910" y="16678"/>
                  </a:lnTo>
                  <a:lnTo>
                    <a:pt x="6121" y="16747"/>
                  </a:lnTo>
                  <a:lnTo>
                    <a:pt x="6473" y="17089"/>
                  </a:lnTo>
                  <a:lnTo>
                    <a:pt x="6543" y="17089"/>
                  </a:lnTo>
                  <a:lnTo>
                    <a:pt x="6192" y="21600"/>
                  </a:lnTo>
                  <a:lnTo>
                    <a:pt x="6051" y="21532"/>
                  </a:lnTo>
                  <a:lnTo>
                    <a:pt x="5769" y="21327"/>
                  </a:lnTo>
                  <a:lnTo>
                    <a:pt x="5277" y="21053"/>
                  </a:lnTo>
                  <a:lnTo>
                    <a:pt x="4714" y="20643"/>
                  </a:lnTo>
                  <a:lnTo>
                    <a:pt x="3870" y="20096"/>
                  </a:lnTo>
                  <a:lnTo>
                    <a:pt x="3236" y="19481"/>
                  </a:lnTo>
                  <a:lnTo>
                    <a:pt x="2533" y="18729"/>
                  </a:lnTo>
                  <a:lnTo>
                    <a:pt x="1900" y="17909"/>
                  </a:lnTo>
                  <a:lnTo>
                    <a:pt x="1196" y="16884"/>
                  </a:lnTo>
                  <a:lnTo>
                    <a:pt x="633" y="15653"/>
                  </a:lnTo>
                  <a:lnTo>
                    <a:pt x="281" y="14423"/>
                  </a:lnTo>
                  <a:lnTo>
                    <a:pt x="70" y="13056"/>
                  </a:lnTo>
                  <a:lnTo>
                    <a:pt x="0" y="11484"/>
                  </a:lnTo>
                  <a:lnTo>
                    <a:pt x="281" y="9843"/>
                  </a:lnTo>
                  <a:lnTo>
                    <a:pt x="844" y="8066"/>
                  </a:lnTo>
                  <a:lnTo>
                    <a:pt x="1689" y="6152"/>
                  </a:lnTo>
                  <a:lnTo>
                    <a:pt x="2744" y="4306"/>
                  </a:lnTo>
                  <a:lnTo>
                    <a:pt x="3940" y="2871"/>
                  </a:lnTo>
                  <a:lnTo>
                    <a:pt x="5277" y="1709"/>
                  </a:lnTo>
                  <a:lnTo>
                    <a:pt x="6684" y="957"/>
                  </a:lnTo>
                  <a:lnTo>
                    <a:pt x="8021" y="410"/>
                  </a:lnTo>
                  <a:lnTo>
                    <a:pt x="9498" y="137"/>
                  </a:lnTo>
                  <a:lnTo>
                    <a:pt x="10906" y="0"/>
                  </a:lnTo>
                  <a:lnTo>
                    <a:pt x="12313" y="68"/>
                  </a:lnTo>
                  <a:lnTo>
                    <a:pt x="13579" y="205"/>
                  </a:lnTo>
                  <a:lnTo>
                    <a:pt x="14846" y="478"/>
                  </a:lnTo>
                  <a:lnTo>
                    <a:pt x="16956" y="1162"/>
                  </a:lnTo>
                  <a:lnTo>
                    <a:pt x="17730" y="1435"/>
                  </a:lnTo>
                  <a:lnTo>
                    <a:pt x="18364" y="1777"/>
                  </a:lnTo>
                  <a:lnTo>
                    <a:pt x="18715" y="1914"/>
                  </a:lnTo>
                  <a:lnTo>
                    <a:pt x="18856" y="2051"/>
                  </a:lnTo>
                  <a:lnTo>
                    <a:pt x="18997" y="2051"/>
                  </a:lnTo>
                  <a:lnTo>
                    <a:pt x="19349" y="2324"/>
                  </a:lnTo>
                  <a:lnTo>
                    <a:pt x="20545" y="3486"/>
                  </a:lnTo>
                  <a:lnTo>
                    <a:pt x="20756" y="3828"/>
                  </a:lnTo>
                  <a:lnTo>
                    <a:pt x="21037" y="4170"/>
                  </a:lnTo>
                  <a:lnTo>
                    <a:pt x="21248" y="4580"/>
                  </a:lnTo>
                  <a:lnTo>
                    <a:pt x="21530" y="5537"/>
                  </a:lnTo>
                  <a:lnTo>
                    <a:pt x="21600" y="6015"/>
                  </a:lnTo>
                  <a:lnTo>
                    <a:pt x="21600" y="6494"/>
                  </a:lnTo>
                  <a:close/>
                </a:path>
              </a:pathLst>
            </a:custGeom>
            <a:solidFill>
              <a:srgbClr val="0000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32" name="Freeform 93"/>
            <p:cNvSpPr/>
            <p:nvPr/>
          </p:nvSpPr>
          <p:spPr>
            <a:xfrm>
              <a:off x="19049" y="311150"/>
              <a:ext cx="300039" cy="382587"/>
            </a:xfrm>
            <a:custGeom>
              <a:avLst/>
              <a:gdLst/>
              <a:ahLst/>
              <a:cxnLst>
                <a:cxn ang="0">
                  <a:pos x="wd2" y="hd2"/>
                </a:cxn>
                <a:cxn ang="5400000">
                  <a:pos x="wd2" y="hd2"/>
                </a:cxn>
                <a:cxn ang="10800000">
                  <a:pos x="wd2" y="hd2"/>
                </a:cxn>
                <a:cxn ang="16200000">
                  <a:pos x="wd2" y="hd2"/>
                </a:cxn>
              </a:cxnLst>
              <a:rect l="0" t="0" r="r" b="b"/>
              <a:pathLst>
                <a:path w="21600" h="21600" extrusionOk="0">
                  <a:moveTo>
                    <a:pt x="10202" y="0"/>
                  </a:moveTo>
                  <a:lnTo>
                    <a:pt x="10259" y="90"/>
                  </a:lnTo>
                  <a:lnTo>
                    <a:pt x="10430" y="404"/>
                  </a:lnTo>
                  <a:lnTo>
                    <a:pt x="10772" y="943"/>
                  </a:lnTo>
                  <a:lnTo>
                    <a:pt x="11113" y="1662"/>
                  </a:lnTo>
                  <a:lnTo>
                    <a:pt x="11512" y="2470"/>
                  </a:lnTo>
                  <a:lnTo>
                    <a:pt x="11968" y="3458"/>
                  </a:lnTo>
                  <a:lnTo>
                    <a:pt x="12481" y="4536"/>
                  </a:lnTo>
                  <a:lnTo>
                    <a:pt x="13051" y="5703"/>
                  </a:lnTo>
                  <a:lnTo>
                    <a:pt x="13564" y="6916"/>
                  </a:lnTo>
                  <a:lnTo>
                    <a:pt x="14077" y="8173"/>
                  </a:lnTo>
                  <a:lnTo>
                    <a:pt x="14590" y="9475"/>
                  </a:lnTo>
                  <a:lnTo>
                    <a:pt x="15046" y="10733"/>
                  </a:lnTo>
                  <a:lnTo>
                    <a:pt x="15445" y="11900"/>
                  </a:lnTo>
                  <a:lnTo>
                    <a:pt x="15787" y="13113"/>
                  </a:lnTo>
                  <a:lnTo>
                    <a:pt x="16072" y="14190"/>
                  </a:lnTo>
                  <a:lnTo>
                    <a:pt x="16243" y="15223"/>
                  </a:lnTo>
                  <a:lnTo>
                    <a:pt x="14476" y="14505"/>
                  </a:lnTo>
                  <a:lnTo>
                    <a:pt x="10658" y="10733"/>
                  </a:lnTo>
                  <a:lnTo>
                    <a:pt x="13507" y="15403"/>
                  </a:lnTo>
                  <a:lnTo>
                    <a:pt x="21600" y="18546"/>
                  </a:lnTo>
                  <a:lnTo>
                    <a:pt x="21543" y="20073"/>
                  </a:lnTo>
                  <a:lnTo>
                    <a:pt x="20973" y="21600"/>
                  </a:lnTo>
                  <a:lnTo>
                    <a:pt x="9974" y="17828"/>
                  </a:lnTo>
                  <a:lnTo>
                    <a:pt x="5243" y="6781"/>
                  </a:lnTo>
                  <a:lnTo>
                    <a:pt x="0" y="5613"/>
                  </a:lnTo>
                  <a:lnTo>
                    <a:pt x="0" y="5568"/>
                  </a:lnTo>
                  <a:lnTo>
                    <a:pt x="855" y="4895"/>
                  </a:lnTo>
                  <a:lnTo>
                    <a:pt x="1254" y="4491"/>
                  </a:lnTo>
                  <a:lnTo>
                    <a:pt x="1824" y="4131"/>
                  </a:lnTo>
                  <a:lnTo>
                    <a:pt x="2394" y="3682"/>
                  </a:lnTo>
                  <a:lnTo>
                    <a:pt x="3135" y="3233"/>
                  </a:lnTo>
                  <a:lnTo>
                    <a:pt x="3818" y="2739"/>
                  </a:lnTo>
                  <a:lnTo>
                    <a:pt x="4616" y="2290"/>
                  </a:lnTo>
                  <a:lnTo>
                    <a:pt x="5471" y="1796"/>
                  </a:lnTo>
                  <a:lnTo>
                    <a:pt x="6383" y="1302"/>
                  </a:lnTo>
                  <a:lnTo>
                    <a:pt x="7238" y="898"/>
                  </a:lnTo>
                  <a:lnTo>
                    <a:pt x="8264" y="539"/>
                  </a:lnTo>
                  <a:lnTo>
                    <a:pt x="9233" y="225"/>
                  </a:lnTo>
                  <a:lnTo>
                    <a:pt x="10202" y="0"/>
                  </a:lnTo>
                  <a:close/>
                </a:path>
              </a:pathLst>
            </a:custGeom>
            <a:solidFill>
              <a:srgbClr val="E3C24D"/>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33" name="Freeform 94"/>
            <p:cNvSpPr/>
            <p:nvPr/>
          </p:nvSpPr>
          <p:spPr>
            <a:xfrm>
              <a:off x="19049" y="411161"/>
              <a:ext cx="252414" cy="50006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816" y="14423"/>
                  </a:lnTo>
                  <a:lnTo>
                    <a:pt x="2385" y="16268"/>
                  </a:lnTo>
                  <a:lnTo>
                    <a:pt x="3543" y="17294"/>
                  </a:lnTo>
                  <a:lnTo>
                    <a:pt x="750" y="21600"/>
                  </a:lnTo>
                  <a:lnTo>
                    <a:pt x="9676" y="21600"/>
                  </a:lnTo>
                  <a:lnTo>
                    <a:pt x="11720" y="17772"/>
                  </a:lnTo>
                  <a:lnTo>
                    <a:pt x="9608" y="15790"/>
                  </a:lnTo>
                  <a:lnTo>
                    <a:pt x="11720" y="14628"/>
                  </a:lnTo>
                  <a:lnTo>
                    <a:pt x="11856" y="13500"/>
                  </a:lnTo>
                  <a:lnTo>
                    <a:pt x="21532" y="15175"/>
                  </a:lnTo>
                  <a:lnTo>
                    <a:pt x="21600" y="13056"/>
                  </a:lnTo>
                  <a:lnTo>
                    <a:pt x="3611" y="991"/>
                  </a:lnTo>
                  <a:lnTo>
                    <a:pt x="0" y="0"/>
                  </a:lnTo>
                  <a:close/>
                </a:path>
              </a:pathLst>
            </a:custGeom>
            <a:solidFill>
              <a:srgbClr val="D9A6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34" name="Freeform 95"/>
            <p:cNvSpPr/>
            <p:nvPr/>
          </p:nvSpPr>
          <p:spPr>
            <a:xfrm>
              <a:off x="6350" y="1512886"/>
              <a:ext cx="63501" cy="142876"/>
            </a:xfrm>
            <a:custGeom>
              <a:avLst/>
              <a:gdLst/>
              <a:ahLst/>
              <a:cxnLst>
                <a:cxn ang="0">
                  <a:pos x="wd2" y="hd2"/>
                </a:cxn>
                <a:cxn ang="5400000">
                  <a:pos x="wd2" y="hd2"/>
                </a:cxn>
                <a:cxn ang="10800000">
                  <a:pos x="wd2" y="hd2"/>
                </a:cxn>
                <a:cxn ang="16200000">
                  <a:pos x="wd2" y="hd2"/>
                </a:cxn>
              </a:cxnLst>
              <a:rect l="0" t="0" r="r" b="b"/>
              <a:pathLst>
                <a:path w="21600" h="21600" extrusionOk="0">
                  <a:moveTo>
                    <a:pt x="6933" y="0"/>
                  </a:moveTo>
                  <a:lnTo>
                    <a:pt x="6667" y="120"/>
                  </a:lnTo>
                  <a:lnTo>
                    <a:pt x="6667" y="2880"/>
                  </a:lnTo>
                  <a:lnTo>
                    <a:pt x="6933" y="3840"/>
                  </a:lnTo>
                  <a:lnTo>
                    <a:pt x="7467" y="4680"/>
                  </a:lnTo>
                  <a:lnTo>
                    <a:pt x="8267" y="5520"/>
                  </a:lnTo>
                  <a:lnTo>
                    <a:pt x="8800" y="6240"/>
                  </a:lnTo>
                  <a:lnTo>
                    <a:pt x="9600" y="6600"/>
                  </a:lnTo>
                  <a:lnTo>
                    <a:pt x="10667" y="6840"/>
                  </a:lnTo>
                  <a:lnTo>
                    <a:pt x="12267" y="6720"/>
                  </a:lnTo>
                  <a:lnTo>
                    <a:pt x="13867" y="6120"/>
                  </a:lnTo>
                  <a:lnTo>
                    <a:pt x="16000" y="5040"/>
                  </a:lnTo>
                  <a:lnTo>
                    <a:pt x="18400" y="3600"/>
                  </a:lnTo>
                  <a:lnTo>
                    <a:pt x="21600" y="1560"/>
                  </a:lnTo>
                  <a:lnTo>
                    <a:pt x="21600" y="3360"/>
                  </a:lnTo>
                  <a:lnTo>
                    <a:pt x="21333" y="4200"/>
                  </a:lnTo>
                  <a:lnTo>
                    <a:pt x="21067" y="5280"/>
                  </a:lnTo>
                  <a:lnTo>
                    <a:pt x="20533" y="6480"/>
                  </a:lnTo>
                  <a:lnTo>
                    <a:pt x="20267" y="7920"/>
                  </a:lnTo>
                  <a:lnTo>
                    <a:pt x="19200" y="9360"/>
                  </a:lnTo>
                  <a:lnTo>
                    <a:pt x="18133" y="10920"/>
                  </a:lnTo>
                  <a:lnTo>
                    <a:pt x="16800" y="12600"/>
                  </a:lnTo>
                  <a:lnTo>
                    <a:pt x="15467" y="14520"/>
                  </a:lnTo>
                  <a:lnTo>
                    <a:pt x="13600" y="16200"/>
                  </a:lnTo>
                  <a:lnTo>
                    <a:pt x="8800" y="19800"/>
                  </a:lnTo>
                  <a:lnTo>
                    <a:pt x="5333" y="21600"/>
                  </a:lnTo>
                  <a:lnTo>
                    <a:pt x="4800" y="21120"/>
                  </a:lnTo>
                  <a:lnTo>
                    <a:pt x="4000" y="20520"/>
                  </a:lnTo>
                  <a:lnTo>
                    <a:pt x="3467" y="19800"/>
                  </a:lnTo>
                  <a:lnTo>
                    <a:pt x="1867" y="17880"/>
                  </a:lnTo>
                  <a:lnTo>
                    <a:pt x="1067" y="16680"/>
                  </a:lnTo>
                  <a:lnTo>
                    <a:pt x="800" y="15360"/>
                  </a:lnTo>
                  <a:lnTo>
                    <a:pt x="0" y="13680"/>
                  </a:lnTo>
                  <a:lnTo>
                    <a:pt x="0" y="10200"/>
                  </a:lnTo>
                  <a:lnTo>
                    <a:pt x="267" y="8400"/>
                  </a:lnTo>
                  <a:lnTo>
                    <a:pt x="1067" y="6360"/>
                  </a:lnTo>
                  <a:lnTo>
                    <a:pt x="2400" y="4320"/>
                  </a:lnTo>
                  <a:lnTo>
                    <a:pt x="4267" y="2160"/>
                  </a:lnTo>
                  <a:lnTo>
                    <a:pt x="6933" y="0"/>
                  </a:lnTo>
                  <a:close/>
                </a:path>
              </a:pathLst>
            </a:custGeom>
            <a:solidFill>
              <a:srgbClr val="0000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35" name="Freeform 96"/>
            <p:cNvSpPr/>
            <p:nvPr/>
          </p:nvSpPr>
          <p:spPr>
            <a:xfrm>
              <a:off x="355600" y="1571624"/>
              <a:ext cx="128588" cy="84138"/>
            </a:xfrm>
            <a:custGeom>
              <a:avLst/>
              <a:gdLst/>
              <a:ahLst/>
              <a:cxnLst>
                <a:cxn ang="0">
                  <a:pos x="wd2" y="hd2"/>
                </a:cxn>
                <a:cxn ang="5400000">
                  <a:pos x="wd2" y="hd2"/>
                </a:cxn>
                <a:cxn ang="10800000">
                  <a:pos x="wd2" y="hd2"/>
                </a:cxn>
                <a:cxn ang="16200000">
                  <a:pos x="wd2" y="hd2"/>
                </a:cxn>
              </a:cxnLst>
              <a:rect l="0" t="0" r="r" b="b"/>
              <a:pathLst>
                <a:path w="21600" h="21600" extrusionOk="0">
                  <a:moveTo>
                    <a:pt x="2533" y="0"/>
                  </a:moveTo>
                  <a:lnTo>
                    <a:pt x="2800" y="807"/>
                  </a:lnTo>
                  <a:lnTo>
                    <a:pt x="2800" y="1009"/>
                  </a:lnTo>
                  <a:lnTo>
                    <a:pt x="3067" y="1615"/>
                  </a:lnTo>
                  <a:lnTo>
                    <a:pt x="3333" y="2422"/>
                  </a:lnTo>
                  <a:lnTo>
                    <a:pt x="4133" y="3634"/>
                  </a:lnTo>
                  <a:lnTo>
                    <a:pt x="4667" y="4239"/>
                  </a:lnTo>
                  <a:lnTo>
                    <a:pt x="7067" y="6662"/>
                  </a:lnTo>
                  <a:lnTo>
                    <a:pt x="8133" y="7469"/>
                  </a:lnTo>
                  <a:lnTo>
                    <a:pt x="9333" y="8277"/>
                  </a:lnTo>
                  <a:lnTo>
                    <a:pt x="10800" y="9084"/>
                  </a:lnTo>
                  <a:lnTo>
                    <a:pt x="21600" y="18370"/>
                  </a:lnTo>
                  <a:lnTo>
                    <a:pt x="21333" y="20994"/>
                  </a:lnTo>
                  <a:lnTo>
                    <a:pt x="11467" y="21196"/>
                  </a:lnTo>
                  <a:lnTo>
                    <a:pt x="5067" y="14333"/>
                  </a:lnTo>
                  <a:lnTo>
                    <a:pt x="5067" y="21600"/>
                  </a:lnTo>
                  <a:lnTo>
                    <a:pt x="2533" y="21600"/>
                  </a:lnTo>
                  <a:lnTo>
                    <a:pt x="2133" y="11910"/>
                  </a:lnTo>
                  <a:lnTo>
                    <a:pt x="1867" y="11708"/>
                  </a:lnTo>
                  <a:lnTo>
                    <a:pt x="1333" y="11103"/>
                  </a:lnTo>
                  <a:lnTo>
                    <a:pt x="1067" y="10497"/>
                  </a:lnTo>
                  <a:lnTo>
                    <a:pt x="800" y="10093"/>
                  </a:lnTo>
                  <a:lnTo>
                    <a:pt x="533" y="9286"/>
                  </a:lnTo>
                  <a:lnTo>
                    <a:pt x="267" y="8680"/>
                  </a:lnTo>
                  <a:lnTo>
                    <a:pt x="133" y="7469"/>
                  </a:lnTo>
                  <a:lnTo>
                    <a:pt x="0" y="6662"/>
                  </a:lnTo>
                  <a:lnTo>
                    <a:pt x="0" y="5652"/>
                  </a:lnTo>
                  <a:lnTo>
                    <a:pt x="267" y="4643"/>
                  </a:lnTo>
                  <a:lnTo>
                    <a:pt x="533" y="3432"/>
                  </a:lnTo>
                  <a:lnTo>
                    <a:pt x="1067" y="2422"/>
                  </a:lnTo>
                  <a:lnTo>
                    <a:pt x="1733" y="1009"/>
                  </a:lnTo>
                  <a:lnTo>
                    <a:pt x="2533" y="0"/>
                  </a:lnTo>
                  <a:close/>
                </a:path>
              </a:pathLst>
            </a:custGeom>
            <a:solidFill>
              <a:srgbClr val="0000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grpSp>
      <p:sp>
        <p:nvSpPr>
          <p:cNvPr id="837" name="TextBox 77"/>
          <p:cNvSpPr txBox="1"/>
          <p:nvPr/>
        </p:nvSpPr>
        <p:spPr>
          <a:xfrm>
            <a:off x="2077420" y="5055779"/>
            <a:ext cx="8037160" cy="8788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400">
                <a:latin typeface="+mn-lt"/>
                <a:ea typeface="+mn-ea"/>
                <a:cs typeface="+mn-cs"/>
                <a:sym typeface="Source Sans Pro Regular"/>
              </a:defRPr>
            </a:lvl1pPr>
          </a:lstStyle>
          <a:p>
            <a:r>
              <a:rPr dirty="0"/>
              <a:t>*Reservoir = habitat (humans, animals, environment) in which an infectious agent normally lives and multiplies</a:t>
            </a:r>
          </a:p>
        </p:txBody>
      </p:sp>
      <p:sp>
        <p:nvSpPr>
          <p:cNvPr id="2" name="Title 3">
            <a:extLst>
              <a:ext uri="{FF2B5EF4-FFF2-40B4-BE49-F238E27FC236}">
                <a16:creationId xmlns:a16="http://schemas.microsoft.com/office/drawing/2014/main" id="{2B6756F1-4233-7808-00FA-71AAE9DCCEF4}"/>
              </a:ext>
            </a:extLst>
          </p:cNvPr>
          <p:cNvSpPr txBox="1">
            <a:spLocks/>
          </p:cNvSpPr>
          <p:nvPr/>
        </p:nvSpPr>
        <p:spPr>
          <a:xfrm>
            <a:off x="151306" y="54837"/>
            <a:ext cx="7936251"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Chain of Transmission</a:t>
            </a:r>
            <a:endParaRPr lang="hu-HU" b="1" dirty="0"/>
          </a:p>
        </p:txBody>
      </p:sp>
    </p:spTree>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3" name="Text Box 38"/>
          <p:cNvSpPr txBox="1"/>
          <p:nvPr/>
        </p:nvSpPr>
        <p:spPr>
          <a:xfrm>
            <a:off x="2658714" y="1459503"/>
            <a:ext cx="2042161" cy="485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spcBef>
                <a:spcPts val="1400"/>
              </a:spcBef>
              <a:defRPr sz="2400">
                <a:latin typeface="+mn-lt"/>
                <a:ea typeface="+mn-ea"/>
                <a:cs typeface="+mn-cs"/>
                <a:sym typeface="Source Sans Pro Regular"/>
              </a:defRPr>
            </a:lvl1pPr>
          </a:lstStyle>
          <a:p>
            <a:r>
              <a:rPr dirty="0"/>
              <a:t>Reservoir</a:t>
            </a:r>
          </a:p>
        </p:txBody>
      </p:sp>
      <p:pic>
        <p:nvPicPr>
          <p:cNvPr id="844" name="Picture 4" descr="Picture 4"/>
          <p:cNvPicPr>
            <a:picLocks noChangeAspect="1"/>
          </p:cNvPicPr>
          <p:nvPr/>
        </p:nvPicPr>
        <p:blipFill>
          <a:blip r:embed="rId2"/>
          <a:stretch>
            <a:fillRect/>
          </a:stretch>
        </p:blipFill>
        <p:spPr>
          <a:xfrm flipH="1">
            <a:off x="3329340" y="3744298"/>
            <a:ext cx="1094607" cy="701172"/>
          </a:xfrm>
          <a:prstGeom prst="rect">
            <a:avLst/>
          </a:prstGeom>
          <a:ln w="12700">
            <a:miter lim="400000"/>
          </a:ln>
        </p:spPr>
      </p:pic>
      <p:pic>
        <p:nvPicPr>
          <p:cNvPr id="845" name="Picture 5" descr="Picture 5"/>
          <p:cNvPicPr>
            <a:picLocks noChangeAspect="1"/>
          </p:cNvPicPr>
          <p:nvPr/>
        </p:nvPicPr>
        <p:blipFill>
          <a:blip r:embed="rId3"/>
          <a:stretch>
            <a:fillRect/>
          </a:stretch>
        </p:blipFill>
        <p:spPr>
          <a:xfrm flipH="1">
            <a:off x="2270549" y="3798877"/>
            <a:ext cx="934328" cy="1087055"/>
          </a:xfrm>
          <a:prstGeom prst="rect">
            <a:avLst/>
          </a:prstGeom>
          <a:ln w="12700">
            <a:miter lim="400000"/>
          </a:ln>
        </p:spPr>
      </p:pic>
      <p:grpSp>
        <p:nvGrpSpPr>
          <p:cNvPr id="903" name="Group 6"/>
          <p:cNvGrpSpPr/>
          <p:nvPr/>
        </p:nvGrpSpPr>
        <p:grpSpPr>
          <a:xfrm>
            <a:off x="2868582" y="1992903"/>
            <a:ext cx="1039813" cy="1655763"/>
            <a:chOff x="0" y="0"/>
            <a:chExt cx="1039812" cy="1655761"/>
          </a:xfrm>
        </p:grpSpPr>
        <p:sp>
          <p:nvSpPr>
            <p:cNvPr id="846" name="Freeform 35"/>
            <p:cNvSpPr/>
            <p:nvPr/>
          </p:nvSpPr>
          <p:spPr>
            <a:xfrm>
              <a:off x="124618" y="677861"/>
              <a:ext cx="12701" cy="127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5429"/>
                  </a:lnTo>
                  <a:lnTo>
                    <a:pt x="15429" y="21600"/>
                  </a:lnTo>
                  <a:lnTo>
                    <a:pt x="3086" y="18514"/>
                  </a:lnTo>
                  <a:lnTo>
                    <a:pt x="0" y="12343"/>
                  </a:lnTo>
                  <a:lnTo>
                    <a:pt x="3086" y="3086"/>
                  </a:lnTo>
                  <a:lnTo>
                    <a:pt x="12343" y="0"/>
                  </a:lnTo>
                  <a:lnTo>
                    <a:pt x="21600" y="0"/>
                  </a:lnTo>
                  <a:close/>
                </a:path>
              </a:pathLst>
            </a:custGeom>
            <a:solidFill>
              <a:srgbClr val="005B7F"/>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47" name="Freeform 41"/>
            <p:cNvSpPr/>
            <p:nvPr/>
          </p:nvSpPr>
          <p:spPr>
            <a:xfrm>
              <a:off x="-1" y="446087"/>
              <a:ext cx="61914" cy="58261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1883"/>
                  </a:lnTo>
                  <a:lnTo>
                    <a:pt x="21600" y="0"/>
                  </a:lnTo>
                  <a:lnTo>
                    <a:pt x="21600" y="21600"/>
                  </a:lnTo>
                  <a:lnTo>
                    <a:pt x="0" y="21600"/>
                  </a:lnTo>
                  <a:close/>
                </a:path>
              </a:pathLst>
            </a:custGeom>
            <a:solidFill>
              <a:srgbClr val="591F61"/>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48" name="Freeform 42"/>
            <p:cNvSpPr/>
            <p:nvPr/>
          </p:nvSpPr>
          <p:spPr>
            <a:xfrm>
              <a:off x="323850" y="715961"/>
              <a:ext cx="98425" cy="3492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277" y="21600"/>
                  </a:lnTo>
                  <a:lnTo>
                    <a:pt x="21600" y="14236"/>
                  </a:lnTo>
                  <a:lnTo>
                    <a:pt x="0" y="0"/>
                  </a:lnTo>
                  <a:close/>
                </a:path>
              </a:pathLst>
            </a:custGeom>
            <a:solidFill>
              <a:srgbClr val="FFB3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49" name="Freeform 43"/>
            <p:cNvSpPr/>
            <p:nvPr/>
          </p:nvSpPr>
          <p:spPr>
            <a:xfrm>
              <a:off x="287337" y="611186"/>
              <a:ext cx="142876" cy="103189"/>
            </a:xfrm>
            <a:custGeom>
              <a:avLst/>
              <a:gdLst/>
              <a:ahLst/>
              <a:cxnLst>
                <a:cxn ang="0">
                  <a:pos x="wd2" y="hd2"/>
                </a:cxn>
                <a:cxn ang="5400000">
                  <a:pos x="wd2" y="hd2"/>
                </a:cxn>
                <a:cxn ang="10800000">
                  <a:pos x="wd2" y="hd2"/>
                </a:cxn>
                <a:cxn ang="16200000">
                  <a:pos x="wd2" y="hd2"/>
                </a:cxn>
              </a:cxnLst>
              <a:rect l="0" t="0" r="r" b="b"/>
              <a:pathLst>
                <a:path w="21600" h="21600" extrusionOk="0">
                  <a:moveTo>
                    <a:pt x="8040" y="3489"/>
                  </a:moveTo>
                  <a:lnTo>
                    <a:pt x="13440" y="0"/>
                  </a:lnTo>
                  <a:lnTo>
                    <a:pt x="17880" y="5317"/>
                  </a:lnTo>
                  <a:lnTo>
                    <a:pt x="21600" y="14289"/>
                  </a:lnTo>
                  <a:lnTo>
                    <a:pt x="14040" y="21600"/>
                  </a:lnTo>
                  <a:lnTo>
                    <a:pt x="0" y="17280"/>
                  </a:lnTo>
                  <a:lnTo>
                    <a:pt x="2640" y="4985"/>
                  </a:lnTo>
                  <a:lnTo>
                    <a:pt x="8040" y="3489"/>
                  </a:lnTo>
                  <a:close/>
                </a:path>
              </a:pathLst>
            </a:custGeom>
            <a:solidFill>
              <a:srgbClr val="B34D1A"/>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50" name="Freeform 44"/>
            <p:cNvSpPr/>
            <p:nvPr/>
          </p:nvSpPr>
          <p:spPr>
            <a:xfrm>
              <a:off x="381000" y="625474"/>
              <a:ext cx="141288" cy="114301"/>
            </a:xfrm>
            <a:custGeom>
              <a:avLst/>
              <a:gdLst/>
              <a:ahLst/>
              <a:cxnLst>
                <a:cxn ang="0">
                  <a:pos x="wd2" y="hd2"/>
                </a:cxn>
                <a:cxn ang="5400000">
                  <a:pos x="wd2" y="hd2"/>
                </a:cxn>
                <a:cxn ang="10800000">
                  <a:pos x="wd2" y="hd2"/>
                </a:cxn>
                <a:cxn ang="16200000">
                  <a:pos x="wd2" y="hd2"/>
                </a:cxn>
              </a:cxnLst>
              <a:rect l="0" t="0" r="r" b="b"/>
              <a:pathLst>
                <a:path w="21600" h="21600" extrusionOk="0">
                  <a:moveTo>
                    <a:pt x="0" y="6495"/>
                  </a:moveTo>
                  <a:lnTo>
                    <a:pt x="1831" y="7855"/>
                  </a:lnTo>
                  <a:lnTo>
                    <a:pt x="4759" y="5438"/>
                  </a:lnTo>
                  <a:lnTo>
                    <a:pt x="11593" y="18579"/>
                  </a:lnTo>
                  <a:lnTo>
                    <a:pt x="5980" y="21600"/>
                  </a:lnTo>
                  <a:lnTo>
                    <a:pt x="14278" y="20543"/>
                  </a:lnTo>
                  <a:lnTo>
                    <a:pt x="21600" y="12688"/>
                  </a:lnTo>
                  <a:lnTo>
                    <a:pt x="14034" y="4834"/>
                  </a:lnTo>
                  <a:lnTo>
                    <a:pt x="6102" y="0"/>
                  </a:lnTo>
                  <a:lnTo>
                    <a:pt x="2319" y="3021"/>
                  </a:lnTo>
                  <a:lnTo>
                    <a:pt x="366" y="4531"/>
                  </a:lnTo>
                  <a:lnTo>
                    <a:pt x="0" y="6495"/>
                  </a:lnTo>
                  <a:close/>
                </a:path>
              </a:pathLst>
            </a:custGeom>
            <a:solidFill>
              <a:srgbClr val="FFB3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51" name="Freeform 45"/>
            <p:cNvSpPr/>
            <p:nvPr/>
          </p:nvSpPr>
          <p:spPr>
            <a:xfrm>
              <a:off x="369887" y="620711"/>
              <a:ext cx="125414" cy="55564"/>
            </a:xfrm>
            <a:custGeom>
              <a:avLst/>
              <a:gdLst/>
              <a:ahLst/>
              <a:cxnLst>
                <a:cxn ang="0">
                  <a:pos x="wd2" y="hd2"/>
                </a:cxn>
                <a:cxn ang="5400000">
                  <a:pos x="wd2" y="hd2"/>
                </a:cxn>
                <a:cxn ang="10800000">
                  <a:pos x="wd2" y="hd2"/>
                </a:cxn>
                <a:cxn ang="16200000">
                  <a:pos x="wd2" y="hd2"/>
                </a:cxn>
              </a:cxnLst>
              <a:rect l="0" t="0" r="r" b="b"/>
              <a:pathLst>
                <a:path w="21600" h="21600" extrusionOk="0">
                  <a:moveTo>
                    <a:pt x="19261" y="7406"/>
                  </a:moveTo>
                  <a:lnTo>
                    <a:pt x="7292" y="0"/>
                  </a:lnTo>
                  <a:lnTo>
                    <a:pt x="0" y="12343"/>
                  </a:lnTo>
                  <a:lnTo>
                    <a:pt x="1789" y="15120"/>
                  </a:lnTo>
                  <a:lnTo>
                    <a:pt x="7842" y="4011"/>
                  </a:lnTo>
                  <a:lnTo>
                    <a:pt x="14721" y="18514"/>
                  </a:lnTo>
                  <a:lnTo>
                    <a:pt x="21600" y="21600"/>
                  </a:lnTo>
                  <a:lnTo>
                    <a:pt x="19261" y="7406"/>
                  </a:lnTo>
                  <a:close/>
                </a:path>
              </a:pathLst>
            </a:custGeom>
            <a:solidFill>
              <a:srgbClr val="FFCC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52" name="Freeform 46"/>
            <p:cNvSpPr/>
            <p:nvPr/>
          </p:nvSpPr>
          <p:spPr>
            <a:xfrm>
              <a:off x="552450" y="1201736"/>
              <a:ext cx="198438" cy="427039"/>
            </a:xfrm>
            <a:custGeom>
              <a:avLst/>
              <a:gdLst/>
              <a:ahLst/>
              <a:cxnLst>
                <a:cxn ang="0">
                  <a:pos x="wd2" y="hd2"/>
                </a:cxn>
                <a:cxn ang="5400000">
                  <a:pos x="wd2" y="hd2"/>
                </a:cxn>
                <a:cxn ang="10800000">
                  <a:pos x="wd2" y="hd2"/>
                </a:cxn>
                <a:cxn ang="16200000">
                  <a:pos x="wd2" y="hd2"/>
                </a:cxn>
              </a:cxnLst>
              <a:rect l="0" t="0" r="r" b="b"/>
              <a:pathLst>
                <a:path w="21600" h="21600" extrusionOk="0">
                  <a:moveTo>
                    <a:pt x="11531" y="0"/>
                  </a:moveTo>
                  <a:lnTo>
                    <a:pt x="11445" y="40"/>
                  </a:lnTo>
                  <a:lnTo>
                    <a:pt x="11359" y="201"/>
                  </a:lnTo>
                  <a:lnTo>
                    <a:pt x="11273" y="442"/>
                  </a:lnTo>
                  <a:lnTo>
                    <a:pt x="11101" y="804"/>
                  </a:lnTo>
                  <a:lnTo>
                    <a:pt x="10929" y="1247"/>
                  </a:lnTo>
                  <a:lnTo>
                    <a:pt x="10671" y="1730"/>
                  </a:lnTo>
                  <a:lnTo>
                    <a:pt x="10413" y="2293"/>
                  </a:lnTo>
                  <a:lnTo>
                    <a:pt x="10241" y="2936"/>
                  </a:lnTo>
                  <a:lnTo>
                    <a:pt x="9896" y="3580"/>
                  </a:lnTo>
                  <a:lnTo>
                    <a:pt x="9552" y="4304"/>
                  </a:lnTo>
                  <a:lnTo>
                    <a:pt x="9294" y="5068"/>
                  </a:lnTo>
                  <a:lnTo>
                    <a:pt x="8950" y="5913"/>
                  </a:lnTo>
                  <a:lnTo>
                    <a:pt x="8433" y="7602"/>
                  </a:lnTo>
                  <a:lnTo>
                    <a:pt x="8089" y="8447"/>
                  </a:lnTo>
                  <a:lnTo>
                    <a:pt x="7831" y="9292"/>
                  </a:lnTo>
                  <a:lnTo>
                    <a:pt x="7487" y="10136"/>
                  </a:lnTo>
                  <a:lnTo>
                    <a:pt x="7143" y="11061"/>
                  </a:lnTo>
                  <a:lnTo>
                    <a:pt x="6626" y="11946"/>
                  </a:lnTo>
                  <a:lnTo>
                    <a:pt x="6196" y="12872"/>
                  </a:lnTo>
                  <a:lnTo>
                    <a:pt x="5680" y="13756"/>
                  </a:lnTo>
                  <a:lnTo>
                    <a:pt x="5077" y="14641"/>
                  </a:lnTo>
                  <a:lnTo>
                    <a:pt x="4561" y="15446"/>
                  </a:lnTo>
                  <a:lnTo>
                    <a:pt x="4045" y="16291"/>
                  </a:lnTo>
                  <a:lnTo>
                    <a:pt x="3442" y="17015"/>
                  </a:lnTo>
                  <a:lnTo>
                    <a:pt x="2926" y="17698"/>
                  </a:lnTo>
                  <a:lnTo>
                    <a:pt x="2410" y="18302"/>
                  </a:lnTo>
                  <a:lnTo>
                    <a:pt x="2065" y="18825"/>
                  </a:lnTo>
                  <a:lnTo>
                    <a:pt x="1721" y="19227"/>
                  </a:lnTo>
                  <a:lnTo>
                    <a:pt x="1463" y="19549"/>
                  </a:lnTo>
                  <a:lnTo>
                    <a:pt x="1291" y="19750"/>
                  </a:lnTo>
                  <a:lnTo>
                    <a:pt x="1291" y="19830"/>
                  </a:lnTo>
                  <a:lnTo>
                    <a:pt x="0" y="21600"/>
                  </a:lnTo>
                  <a:lnTo>
                    <a:pt x="4303" y="20554"/>
                  </a:lnTo>
                  <a:lnTo>
                    <a:pt x="12306" y="10619"/>
                  </a:lnTo>
                  <a:lnTo>
                    <a:pt x="18416" y="7120"/>
                  </a:lnTo>
                  <a:lnTo>
                    <a:pt x="21600" y="603"/>
                  </a:lnTo>
                  <a:lnTo>
                    <a:pt x="11531" y="0"/>
                  </a:lnTo>
                  <a:close/>
                </a:path>
              </a:pathLst>
            </a:custGeom>
            <a:solidFill>
              <a:srgbClr val="FFF2CC"/>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53" name="Freeform 47"/>
            <p:cNvSpPr/>
            <p:nvPr/>
          </p:nvSpPr>
          <p:spPr>
            <a:xfrm>
              <a:off x="576262" y="1282699"/>
              <a:ext cx="177801" cy="320676"/>
            </a:xfrm>
            <a:custGeom>
              <a:avLst/>
              <a:gdLst/>
              <a:ahLst/>
              <a:cxnLst>
                <a:cxn ang="0">
                  <a:pos x="wd2" y="hd2"/>
                </a:cxn>
                <a:cxn ang="5400000">
                  <a:pos x="wd2" y="hd2"/>
                </a:cxn>
                <a:cxn ang="10800000">
                  <a:pos x="wd2" y="hd2"/>
                </a:cxn>
                <a:cxn ang="16200000">
                  <a:pos x="wd2" y="hd2"/>
                </a:cxn>
              </a:cxnLst>
              <a:rect l="0" t="0" r="r" b="b"/>
              <a:pathLst>
                <a:path w="21600" h="21600" extrusionOk="0">
                  <a:moveTo>
                    <a:pt x="17681" y="587"/>
                  </a:moveTo>
                  <a:lnTo>
                    <a:pt x="17586" y="640"/>
                  </a:lnTo>
                  <a:lnTo>
                    <a:pt x="17490" y="800"/>
                  </a:lnTo>
                  <a:lnTo>
                    <a:pt x="17299" y="1067"/>
                  </a:lnTo>
                  <a:lnTo>
                    <a:pt x="17108" y="1387"/>
                  </a:lnTo>
                  <a:lnTo>
                    <a:pt x="16821" y="1760"/>
                  </a:lnTo>
                  <a:lnTo>
                    <a:pt x="16439" y="2240"/>
                  </a:lnTo>
                  <a:lnTo>
                    <a:pt x="16057" y="2773"/>
                  </a:lnTo>
                  <a:lnTo>
                    <a:pt x="15674" y="3360"/>
                  </a:lnTo>
                  <a:lnTo>
                    <a:pt x="15101" y="3840"/>
                  </a:lnTo>
                  <a:lnTo>
                    <a:pt x="14527" y="4373"/>
                  </a:lnTo>
                  <a:lnTo>
                    <a:pt x="13858" y="4907"/>
                  </a:lnTo>
                  <a:lnTo>
                    <a:pt x="13285" y="5387"/>
                  </a:lnTo>
                  <a:lnTo>
                    <a:pt x="12616" y="5813"/>
                  </a:lnTo>
                  <a:lnTo>
                    <a:pt x="11851" y="6187"/>
                  </a:lnTo>
                  <a:lnTo>
                    <a:pt x="10991" y="6507"/>
                  </a:lnTo>
                  <a:lnTo>
                    <a:pt x="10227" y="6720"/>
                  </a:lnTo>
                  <a:lnTo>
                    <a:pt x="10131" y="6880"/>
                  </a:lnTo>
                  <a:lnTo>
                    <a:pt x="9844" y="7307"/>
                  </a:lnTo>
                  <a:lnTo>
                    <a:pt x="9462" y="7947"/>
                  </a:lnTo>
                  <a:lnTo>
                    <a:pt x="8984" y="8800"/>
                  </a:lnTo>
                  <a:lnTo>
                    <a:pt x="8315" y="9760"/>
                  </a:lnTo>
                  <a:lnTo>
                    <a:pt x="7742" y="10987"/>
                  </a:lnTo>
                  <a:lnTo>
                    <a:pt x="6977" y="12213"/>
                  </a:lnTo>
                  <a:lnTo>
                    <a:pt x="6212" y="13547"/>
                  </a:lnTo>
                  <a:lnTo>
                    <a:pt x="5352" y="14827"/>
                  </a:lnTo>
                  <a:lnTo>
                    <a:pt x="4492" y="16160"/>
                  </a:lnTo>
                  <a:lnTo>
                    <a:pt x="3632" y="17387"/>
                  </a:lnTo>
                  <a:lnTo>
                    <a:pt x="2772" y="18560"/>
                  </a:lnTo>
                  <a:lnTo>
                    <a:pt x="2007" y="19573"/>
                  </a:lnTo>
                  <a:lnTo>
                    <a:pt x="1242" y="20480"/>
                  </a:lnTo>
                  <a:lnTo>
                    <a:pt x="573" y="21120"/>
                  </a:lnTo>
                  <a:lnTo>
                    <a:pt x="0" y="21600"/>
                  </a:lnTo>
                  <a:lnTo>
                    <a:pt x="5065" y="20587"/>
                  </a:lnTo>
                  <a:lnTo>
                    <a:pt x="5639" y="18507"/>
                  </a:lnTo>
                  <a:lnTo>
                    <a:pt x="11947" y="9867"/>
                  </a:lnTo>
                  <a:lnTo>
                    <a:pt x="12042" y="9813"/>
                  </a:lnTo>
                  <a:lnTo>
                    <a:pt x="12329" y="9707"/>
                  </a:lnTo>
                  <a:lnTo>
                    <a:pt x="12712" y="9440"/>
                  </a:lnTo>
                  <a:lnTo>
                    <a:pt x="13285" y="9120"/>
                  </a:lnTo>
                  <a:lnTo>
                    <a:pt x="13858" y="8747"/>
                  </a:lnTo>
                  <a:lnTo>
                    <a:pt x="14527" y="8267"/>
                  </a:lnTo>
                  <a:lnTo>
                    <a:pt x="15388" y="7733"/>
                  </a:lnTo>
                  <a:lnTo>
                    <a:pt x="16152" y="7147"/>
                  </a:lnTo>
                  <a:lnTo>
                    <a:pt x="17108" y="6453"/>
                  </a:lnTo>
                  <a:lnTo>
                    <a:pt x="17873" y="5760"/>
                  </a:lnTo>
                  <a:lnTo>
                    <a:pt x="19402" y="4053"/>
                  </a:lnTo>
                  <a:lnTo>
                    <a:pt x="20071" y="3147"/>
                  </a:lnTo>
                  <a:lnTo>
                    <a:pt x="20740" y="2080"/>
                  </a:lnTo>
                  <a:lnTo>
                    <a:pt x="21218" y="1067"/>
                  </a:lnTo>
                  <a:lnTo>
                    <a:pt x="21600" y="0"/>
                  </a:lnTo>
                  <a:lnTo>
                    <a:pt x="17681" y="587"/>
                  </a:lnTo>
                  <a:close/>
                </a:path>
              </a:pathLst>
            </a:custGeom>
            <a:solidFill>
              <a:srgbClr val="FFCC8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54" name="Freeform 48"/>
            <p:cNvSpPr/>
            <p:nvPr/>
          </p:nvSpPr>
          <p:spPr>
            <a:xfrm>
              <a:off x="871537" y="1287461"/>
              <a:ext cx="115889" cy="319089"/>
            </a:xfrm>
            <a:custGeom>
              <a:avLst/>
              <a:gdLst/>
              <a:ahLst/>
              <a:cxnLst>
                <a:cxn ang="0">
                  <a:pos x="wd2" y="hd2"/>
                </a:cxn>
                <a:cxn ang="5400000">
                  <a:pos x="wd2" y="hd2"/>
                </a:cxn>
                <a:cxn ang="10800000">
                  <a:pos x="wd2" y="hd2"/>
                </a:cxn>
                <a:cxn ang="16200000">
                  <a:pos x="wd2" y="hd2"/>
                </a:cxn>
              </a:cxnLst>
              <a:rect l="0" t="0" r="r" b="b"/>
              <a:pathLst>
                <a:path w="21600" h="21600" extrusionOk="0">
                  <a:moveTo>
                    <a:pt x="19050" y="16187"/>
                  </a:moveTo>
                  <a:lnTo>
                    <a:pt x="18450" y="9487"/>
                  </a:lnTo>
                  <a:lnTo>
                    <a:pt x="18450" y="8683"/>
                  </a:lnTo>
                  <a:lnTo>
                    <a:pt x="18600" y="8200"/>
                  </a:lnTo>
                  <a:lnTo>
                    <a:pt x="18600" y="7557"/>
                  </a:lnTo>
                  <a:lnTo>
                    <a:pt x="18750" y="6914"/>
                  </a:lnTo>
                  <a:lnTo>
                    <a:pt x="18750" y="5413"/>
                  </a:lnTo>
                  <a:lnTo>
                    <a:pt x="18450" y="4609"/>
                  </a:lnTo>
                  <a:lnTo>
                    <a:pt x="18300" y="3805"/>
                  </a:lnTo>
                  <a:lnTo>
                    <a:pt x="18000" y="2948"/>
                  </a:lnTo>
                  <a:lnTo>
                    <a:pt x="17550" y="2198"/>
                  </a:lnTo>
                  <a:lnTo>
                    <a:pt x="16800" y="1501"/>
                  </a:lnTo>
                  <a:lnTo>
                    <a:pt x="16200" y="911"/>
                  </a:lnTo>
                  <a:lnTo>
                    <a:pt x="15150" y="429"/>
                  </a:lnTo>
                  <a:lnTo>
                    <a:pt x="14100" y="107"/>
                  </a:lnTo>
                  <a:lnTo>
                    <a:pt x="13200" y="0"/>
                  </a:lnTo>
                  <a:lnTo>
                    <a:pt x="9150" y="0"/>
                  </a:lnTo>
                  <a:lnTo>
                    <a:pt x="7950" y="54"/>
                  </a:lnTo>
                  <a:lnTo>
                    <a:pt x="5400" y="54"/>
                  </a:lnTo>
                  <a:lnTo>
                    <a:pt x="3000" y="161"/>
                  </a:lnTo>
                  <a:lnTo>
                    <a:pt x="1950" y="161"/>
                  </a:lnTo>
                  <a:lnTo>
                    <a:pt x="1050" y="214"/>
                  </a:lnTo>
                  <a:lnTo>
                    <a:pt x="0" y="214"/>
                  </a:lnTo>
                  <a:lnTo>
                    <a:pt x="0" y="268"/>
                  </a:lnTo>
                  <a:lnTo>
                    <a:pt x="14250" y="16883"/>
                  </a:lnTo>
                  <a:lnTo>
                    <a:pt x="18450" y="21600"/>
                  </a:lnTo>
                  <a:lnTo>
                    <a:pt x="21600" y="19295"/>
                  </a:lnTo>
                  <a:lnTo>
                    <a:pt x="19050" y="16187"/>
                  </a:lnTo>
                  <a:close/>
                </a:path>
              </a:pathLst>
            </a:custGeom>
            <a:solidFill>
              <a:srgbClr val="FFCC8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55" name="Freeform 49"/>
            <p:cNvSpPr/>
            <p:nvPr/>
          </p:nvSpPr>
          <p:spPr>
            <a:xfrm>
              <a:off x="860425" y="1287461"/>
              <a:ext cx="109538" cy="307976"/>
            </a:xfrm>
            <a:custGeom>
              <a:avLst/>
              <a:gdLst/>
              <a:ahLst/>
              <a:cxnLst>
                <a:cxn ang="0">
                  <a:pos x="wd2" y="hd2"/>
                </a:cxn>
                <a:cxn ang="5400000">
                  <a:pos x="wd2" y="hd2"/>
                </a:cxn>
                <a:cxn ang="10800000">
                  <a:pos x="wd2" y="hd2"/>
                </a:cxn>
                <a:cxn ang="16200000">
                  <a:pos x="wd2" y="hd2"/>
                </a:cxn>
              </a:cxnLst>
              <a:rect l="0" t="0" r="r" b="b"/>
              <a:pathLst>
                <a:path w="21600" h="21600" extrusionOk="0">
                  <a:moveTo>
                    <a:pt x="15293" y="17647"/>
                  </a:moveTo>
                  <a:lnTo>
                    <a:pt x="14978" y="17425"/>
                  </a:lnTo>
                  <a:lnTo>
                    <a:pt x="14505" y="16979"/>
                  </a:lnTo>
                  <a:lnTo>
                    <a:pt x="13717" y="16311"/>
                  </a:lnTo>
                  <a:lnTo>
                    <a:pt x="12771" y="15421"/>
                  </a:lnTo>
                  <a:lnTo>
                    <a:pt x="11509" y="14252"/>
                  </a:lnTo>
                  <a:lnTo>
                    <a:pt x="10248" y="13027"/>
                  </a:lnTo>
                  <a:lnTo>
                    <a:pt x="8829" y="11635"/>
                  </a:lnTo>
                  <a:lnTo>
                    <a:pt x="7568" y="10188"/>
                  </a:lnTo>
                  <a:lnTo>
                    <a:pt x="5991" y="8740"/>
                  </a:lnTo>
                  <a:lnTo>
                    <a:pt x="4730" y="7237"/>
                  </a:lnTo>
                  <a:lnTo>
                    <a:pt x="3311" y="5734"/>
                  </a:lnTo>
                  <a:lnTo>
                    <a:pt x="2207" y="4398"/>
                  </a:lnTo>
                  <a:lnTo>
                    <a:pt x="1261" y="3062"/>
                  </a:lnTo>
                  <a:lnTo>
                    <a:pt x="631" y="1837"/>
                  </a:lnTo>
                  <a:lnTo>
                    <a:pt x="0" y="835"/>
                  </a:lnTo>
                  <a:lnTo>
                    <a:pt x="0" y="0"/>
                  </a:lnTo>
                  <a:lnTo>
                    <a:pt x="10091" y="0"/>
                  </a:lnTo>
                  <a:lnTo>
                    <a:pt x="10091" y="167"/>
                  </a:lnTo>
                  <a:lnTo>
                    <a:pt x="10406" y="612"/>
                  </a:lnTo>
                  <a:lnTo>
                    <a:pt x="10879" y="1336"/>
                  </a:lnTo>
                  <a:lnTo>
                    <a:pt x="11509" y="2282"/>
                  </a:lnTo>
                  <a:lnTo>
                    <a:pt x="12140" y="3452"/>
                  </a:lnTo>
                  <a:lnTo>
                    <a:pt x="13086" y="4788"/>
                  </a:lnTo>
                  <a:lnTo>
                    <a:pt x="13874" y="6291"/>
                  </a:lnTo>
                  <a:lnTo>
                    <a:pt x="15766" y="9520"/>
                  </a:lnTo>
                  <a:lnTo>
                    <a:pt x="16712" y="11301"/>
                  </a:lnTo>
                  <a:lnTo>
                    <a:pt x="17816" y="13138"/>
                  </a:lnTo>
                  <a:lnTo>
                    <a:pt x="18762" y="14975"/>
                  </a:lnTo>
                  <a:lnTo>
                    <a:pt x="19393" y="16701"/>
                  </a:lnTo>
                  <a:lnTo>
                    <a:pt x="20339" y="18427"/>
                  </a:lnTo>
                  <a:lnTo>
                    <a:pt x="20969" y="20041"/>
                  </a:lnTo>
                  <a:lnTo>
                    <a:pt x="21600" y="21600"/>
                  </a:lnTo>
                  <a:lnTo>
                    <a:pt x="17185" y="20598"/>
                  </a:lnTo>
                  <a:lnTo>
                    <a:pt x="15293" y="17647"/>
                  </a:lnTo>
                  <a:close/>
                </a:path>
              </a:pathLst>
            </a:custGeom>
            <a:solidFill>
              <a:srgbClr val="FFF2CC"/>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56" name="Freeform 50"/>
            <p:cNvSpPr/>
            <p:nvPr/>
          </p:nvSpPr>
          <p:spPr>
            <a:xfrm>
              <a:off x="601662" y="788986"/>
              <a:ext cx="269876" cy="434976"/>
            </a:xfrm>
            <a:custGeom>
              <a:avLst/>
              <a:gdLst/>
              <a:ahLst/>
              <a:cxnLst>
                <a:cxn ang="0">
                  <a:pos x="wd2" y="hd2"/>
                </a:cxn>
                <a:cxn ang="5400000">
                  <a:pos x="wd2" y="hd2"/>
                </a:cxn>
                <a:cxn ang="10800000">
                  <a:pos x="wd2" y="hd2"/>
                </a:cxn>
                <a:cxn ang="16200000">
                  <a:pos x="wd2" y="hd2"/>
                </a:cxn>
              </a:cxnLst>
              <a:rect l="0" t="0" r="r" b="b"/>
              <a:pathLst>
                <a:path w="21600" h="21600" extrusionOk="0">
                  <a:moveTo>
                    <a:pt x="10515" y="985"/>
                  </a:moveTo>
                  <a:lnTo>
                    <a:pt x="0" y="20654"/>
                  </a:lnTo>
                  <a:lnTo>
                    <a:pt x="7348" y="21600"/>
                  </a:lnTo>
                  <a:lnTo>
                    <a:pt x="20460" y="15491"/>
                  </a:lnTo>
                  <a:lnTo>
                    <a:pt x="21600" y="1419"/>
                  </a:lnTo>
                  <a:lnTo>
                    <a:pt x="13935" y="0"/>
                  </a:lnTo>
                  <a:lnTo>
                    <a:pt x="10515" y="985"/>
                  </a:lnTo>
                  <a:close/>
                </a:path>
              </a:pathLst>
            </a:custGeom>
            <a:solidFill>
              <a:srgbClr val="B0C77D"/>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57" name="Freeform 51"/>
            <p:cNvSpPr/>
            <p:nvPr/>
          </p:nvSpPr>
          <p:spPr>
            <a:xfrm>
              <a:off x="749300" y="839786"/>
              <a:ext cx="277813" cy="396876"/>
            </a:xfrm>
            <a:custGeom>
              <a:avLst/>
              <a:gdLst/>
              <a:ahLst/>
              <a:cxnLst>
                <a:cxn ang="0">
                  <a:pos x="wd2" y="hd2"/>
                </a:cxn>
                <a:cxn ang="5400000">
                  <a:pos x="wd2" y="hd2"/>
                </a:cxn>
                <a:cxn ang="10800000">
                  <a:pos x="wd2" y="hd2"/>
                </a:cxn>
                <a:cxn ang="16200000">
                  <a:pos x="wd2" y="hd2"/>
                </a:cxn>
              </a:cxnLst>
              <a:rect l="0" t="0" r="r" b="b"/>
              <a:pathLst>
                <a:path w="21600" h="21600" extrusionOk="0">
                  <a:moveTo>
                    <a:pt x="17403" y="1119"/>
                  </a:moveTo>
                  <a:lnTo>
                    <a:pt x="21600" y="21600"/>
                  </a:lnTo>
                  <a:lnTo>
                    <a:pt x="19070" y="21600"/>
                  </a:lnTo>
                  <a:lnTo>
                    <a:pt x="0" y="19363"/>
                  </a:lnTo>
                  <a:lnTo>
                    <a:pt x="4875" y="5895"/>
                  </a:lnTo>
                  <a:lnTo>
                    <a:pt x="15182" y="0"/>
                  </a:lnTo>
                  <a:lnTo>
                    <a:pt x="17403" y="1119"/>
                  </a:lnTo>
                  <a:close/>
                </a:path>
              </a:pathLst>
            </a:custGeom>
            <a:solidFill>
              <a:srgbClr val="9CB367"/>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58" name="Freeform 52"/>
            <p:cNvSpPr/>
            <p:nvPr/>
          </p:nvSpPr>
          <p:spPr>
            <a:xfrm>
              <a:off x="800100" y="855661"/>
              <a:ext cx="207962" cy="381001"/>
            </a:xfrm>
            <a:custGeom>
              <a:avLst/>
              <a:gdLst/>
              <a:ahLst/>
              <a:cxnLst>
                <a:cxn ang="0">
                  <a:pos x="wd2" y="hd2"/>
                </a:cxn>
                <a:cxn ang="5400000">
                  <a:pos x="wd2" y="hd2"/>
                </a:cxn>
                <a:cxn ang="10800000">
                  <a:pos x="wd2" y="hd2"/>
                </a:cxn>
                <a:cxn ang="16200000">
                  <a:pos x="wd2" y="hd2"/>
                </a:cxn>
              </a:cxnLst>
              <a:rect l="0" t="0" r="r" b="b"/>
              <a:pathLst>
                <a:path w="21600" h="21600" extrusionOk="0">
                  <a:moveTo>
                    <a:pt x="18068" y="225"/>
                  </a:moveTo>
                  <a:lnTo>
                    <a:pt x="13633" y="6601"/>
                  </a:lnTo>
                  <a:lnTo>
                    <a:pt x="18808" y="7904"/>
                  </a:lnTo>
                  <a:lnTo>
                    <a:pt x="17822" y="11272"/>
                  </a:lnTo>
                  <a:lnTo>
                    <a:pt x="20943" y="12170"/>
                  </a:lnTo>
                  <a:lnTo>
                    <a:pt x="21600" y="14101"/>
                  </a:lnTo>
                  <a:lnTo>
                    <a:pt x="20286" y="21600"/>
                  </a:lnTo>
                  <a:lnTo>
                    <a:pt x="0" y="20118"/>
                  </a:lnTo>
                  <a:lnTo>
                    <a:pt x="1971" y="10284"/>
                  </a:lnTo>
                  <a:lnTo>
                    <a:pt x="13305" y="0"/>
                  </a:lnTo>
                  <a:lnTo>
                    <a:pt x="18068" y="225"/>
                  </a:lnTo>
                  <a:close/>
                </a:path>
              </a:pathLst>
            </a:custGeom>
            <a:solidFill>
              <a:srgbClr val="89964C"/>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59" name="Freeform 53"/>
            <p:cNvSpPr/>
            <p:nvPr/>
          </p:nvSpPr>
          <p:spPr>
            <a:xfrm>
              <a:off x="661987" y="966786"/>
              <a:ext cx="330201" cy="333376"/>
            </a:xfrm>
            <a:custGeom>
              <a:avLst/>
              <a:gdLst/>
              <a:ahLst/>
              <a:cxnLst>
                <a:cxn ang="0">
                  <a:pos x="wd2" y="hd2"/>
                </a:cxn>
                <a:cxn ang="5400000">
                  <a:pos x="wd2" y="hd2"/>
                </a:cxn>
                <a:cxn ang="10800000">
                  <a:pos x="wd2" y="hd2"/>
                </a:cxn>
                <a:cxn ang="16200000">
                  <a:pos x="wd2" y="hd2"/>
                </a:cxn>
              </a:cxnLst>
              <a:rect l="0" t="0" r="r" b="b"/>
              <a:pathLst>
                <a:path w="21600" h="21600" extrusionOk="0">
                  <a:moveTo>
                    <a:pt x="7700" y="670"/>
                  </a:moveTo>
                  <a:lnTo>
                    <a:pt x="5219" y="876"/>
                  </a:lnTo>
                  <a:lnTo>
                    <a:pt x="4909" y="5722"/>
                  </a:lnTo>
                  <a:lnTo>
                    <a:pt x="1189" y="5928"/>
                  </a:lnTo>
                  <a:lnTo>
                    <a:pt x="0" y="21394"/>
                  </a:lnTo>
                  <a:lnTo>
                    <a:pt x="20773" y="21600"/>
                  </a:lnTo>
                  <a:lnTo>
                    <a:pt x="21600" y="6805"/>
                  </a:lnTo>
                  <a:lnTo>
                    <a:pt x="19430" y="6753"/>
                  </a:lnTo>
                  <a:lnTo>
                    <a:pt x="19481" y="2062"/>
                  </a:lnTo>
                  <a:lnTo>
                    <a:pt x="15502" y="1289"/>
                  </a:lnTo>
                  <a:lnTo>
                    <a:pt x="14727" y="3609"/>
                  </a:lnTo>
                  <a:lnTo>
                    <a:pt x="17156" y="3763"/>
                  </a:lnTo>
                  <a:lnTo>
                    <a:pt x="17053" y="6805"/>
                  </a:lnTo>
                  <a:lnTo>
                    <a:pt x="7131" y="6341"/>
                  </a:lnTo>
                  <a:lnTo>
                    <a:pt x="7338" y="3402"/>
                  </a:lnTo>
                  <a:lnTo>
                    <a:pt x="10852" y="4124"/>
                  </a:lnTo>
                  <a:lnTo>
                    <a:pt x="10955" y="0"/>
                  </a:lnTo>
                  <a:lnTo>
                    <a:pt x="7700" y="670"/>
                  </a:lnTo>
                  <a:close/>
                </a:path>
              </a:pathLst>
            </a:custGeom>
            <a:solidFill>
              <a:srgbClr val="0000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60" name="Freeform 54"/>
            <p:cNvSpPr/>
            <p:nvPr/>
          </p:nvSpPr>
          <p:spPr>
            <a:xfrm>
              <a:off x="819150" y="923925"/>
              <a:ext cx="95251" cy="128588"/>
            </a:xfrm>
            <a:custGeom>
              <a:avLst/>
              <a:gdLst/>
              <a:ahLst/>
              <a:cxnLst>
                <a:cxn ang="0">
                  <a:pos x="wd2" y="hd2"/>
                </a:cxn>
                <a:cxn ang="5400000">
                  <a:pos x="wd2" y="hd2"/>
                </a:cxn>
                <a:cxn ang="10800000">
                  <a:pos x="wd2" y="hd2"/>
                </a:cxn>
                <a:cxn ang="16200000">
                  <a:pos x="wd2" y="hd2"/>
                </a:cxn>
              </a:cxnLst>
              <a:rect l="0" t="0" r="r" b="b"/>
              <a:pathLst>
                <a:path w="21600" h="21600" extrusionOk="0">
                  <a:moveTo>
                    <a:pt x="1239" y="21600"/>
                  </a:moveTo>
                  <a:lnTo>
                    <a:pt x="17351" y="19867"/>
                  </a:lnTo>
                  <a:lnTo>
                    <a:pt x="21600" y="9067"/>
                  </a:lnTo>
                  <a:lnTo>
                    <a:pt x="18767" y="0"/>
                  </a:lnTo>
                  <a:lnTo>
                    <a:pt x="3541" y="1067"/>
                  </a:lnTo>
                  <a:lnTo>
                    <a:pt x="0" y="15733"/>
                  </a:lnTo>
                  <a:lnTo>
                    <a:pt x="1239" y="21600"/>
                  </a:lnTo>
                  <a:close/>
                </a:path>
              </a:pathLst>
            </a:custGeom>
            <a:solidFill>
              <a:srgbClr val="FFCC8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61" name="Freeform 55"/>
            <p:cNvSpPr/>
            <p:nvPr/>
          </p:nvSpPr>
          <p:spPr>
            <a:xfrm>
              <a:off x="779462" y="903286"/>
              <a:ext cx="90489" cy="149226"/>
            </a:xfrm>
            <a:custGeom>
              <a:avLst/>
              <a:gdLst/>
              <a:ahLst/>
              <a:cxnLst>
                <a:cxn ang="0">
                  <a:pos x="wd2" y="hd2"/>
                </a:cxn>
                <a:cxn ang="5400000">
                  <a:pos x="wd2" y="hd2"/>
                </a:cxn>
                <a:cxn ang="10800000">
                  <a:pos x="wd2" y="hd2"/>
                </a:cxn>
                <a:cxn ang="16200000">
                  <a:pos x="wd2" y="hd2"/>
                </a:cxn>
              </a:cxnLst>
              <a:rect l="0" t="0" r="r" b="b"/>
              <a:pathLst>
                <a:path w="21600" h="21600" extrusionOk="0">
                  <a:moveTo>
                    <a:pt x="10421" y="2541"/>
                  </a:moveTo>
                  <a:lnTo>
                    <a:pt x="1137" y="5429"/>
                  </a:lnTo>
                  <a:lnTo>
                    <a:pt x="0" y="10627"/>
                  </a:lnTo>
                  <a:lnTo>
                    <a:pt x="8905" y="11320"/>
                  </a:lnTo>
                  <a:lnTo>
                    <a:pt x="6253" y="18481"/>
                  </a:lnTo>
                  <a:lnTo>
                    <a:pt x="10611" y="21600"/>
                  </a:lnTo>
                  <a:lnTo>
                    <a:pt x="14211" y="9934"/>
                  </a:lnTo>
                  <a:lnTo>
                    <a:pt x="21600" y="0"/>
                  </a:lnTo>
                  <a:lnTo>
                    <a:pt x="10421" y="2541"/>
                  </a:lnTo>
                  <a:close/>
                </a:path>
              </a:pathLst>
            </a:custGeom>
            <a:solidFill>
              <a:srgbClr val="FFF2CC"/>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62" name="Freeform 56"/>
            <p:cNvSpPr/>
            <p:nvPr/>
          </p:nvSpPr>
          <p:spPr>
            <a:xfrm>
              <a:off x="725487" y="279400"/>
              <a:ext cx="146051" cy="500062"/>
            </a:xfrm>
            <a:custGeom>
              <a:avLst/>
              <a:gdLst/>
              <a:ahLst/>
              <a:cxnLst>
                <a:cxn ang="0">
                  <a:pos x="wd2" y="hd2"/>
                </a:cxn>
                <a:cxn ang="5400000">
                  <a:pos x="wd2" y="hd2"/>
                </a:cxn>
                <a:cxn ang="10800000">
                  <a:pos x="wd2" y="hd2"/>
                </a:cxn>
                <a:cxn ang="16200000">
                  <a:pos x="wd2" y="hd2"/>
                </a:cxn>
              </a:cxnLst>
              <a:rect l="0" t="0" r="r" b="b"/>
              <a:pathLst>
                <a:path w="21600" h="21600" extrusionOk="0">
                  <a:moveTo>
                    <a:pt x="18900" y="0"/>
                  </a:moveTo>
                  <a:lnTo>
                    <a:pt x="21600" y="1440"/>
                  </a:lnTo>
                  <a:lnTo>
                    <a:pt x="8570" y="21600"/>
                  </a:lnTo>
                  <a:lnTo>
                    <a:pt x="0" y="21600"/>
                  </a:lnTo>
                  <a:lnTo>
                    <a:pt x="3874" y="2297"/>
                  </a:lnTo>
                  <a:lnTo>
                    <a:pt x="7630" y="686"/>
                  </a:lnTo>
                  <a:lnTo>
                    <a:pt x="18900" y="0"/>
                  </a:lnTo>
                  <a:close/>
                </a:path>
              </a:pathLst>
            </a:custGeom>
            <a:solidFill>
              <a:srgbClr val="FFFFFF"/>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63" name="Freeform 57"/>
            <p:cNvSpPr/>
            <p:nvPr/>
          </p:nvSpPr>
          <p:spPr>
            <a:xfrm>
              <a:off x="725487" y="350837"/>
              <a:ext cx="85726" cy="425450"/>
            </a:xfrm>
            <a:custGeom>
              <a:avLst/>
              <a:gdLst/>
              <a:ahLst/>
              <a:cxnLst>
                <a:cxn ang="0">
                  <a:pos x="wd2" y="hd2"/>
                </a:cxn>
                <a:cxn ang="5400000">
                  <a:pos x="wd2" y="hd2"/>
                </a:cxn>
                <a:cxn ang="10800000">
                  <a:pos x="wd2" y="hd2"/>
                </a:cxn>
                <a:cxn ang="16200000">
                  <a:pos x="wd2" y="hd2"/>
                </a:cxn>
              </a:cxnLst>
              <a:rect l="0" t="0" r="r" b="b"/>
              <a:pathLst>
                <a:path w="21600" h="21600" extrusionOk="0">
                  <a:moveTo>
                    <a:pt x="21600" y="1693"/>
                  </a:moveTo>
                  <a:lnTo>
                    <a:pt x="16913" y="0"/>
                  </a:lnTo>
                  <a:lnTo>
                    <a:pt x="7336" y="1330"/>
                  </a:lnTo>
                  <a:lnTo>
                    <a:pt x="0" y="9228"/>
                  </a:lnTo>
                  <a:lnTo>
                    <a:pt x="1834" y="21600"/>
                  </a:lnTo>
                  <a:lnTo>
                    <a:pt x="7336" y="21519"/>
                  </a:lnTo>
                  <a:lnTo>
                    <a:pt x="7132" y="21318"/>
                  </a:lnTo>
                  <a:lnTo>
                    <a:pt x="7132" y="15918"/>
                  </a:lnTo>
                  <a:lnTo>
                    <a:pt x="7336" y="14306"/>
                  </a:lnTo>
                  <a:lnTo>
                    <a:pt x="7743" y="12573"/>
                  </a:lnTo>
                  <a:lnTo>
                    <a:pt x="7743" y="10840"/>
                  </a:lnTo>
                  <a:lnTo>
                    <a:pt x="8151" y="9107"/>
                  </a:lnTo>
                  <a:lnTo>
                    <a:pt x="8355" y="7455"/>
                  </a:lnTo>
                  <a:lnTo>
                    <a:pt x="8966" y="5924"/>
                  </a:lnTo>
                  <a:lnTo>
                    <a:pt x="9374" y="4513"/>
                  </a:lnTo>
                  <a:lnTo>
                    <a:pt x="10189" y="3345"/>
                  </a:lnTo>
                  <a:lnTo>
                    <a:pt x="11004" y="2418"/>
                  </a:lnTo>
                  <a:lnTo>
                    <a:pt x="12023" y="1813"/>
                  </a:lnTo>
                  <a:lnTo>
                    <a:pt x="15691" y="1007"/>
                  </a:lnTo>
                  <a:lnTo>
                    <a:pt x="21600" y="1693"/>
                  </a:lnTo>
                  <a:close/>
                </a:path>
              </a:pathLst>
            </a:custGeom>
            <a:solidFill>
              <a:srgbClr val="CCA6FF"/>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64" name="Freeform 58"/>
            <p:cNvSpPr/>
            <p:nvPr/>
          </p:nvSpPr>
          <p:spPr>
            <a:xfrm>
              <a:off x="785812" y="379411"/>
              <a:ext cx="254001" cy="571501"/>
            </a:xfrm>
            <a:custGeom>
              <a:avLst/>
              <a:gdLst/>
              <a:ahLst/>
              <a:cxnLst>
                <a:cxn ang="0">
                  <a:pos x="wd2" y="hd2"/>
                </a:cxn>
                <a:cxn ang="5400000">
                  <a:pos x="wd2" y="hd2"/>
                </a:cxn>
                <a:cxn ang="10800000">
                  <a:pos x="wd2" y="hd2"/>
                </a:cxn>
                <a:cxn ang="16200000">
                  <a:pos x="wd2" y="hd2"/>
                </a:cxn>
              </a:cxnLst>
              <a:rect l="0" t="0" r="r" b="b"/>
              <a:pathLst>
                <a:path w="21600" h="21600" extrusionOk="0">
                  <a:moveTo>
                    <a:pt x="21600" y="270"/>
                  </a:moveTo>
                  <a:lnTo>
                    <a:pt x="20588" y="11025"/>
                  </a:lnTo>
                  <a:lnTo>
                    <a:pt x="16605" y="15622"/>
                  </a:lnTo>
                  <a:lnTo>
                    <a:pt x="17752" y="18085"/>
                  </a:lnTo>
                  <a:lnTo>
                    <a:pt x="13568" y="18866"/>
                  </a:lnTo>
                  <a:lnTo>
                    <a:pt x="11475" y="21480"/>
                  </a:lnTo>
                  <a:lnTo>
                    <a:pt x="7560" y="21600"/>
                  </a:lnTo>
                  <a:lnTo>
                    <a:pt x="5130" y="21209"/>
                  </a:lnTo>
                  <a:lnTo>
                    <a:pt x="3578" y="18986"/>
                  </a:lnTo>
                  <a:lnTo>
                    <a:pt x="1890" y="18836"/>
                  </a:lnTo>
                  <a:lnTo>
                    <a:pt x="0" y="16643"/>
                  </a:lnTo>
                  <a:lnTo>
                    <a:pt x="8505" y="0"/>
                  </a:lnTo>
                  <a:lnTo>
                    <a:pt x="21600" y="270"/>
                  </a:lnTo>
                  <a:close/>
                </a:path>
              </a:pathLst>
            </a:custGeom>
            <a:solidFill>
              <a:srgbClr val="9CB367"/>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65" name="Freeform 59"/>
            <p:cNvSpPr/>
            <p:nvPr/>
          </p:nvSpPr>
          <p:spPr>
            <a:xfrm>
              <a:off x="481012" y="376237"/>
              <a:ext cx="260351" cy="419100"/>
            </a:xfrm>
            <a:custGeom>
              <a:avLst/>
              <a:gdLst/>
              <a:ahLst/>
              <a:cxnLst>
                <a:cxn ang="0">
                  <a:pos x="wd2" y="hd2"/>
                </a:cxn>
                <a:cxn ang="5400000">
                  <a:pos x="wd2" y="hd2"/>
                </a:cxn>
                <a:cxn ang="10800000">
                  <a:pos x="wd2" y="hd2"/>
                </a:cxn>
                <a:cxn ang="16200000">
                  <a:pos x="wd2" y="hd2"/>
                </a:cxn>
              </a:cxnLst>
              <a:rect l="0" t="0" r="r" b="b"/>
              <a:pathLst>
                <a:path w="21600" h="21600" extrusionOk="0">
                  <a:moveTo>
                    <a:pt x="0" y="16169"/>
                  </a:moveTo>
                  <a:lnTo>
                    <a:pt x="1783" y="18088"/>
                  </a:lnTo>
                  <a:lnTo>
                    <a:pt x="16910" y="14087"/>
                  </a:lnTo>
                  <a:lnTo>
                    <a:pt x="18892" y="12740"/>
                  </a:lnTo>
                  <a:lnTo>
                    <a:pt x="20015" y="21600"/>
                  </a:lnTo>
                  <a:lnTo>
                    <a:pt x="21006" y="21600"/>
                  </a:lnTo>
                  <a:lnTo>
                    <a:pt x="21600" y="19763"/>
                  </a:lnTo>
                  <a:lnTo>
                    <a:pt x="20279" y="0"/>
                  </a:lnTo>
                  <a:lnTo>
                    <a:pt x="18694" y="204"/>
                  </a:lnTo>
                  <a:lnTo>
                    <a:pt x="12220" y="11351"/>
                  </a:lnTo>
                  <a:lnTo>
                    <a:pt x="1850" y="13924"/>
                  </a:lnTo>
                  <a:lnTo>
                    <a:pt x="0" y="16169"/>
                  </a:lnTo>
                  <a:close/>
                </a:path>
              </a:pathLst>
            </a:custGeom>
            <a:solidFill>
              <a:srgbClr val="9CB367"/>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66" name="Freeform 60"/>
            <p:cNvSpPr/>
            <p:nvPr/>
          </p:nvSpPr>
          <p:spPr>
            <a:xfrm>
              <a:off x="476250" y="306386"/>
              <a:ext cx="293688" cy="46196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5836" y="2260"/>
                  </a:lnTo>
                  <a:lnTo>
                    <a:pt x="9199" y="12412"/>
                  </a:lnTo>
                  <a:lnTo>
                    <a:pt x="0" y="15190"/>
                  </a:lnTo>
                  <a:lnTo>
                    <a:pt x="0" y="16932"/>
                  </a:lnTo>
                  <a:lnTo>
                    <a:pt x="408" y="17932"/>
                  </a:lnTo>
                  <a:lnTo>
                    <a:pt x="13158" y="13931"/>
                  </a:lnTo>
                  <a:lnTo>
                    <a:pt x="17816" y="3779"/>
                  </a:lnTo>
                  <a:lnTo>
                    <a:pt x="17816" y="5335"/>
                  </a:lnTo>
                  <a:lnTo>
                    <a:pt x="17874" y="6484"/>
                  </a:lnTo>
                  <a:lnTo>
                    <a:pt x="17874" y="7743"/>
                  </a:lnTo>
                  <a:lnTo>
                    <a:pt x="17932" y="9262"/>
                  </a:lnTo>
                  <a:lnTo>
                    <a:pt x="17990" y="10819"/>
                  </a:lnTo>
                  <a:lnTo>
                    <a:pt x="18107" y="12449"/>
                  </a:lnTo>
                  <a:lnTo>
                    <a:pt x="18165" y="14042"/>
                  </a:lnTo>
                  <a:lnTo>
                    <a:pt x="18223" y="15709"/>
                  </a:lnTo>
                  <a:lnTo>
                    <a:pt x="18340" y="17191"/>
                  </a:lnTo>
                  <a:lnTo>
                    <a:pt x="18456" y="18562"/>
                  </a:lnTo>
                  <a:lnTo>
                    <a:pt x="18631" y="19673"/>
                  </a:lnTo>
                  <a:lnTo>
                    <a:pt x="18805" y="20600"/>
                  </a:lnTo>
                  <a:lnTo>
                    <a:pt x="18922" y="21267"/>
                  </a:lnTo>
                  <a:lnTo>
                    <a:pt x="19096" y="21600"/>
                  </a:lnTo>
                  <a:lnTo>
                    <a:pt x="19795" y="21526"/>
                  </a:lnTo>
                  <a:lnTo>
                    <a:pt x="19737" y="21341"/>
                  </a:lnTo>
                  <a:lnTo>
                    <a:pt x="19737" y="20822"/>
                  </a:lnTo>
                  <a:lnTo>
                    <a:pt x="19679" y="20081"/>
                  </a:lnTo>
                  <a:lnTo>
                    <a:pt x="19679" y="15042"/>
                  </a:lnTo>
                  <a:lnTo>
                    <a:pt x="19795" y="13375"/>
                  </a:lnTo>
                  <a:lnTo>
                    <a:pt x="19795" y="11634"/>
                  </a:lnTo>
                  <a:lnTo>
                    <a:pt x="19912" y="9892"/>
                  </a:lnTo>
                  <a:lnTo>
                    <a:pt x="20086" y="8077"/>
                  </a:lnTo>
                  <a:lnTo>
                    <a:pt x="20261" y="6298"/>
                  </a:lnTo>
                  <a:lnTo>
                    <a:pt x="20494" y="4557"/>
                  </a:lnTo>
                  <a:lnTo>
                    <a:pt x="20785" y="2927"/>
                  </a:lnTo>
                  <a:lnTo>
                    <a:pt x="21192" y="1408"/>
                  </a:lnTo>
                  <a:lnTo>
                    <a:pt x="21600" y="0"/>
                  </a:lnTo>
                  <a:close/>
                </a:path>
              </a:pathLst>
            </a:custGeom>
            <a:solidFill>
              <a:srgbClr val="B0C77D"/>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67" name="Freeform 61"/>
            <p:cNvSpPr/>
            <p:nvPr/>
          </p:nvSpPr>
          <p:spPr>
            <a:xfrm>
              <a:off x="671512" y="58737"/>
              <a:ext cx="160339" cy="254001"/>
            </a:xfrm>
            <a:custGeom>
              <a:avLst/>
              <a:gdLst/>
              <a:ahLst/>
              <a:cxnLst>
                <a:cxn ang="0">
                  <a:pos x="wd2" y="hd2"/>
                </a:cxn>
                <a:cxn ang="5400000">
                  <a:pos x="wd2" y="hd2"/>
                </a:cxn>
                <a:cxn ang="10800000">
                  <a:pos x="wd2" y="hd2"/>
                </a:cxn>
                <a:cxn ang="16200000">
                  <a:pos x="wd2" y="hd2"/>
                </a:cxn>
              </a:cxnLst>
              <a:rect l="0" t="0" r="r" b="b"/>
              <a:pathLst>
                <a:path w="21600" h="21600" extrusionOk="0">
                  <a:moveTo>
                    <a:pt x="4384" y="17457"/>
                  </a:moveTo>
                  <a:lnTo>
                    <a:pt x="0" y="883"/>
                  </a:lnTo>
                  <a:lnTo>
                    <a:pt x="3101" y="0"/>
                  </a:lnTo>
                  <a:lnTo>
                    <a:pt x="17644" y="2309"/>
                  </a:lnTo>
                  <a:lnTo>
                    <a:pt x="21600" y="16302"/>
                  </a:lnTo>
                  <a:lnTo>
                    <a:pt x="20638" y="20513"/>
                  </a:lnTo>
                  <a:lnTo>
                    <a:pt x="15291" y="21600"/>
                  </a:lnTo>
                  <a:lnTo>
                    <a:pt x="13473" y="21125"/>
                  </a:lnTo>
                  <a:lnTo>
                    <a:pt x="13366" y="18204"/>
                  </a:lnTo>
                  <a:lnTo>
                    <a:pt x="5988" y="18408"/>
                  </a:lnTo>
                  <a:lnTo>
                    <a:pt x="4384" y="17457"/>
                  </a:lnTo>
                  <a:close/>
                </a:path>
              </a:pathLst>
            </a:custGeom>
            <a:solidFill>
              <a:srgbClr val="FFF2CC"/>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68" name="Freeform 62"/>
            <p:cNvSpPr/>
            <p:nvPr/>
          </p:nvSpPr>
          <p:spPr>
            <a:xfrm>
              <a:off x="703262" y="82550"/>
              <a:ext cx="149226" cy="217487"/>
            </a:xfrm>
            <a:custGeom>
              <a:avLst/>
              <a:gdLst/>
              <a:ahLst/>
              <a:cxnLst>
                <a:cxn ang="0">
                  <a:pos x="wd2" y="hd2"/>
                </a:cxn>
                <a:cxn ang="5400000">
                  <a:pos x="wd2" y="hd2"/>
                </a:cxn>
                <a:cxn ang="10800000">
                  <a:pos x="wd2" y="hd2"/>
                </a:cxn>
                <a:cxn ang="16200000">
                  <a:pos x="wd2" y="hd2"/>
                </a:cxn>
              </a:cxnLst>
              <a:rect l="0" t="0" r="r" b="b"/>
              <a:pathLst>
                <a:path w="21600" h="21600" extrusionOk="0">
                  <a:moveTo>
                    <a:pt x="8229" y="1588"/>
                  </a:moveTo>
                  <a:lnTo>
                    <a:pt x="8229" y="1668"/>
                  </a:lnTo>
                  <a:lnTo>
                    <a:pt x="8457" y="1906"/>
                  </a:lnTo>
                  <a:lnTo>
                    <a:pt x="8571" y="2303"/>
                  </a:lnTo>
                  <a:lnTo>
                    <a:pt x="8686" y="2859"/>
                  </a:lnTo>
                  <a:lnTo>
                    <a:pt x="8914" y="3415"/>
                  </a:lnTo>
                  <a:lnTo>
                    <a:pt x="9143" y="4129"/>
                  </a:lnTo>
                  <a:lnTo>
                    <a:pt x="9257" y="4924"/>
                  </a:lnTo>
                  <a:lnTo>
                    <a:pt x="9486" y="5797"/>
                  </a:lnTo>
                  <a:lnTo>
                    <a:pt x="9486" y="7465"/>
                  </a:lnTo>
                  <a:lnTo>
                    <a:pt x="9257" y="8338"/>
                  </a:lnTo>
                  <a:lnTo>
                    <a:pt x="9143" y="9212"/>
                  </a:lnTo>
                  <a:lnTo>
                    <a:pt x="8686" y="10006"/>
                  </a:lnTo>
                  <a:lnTo>
                    <a:pt x="8229" y="10721"/>
                  </a:lnTo>
                  <a:lnTo>
                    <a:pt x="7543" y="11515"/>
                  </a:lnTo>
                  <a:lnTo>
                    <a:pt x="6629" y="12150"/>
                  </a:lnTo>
                  <a:lnTo>
                    <a:pt x="7200" y="12150"/>
                  </a:lnTo>
                  <a:lnTo>
                    <a:pt x="7657" y="12388"/>
                  </a:lnTo>
                  <a:lnTo>
                    <a:pt x="8457" y="12706"/>
                  </a:lnTo>
                  <a:lnTo>
                    <a:pt x="8686" y="12944"/>
                  </a:lnTo>
                  <a:lnTo>
                    <a:pt x="9029" y="13182"/>
                  </a:lnTo>
                  <a:lnTo>
                    <a:pt x="9257" y="13579"/>
                  </a:lnTo>
                  <a:lnTo>
                    <a:pt x="9486" y="14056"/>
                  </a:lnTo>
                  <a:lnTo>
                    <a:pt x="9600" y="14532"/>
                  </a:lnTo>
                  <a:lnTo>
                    <a:pt x="9829" y="15088"/>
                  </a:lnTo>
                  <a:lnTo>
                    <a:pt x="9943" y="15803"/>
                  </a:lnTo>
                  <a:lnTo>
                    <a:pt x="10057" y="16676"/>
                  </a:lnTo>
                  <a:lnTo>
                    <a:pt x="9829" y="16756"/>
                  </a:lnTo>
                  <a:lnTo>
                    <a:pt x="9371" y="16994"/>
                  </a:lnTo>
                  <a:lnTo>
                    <a:pt x="9029" y="17153"/>
                  </a:lnTo>
                  <a:lnTo>
                    <a:pt x="8571" y="17391"/>
                  </a:lnTo>
                  <a:lnTo>
                    <a:pt x="8114" y="17550"/>
                  </a:lnTo>
                  <a:lnTo>
                    <a:pt x="7657" y="17788"/>
                  </a:lnTo>
                  <a:lnTo>
                    <a:pt x="6857" y="17947"/>
                  </a:lnTo>
                  <a:lnTo>
                    <a:pt x="6171" y="18106"/>
                  </a:lnTo>
                  <a:lnTo>
                    <a:pt x="5371" y="18185"/>
                  </a:lnTo>
                  <a:lnTo>
                    <a:pt x="4457" y="18265"/>
                  </a:lnTo>
                  <a:lnTo>
                    <a:pt x="2400" y="18265"/>
                  </a:lnTo>
                  <a:lnTo>
                    <a:pt x="1143" y="18185"/>
                  </a:lnTo>
                  <a:lnTo>
                    <a:pt x="0" y="18026"/>
                  </a:lnTo>
                  <a:lnTo>
                    <a:pt x="571" y="19853"/>
                  </a:lnTo>
                  <a:lnTo>
                    <a:pt x="1143" y="19853"/>
                  </a:lnTo>
                  <a:lnTo>
                    <a:pt x="1714" y="19932"/>
                  </a:lnTo>
                  <a:lnTo>
                    <a:pt x="2286" y="19932"/>
                  </a:lnTo>
                  <a:lnTo>
                    <a:pt x="2857" y="20012"/>
                  </a:lnTo>
                  <a:lnTo>
                    <a:pt x="4571" y="20012"/>
                  </a:lnTo>
                  <a:lnTo>
                    <a:pt x="6400" y="19853"/>
                  </a:lnTo>
                  <a:lnTo>
                    <a:pt x="7543" y="19694"/>
                  </a:lnTo>
                  <a:lnTo>
                    <a:pt x="8800" y="19535"/>
                  </a:lnTo>
                  <a:lnTo>
                    <a:pt x="10057" y="19297"/>
                  </a:lnTo>
                  <a:lnTo>
                    <a:pt x="11429" y="18979"/>
                  </a:lnTo>
                  <a:lnTo>
                    <a:pt x="12800" y="18582"/>
                  </a:lnTo>
                  <a:lnTo>
                    <a:pt x="14286" y="18185"/>
                  </a:lnTo>
                  <a:lnTo>
                    <a:pt x="14400" y="18185"/>
                  </a:lnTo>
                  <a:lnTo>
                    <a:pt x="15200" y="18741"/>
                  </a:lnTo>
                  <a:lnTo>
                    <a:pt x="15771" y="19218"/>
                  </a:lnTo>
                  <a:lnTo>
                    <a:pt x="16114" y="19376"/>
                  </a:lnTo>
                  <a:lnTo>
                    <a:pt x="16343" y="19694"/>
                  </a:lnTo>
                  <a:lnTo>
                    <a:pt x="16571" y="19932"/>
                  </a:lnTo>
                  <a:lnTo>
                    <a:pt x="17029" y="20568"/>
                  </a:lnTo>
                  <a:lnTo>
                    <a:pt x="17143" y="20965"/>
                  </a:lnTo>
                  <a:lnTo>
                    <a:pt x="17371" y="21600"/>
                  </a:lnTo>
                  <a:lnTo>
                    <a:pt x="21600" y="19615"/>
                  </a:lnTo>
                  <a:lnTo>
                    <a:pt x="19314" y="15882"/>
                  </a:lnTo>
                  <a:lnTo>
                    <a:pt x="15886" y="0"/>
                  </a:lnTo>
                  <a:lnTo>
                    <a:pt x="8229" y="1588"/>
                  </a:lnTo>
                  <a:close/>
                </a:path>
              </a:pathLst>
            </a:custGeom>
            <a:solidFill>
              <a:srgbClr val="FFCC8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69" name="Freeform 63"/>
            <p:cNvSpPr/>
            <p:nvPr/>
          </p:nvSpPr>
          <p:spPr>
            <a:xfrm>
              <a:off x="633412" y="9525"/>
              <a:ext cx="301626" cy="241301"/>
            </a:xfrm>
            <a:custGeom>
              <a:avLst/>
              <a:gdLst/>
              <a:ahLst/>
              <a:cxnLst>
                <a:cxn ang="0">
                  <a:pos x="wd2" y="hd2"/>
                </a:cxn>
                <a:cxn ang="5400000">
                  <a:pos x="wd2" y="hd2"/>
                </a:cxn>
                <a:cxn ang="10800000">
                  <a:pos x="wd2" y="hd2"/>
                </a:cxn>
                <a:cxn ang="16200000">
                  <a:pos x="wd2" y="hd2"/>
                </a:cxn>
              </a:cxnLst>
              <a:rect l="0" t="0" r="r" b="b"/>
              <a:pathLst>
                <a:path w="21600" h="21600" extrusionOk="0">
                  <a:moveTo>
                    <a:pt x="3979" y="5435"/>
                  </a:moveTo>
                  <a:lnTo>
                    <a:pt x="4206" y="7553"/>
                  </a:lnTo>
                  <a:lnTo>
                    <a:pt x="3979" y="7412"/>
                  </a:lnTo>
                  <a:lnTo>
                    <a:pt x="3808" y="7271"/>
                  </a:lnTo>
                  <a:lnTo>
                    <a:pt x="3581" y="7200"/>
                  </a:lnTo>
                  <a:lnTo>
                    <a:pt x="3240" y="6918"/>
                  </a:lnTo>
                  <a:lnTo>
                    <a:pt x="2899" y="6706"/>
                  </a:lnTo>
                  <a:lnTo>
                    <a:pt x="2217" y="6141"/>
                  </a:lnTo>
                  <a:lnTo>
                    <a:pt x="1819" y="5718"/>
                  </a:lnTo>
                  <a:lnTo>
                    <a:pt x="1421" y="5224"/>
                  </a:lnTo>
                  <a:lnTo>
                    <a:pt x="1080" y="4729"/>
                  </a:lnTo>
                  <a:lnTo>
                    <a:pt x="796" y="4235"/>
                  </a:lnTo>
                  <a:lnTo>
                    <a:pt x="455" y="3459"/>
                  </a:lnTo>
                  <a:lnTo>
                    <a:pt x="227" y="2824"/>
                  </a:lnTo>
                  <a:lnTo>
                    <a:pt x="57" y="2118"/>
                  </a:lnTo>
                  <a:lnTo>
                    <a:pt x="0" y="1341"/>
                  </a:lnTo>
                  <a:lnTo>
                    <a:pt x="114" y="1271"/>
                  </a:lnTo>
                  <a:lnTo>
                    <a:pt x="568" y="1059"/>
                  </a:lnTo>
                  <a:lnTo>
                    <a:pt x="1307" y="847"/>
                  </a:lnTo>
                  <a:lnTo>
                    <a:pt x="2274" y="565"/>
                  </a:lnTo>
                  <a:lnTo>
                    <a:pt x="3411" y="282"/>
                  </a:lnTo>
                  <a:lnTo>
                    <a:pt x="4775" y="141"/>
                  </a:lnTo>
                  <a:lnTo>
                    <a:pt x="6253" y="0"/>
                  </a:lnTo>
                  <a:lnTo>
                    <a:pt x="7901" y="0"/>
                  </a:lnTo>
                  <a:lnTo>
                    <a:pt x="9493" y="141"/>
                  </a:lnTo>
                  <a:lnTo>
                    <a:pt x="11255" y="494"/>
                  </a:lnTo>
                  <a:lnTo>
                    <a:pt x="12960" y="1059"/>
                  </a:lnTo>
                  <a:lnTo>
                    <a:pt x="14722" y="1906"/>
                  </a:lnTo>
                  <a:lnTo>
                    <a:pt x="16427" y="3035"/>
                  </a:lnTo>
                  <a:lnTo>
                    <a:pt x="18019" y="4659"/>
                  </a:lnTo>
                  <a:lnTo>
                    <a:pt x="19497" y="6565"/>
                  </a:lnTo>
                  <a:lnTo>
                    <a:pt x="20861" y="8894"/>
                  </a:lnTo>
                  <a:lnTo>
                    <a:pt x="20861" y="8965"/>
                  </a:lnTo>
                  <a:lnTo>
                    <a:pt x="20975" y="9318"/>
                  </a:lnTo>
                  <a:lnTo>
                    <a:pt x="21088" y="9812"/>
                  </a:lnTo>
                  <a:lnTo>
                    <a:pt x="21259" y="10518"/>
                  </a:lnTo>
                  <a:lnTo>
                    <a:pt x="21373" y="11294"/>
                  </a:lnTo>
                  <a:lnTo>
                    <a:pt x="21543" y="12282"/>
                  </a:lnTo>
                  <a:lnTo>
                    <a:pt x="21600" y="13271"/>
                  </a:lnTo>
                  <a:lnTo>
                    <a:pt x="21600" y="14400"/>
                  </a:lnTo>
                  <a:lnTo>
                    <a:pt x="21486" y="15459"/>
                  </a:lnTo>
                  <a:lnTo>
                    <a:pt x="21259" y="16588"/>
                  </a:lnTo>
                  <a:lnTo>
                    <a:pt x="20804" y="17647"/>
                  </a:lnTo>
                  <a:lnTo>
                    <a:pt x="20293" y="18635"/>
                  </a:lnTo>
                  <a:lnTo>
                    <a:pt x="19554" y="19482"/>
                  </a:lnTo>
                  <a:lnTo>
                    <a:pt x="18587" y="20329"/>
                  </a:lnTo>
                  <a:lnTo>
                    <a:pt x="17394" y="20965"/>
                  </a:lnTo>
                  <a:lnTo>
                    <a:pt x="15973" y="21459"/>
                  </a:lnTo>
                  <a:lnTo>
                    <a:pt x="15461" y="21459"/>
                  </a:lnTo>
                  <a:lnTo>
                    <a:pt x="15177" y="21529"/>
                  </a:lnTo>
                  <a:lnTo>
                    <a:pt x="14836" y="21529"/>
                  </a:lnTo>
                  <a:lnTo>
                    <a:pt x="14438" y="21600"/>
                  </a:lnTo>
                  <a:lnTo>
                    <a:pt x="13926" y="21529"/>
                  </a:lnTo>
                  <a:lnTo>
                    <a:pt x="13472" y="21529"/>
                  </a:lnTo>
                  <a:lnTo>
                    <a:pt x="12903" y="21459"/>
                  </a:lnTo>
                  <a:lnTo>
                    <a:pt x="12392" y="21388"/>
                  </a:lnTo>
                  <a:lnTo>
                    <a:pt x="11255" y="20965"/>
                  </a:lnTo>
                  <a:lnTo>
                    <a:pt x="10686" y="20612"/>
                  </a:lnTo>
                  <a:lnTo>
                    <a:pt x="10175" y="20329"/>
                  </a:lnTo>
                  <a:lnTo>
                    <a:pt x="9606" y="19835"/>
                  </a:lnTo>
                  <a:lnTo>
                    <a:pt x="9208" y="19341"/>
                  </a:lnTo>
                  <a:lnTo>
                    <a:pt x="9208" y="19200"/>
                  </a:lnTo>
                  <a:lnTo>
                    <a:pt x="9265" y="19129"/>
                  </a:lnTo>
                  <a:lnTo>
                    <a:pt x="9606" y="18565"/>
                  </a:lnTo>
                  <a:lnTo>
                    <a:pt x="9834" y="18141"/>
                  </a:lnTo>
                  <a:lnTo>
                    <a:pt x="10118" y="17647"/>
                  </a:lnTo>
                  <a:lnTo>
                    <a:pt x="10402" y="17082"/>
                  </a:lnTo>
                  <a:lnTo>
                    <a:pt x="10686" y="16376"/>
                  </a:lnTo>
                  <a:lnTo>
                    <a:pt x="11255" y="14824"/>
                  </a:lnTo>
                  <a:lnTo>
                    <a:pt x="11482" y="13835"/>
                  </a:lnTo>
                  <a:lnTo>
                    <a:pt x="11823" y="12918"/>
                  </a:lnTo>
                  <a:lnTo>
                    <a:pt x="11994" y="11788"/>
                  </a:lnTo>
                  <a:lnTo>
                    <a:pt x="12164" y="10588"/>
                  </a:lnTo>
                  <a:lnTo>
                    <a:pt x="12335" y="9318"/>
                  </a:lnTo>
                  <a:lnTo>
                    <a:pt x="12392" y="8047"/>
                  </a:lnTo>
                  <a:lnTo>
                    <a:pt x="12335" y="8047"/>
                  </a:lnTo>
                  <a:lnTo>
                    <a:pt x="12164" y="8118"/>
                  </a:lnTo>
                  <a:lnTo>
                    <a:pt x="11880" y="8118"/>
                  </a:lnTo>
                  <a:lnTo>
                    <a:pt x="11596" y="8188"/>
                  </a:lnTo>
                  <a:lnTo>
                    <a:pt x="11084" y="8188"/>
                  </a:lnTo>
                  <a:lnTo>
                    <a:pt x="10629" y="8259"/>
                  </a:lnTo>
                  <a:lnTo>
                    <a:pt x="9493" y="8259"/>
                  </a:lnTo>
                  <a:lnTo>
                    <a:pt x="8811" y="8118"/>
                  </a:lnTo>
                  <a:lnTo>
                    <a:pt x="8128" y="8047"/>
                  </a:lnTo>
                  <a:lnTo>
                    <a:pt x="7389" y="7765"/>
                  </a:lnTo>
                  <a:lnTo>
                    <a:pt x="6707" y="7553"/>
                  </a:lnTo>
                  <a:lnTo>
                    <a:pt x="6025" y="7129"/>
                  </a:lnTo>
                  <a:lnTo>
                    <a:pt x="5229" y="6706"/>
                  </a:lnTo>
                  <a:lnTo>
                    <a:pt x="4547" y="6071"/>
                  </a:lnTo>
                  <a:lnTo>
                    <a:pt x="3979" y="5435"/>
                  </a:lnTo>
                  <a:close/>
                </a:path>
              </a:pathLst>
            </a:custGeom>
            <a:solidFill>
              <a:srgbClr val="FFCC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70" name="Freeform 64"/>
            <p:cNvSpPr/>
            <p:nvPr/>
          </p:nvSpPr>
          <p:spPr>
            <a:xfrm>
              <a:off x="639762" y="26987"/>
              <a:ext cx="44451" cy="5556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217"/>
                  </a:lnTo>
                  <a:lnTo>
                    <a:pt x="771" y="3651"/>
                  </a:lnTo>
                  <a:lnTo>
                    <a:pt x="1157" y="5172"/>
                  </a:lnTo>
                  <a:lnTo>
                    <a:pt x="1929" y="6693"/>
                  </a:lnTo>
                  <a:lnTo>
                    <a:pt x="3086" y="8518"/>
                  </a:lnTo>
                  <a:lnTo>
                    <a:pt x="3857" y="10039"/>
                  </a:lnTo>
                  <a:lnTo>
                    <a:pt x="5400" y="12169"/>
                  </a:lnTo>
                  <a:lnTo>
                    <a:pt x="11571" y="17037"/>
                  </a:lnTo>
                  <a:lnTo>
                    <a:pt x="14657" y="18862"/>
                  </a:lnTo>
                  <a:lnTo>
                    <a:pt x="17743" y="20383"/>
                  </a:lnTo>
                  <a:lnTo>
                    <a:pt x="21600" y="21600"/>
                  </a:lnTo>
                  <a:lnTo>
                    <a:pt x="19671" y="9127"/>
                  </a:lnTo>
                  <a:lnTo>
                    <a:pt x="17743" y="16428"/>
                  </a:lnTo>
                  <a:lnTo>
                    <a:pt x="11571" y="8823"/>
                  </a:lnTo>
                  <a:lnTo>
                    <a:pt x="8871" y="12169"/>
                  </a:lnTo>
                  <a:lnTo>
                    <a:pt x="0" y="0"/>
                  </a:lnTo>
                  <a:close/>
                </a:path>
              </a:pathLst>
            </a:custGeom>
            <a:solidFill>
              <a:srgbClr val="FFE6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71" name="Freeform 65"/>
            <p:cNvSpPr/>
            <p:nvPr/>
          </p:nvSpPr>
          <p:spPr>
            <a:xfrm>
              <a:off x="776287" y="101600"/>
              <a:ext cx="141289" cy="142875"/>
            </a:xfrm>
            <a:custGeom>
              <a:avLst/>
              <a:gdLst/>
              <a:ahLst/>
              <a:cxnLst>
                <a:cxn ang="0">
                  <a:pos x="wd2" y="hd2"/>
                </a:cxn>
                <a:cxn ang="5400000">
                  <a:pos x="wd2" y="hd2"/>
                </a:cxn>
                <a:cxn ang="10800000">
                  <a:pos x="wd2" y="hd2"/>
                </a:cxn>
                <a:cxn ang="16200000">
                  <a:pos x="wd2" y="hd2"/>
                </a:cxn>
              </a:cxnLst>
              <a:rect l="0" t="0" r="r" b="b"/>
              <a:pathLst>
                <a:path w="21600" h="21600" extrusionOk="0">
                  <a:moveTo>
                    <a:pt x="5913" y="0"/>
                  </a:moveTo>
                  <a:lnTo>
                    <a:pt x="5792" y="121"/>
                  </a:lnTo>
                  <a:lnTo>
                    <a:pt x="5792" y="603"/>
                  </a:lnTo>
                  <a:lnTo>
                    <a:pt x="5672" y="1207"/>
                  </a:lnTo>
                  <a:lnTo>
                    <a:pt x="5551" y="2172"/>
                  </a:lnTo>
                  <a:lnTo>
                    <a:pt x="5430" y="3258"/>
                  </a:lnTo>
                  <a:lnTo>
                    <a:pt x="4947" y="5913"/>
                  </a:lnTo>
                  <a:lnTo>
                    <a:pt x="4706" y="7482"/>
                  </a:lnTo>
                  <a:lnTo>
                    <a:pt x="4344" y="8930"/>
                  </a:lnTo>
                  <a:lnTo>
                    <a:pt x="3861" y="10498"/>
                  </a:lnTo>
                  <a:lnTo>
                    <a:pt x="3379" y="11946"/>
                  </a:lnTo>
                  <a:lnTo>
                    <a:pt x="2896" y="13515"/>
                  </a:lnTo>
                  <a:lnTo>
                    <a:pt x="2172" y="14963"/>
                  </a:lnTo>
                  <a:lnTo>
                    <a:pt x="1569" y="16291"/>
                  </a:lnTo>
                  <a:lnTo>
                    <a:pt x="845" y="17377"/>
                  </a:lnTo>
                  <a:lnTo>
                    <a:pt x="0" y="18463"/>
                  </a:lnTo>
                  <a:lnTo>
                    <a:pt x="121" y="18463"/>
                  </a:lnTo>
                  <a:lnTo>
                    <a:pt x="483" y="18825"/>
                  </a:lnTo>
                  <a:lnTo>
                    <a:pt x="1207" y="19066"/>
                  </a:lnTo>
                  <a:lnTo>
                    <a:pt x="2051" y="19549"/>
                  </a:lnTo>
                  <a:lnTo>
                    <a:pt x="3137" y="20031"/>
                  </a:lnTo>
                  <a:lnTo>
                    <a:pt x="4344" y="20635"/>
                  </a:lnTo>
                  <a:lnTo>
                    <a:pt x="5672" y="20997"/>
                  </a:lnTo>
                  <a:lnTo>
                    <a:pt x="7361" y="21479"/>
                  </a:lnTo>
                  <a:lnTo>
                    <a:pt x="8930" y="21600"/>
                  </a:lnTo>
                  <a:lnTo>
                    <a:pt x="10619" y="21600"/>
                  </a:lnTo>
                  <a:lnTo>
                    <a:pt x="12550" y="21359"/>
                  </a:lnTo>
                  <a:lnTo>
                    <a:pt x="14360" y="20876"/>
                  </a:lnTo>
                  <a:lnTo>
                    <a:pt x="16170" y="20031"/>
                  </a:lnTo>
                  <a:lnTo>
                    <a:pt x="17980" y="18825"/>
                  </a:lnTo>
                  <a:lnTo>
                    <a:pt x="19790" y="17135"/>
                  </a:lnTo>
                  <a:lnTo>
                    <a:pt x="21600" y="15204"/>
                  </a:lnTo>
                  <a:lnTo>
                    <a:pt x="14963" y="18463"/>
                  </a:lnTo>
                  <a:lnTo>
                    <a:pt x="14601" y="13877"/>
                  </a:lnTo>
                  <a:lnTo>
                    <a:pt x="8930" y="18583"/>
                  </a:lnTo>
                  <a:lnTo>
                    <a:pt x="8326" y="14480"/>
                  </a:lnTo>
                  <a:lnTo>
                    <a:pt x="4344" y="17739"/>
                  </a:lnTo>
                  <a:lnTo>
                    <a:pt x="4344" y="17377"/>
                  </a:lnTo>
                  <a:lnTo>
                    <a:pt x="4465" y="16894"/>
                  </a:lnTo>
                  <a:lnTo>
                    <a:pt x="4706" y="16291"/>
                  </a:lnTo>
                  <a:lnTo>
                    <a:pt x="4947" y="15446"/>
                  </a:lnTo>
                  <a:lnTo>
                    <a:pt x="5068" y="14480"/>
                  </a:lnTo>
                  <a:lnTo>
                    <a:pt x="5430" y="13274"/>
                  </a:lnTo>
                  <a:lnTo>
                    <a:pt x="5672" y="12188"/>
                  </a:lnTo>
                  <a:lnTo>
                    <a:pt x="5792" y="10860"/>
                  </a:lnTo>
                  <a:lnTo>
                    <a:pt x="6034" y="9533"/>
                  </a:lnTo>
                  <a:lnTo>
                    <a:pt x="6034" y="7964"/>
                  </a:lnTo>
                  <a:lnTo>
                    <a:pt x="6154" y="6516"/>
                  </a:lnTo>
                  <a:lnTo>
                    <a:pt x="6154" y="3258"/>
                  </a:lnTo>
                  <a:lnTo>
                    <a:pt x="6034" y="1569"/>
                  </a:lnTo>
                  <a:lnTo>
                    <a:pt x="5913" y="0"/>
                  </a:lnTo>
                  <a:close/>
                </a:path>
              </a:pathLst>
            </a:custGeom>
            <a:solidFill>
              <a:srgbClr val="FFE6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72" name="Freeform 66"/>
            <p:cNvSpPr/>
            <p:nvPr/>
          </p:nvSpPr>
          <p:spPr>
            <a:xfrm>
              <a:off x="733425" y="763586"/>
              <a:ext cx="39688" cy="46039"/>
            </a:xfrm>
            <a:custGeom>
              <a:avLst/>
              <a:gdLst/>
              <a:ahLst/>
              <a:cxnLst>
                <a:cxn ang="0">
                  <a:pos x="wd2" y="hd2"/>
                </a:cxn>
                <a:cxn ang="5400000">
                  <a:pos x="wd2" y="hd2"/>
                </a:cxn>
                <a:cxn ang="10800000">
                  <a:pos x="wd2" y="hd2"/>
                </a:cxn>
                <a:cxn ang="16200000">
                  <a:pos x="wd2" y="hd2"/>
                </a:cxn>
              </a:cxnLst>
              <a:rect l="0" t="0" r="r" b="b"/>
              <a:pathLst>
                <a:path w="21600" h="21600" extrusionOk="0">
                  <a:moveTo>
                    <a:pt x="19872" y="0"/>
                  </a:moveTo>
                  <a:lnTo>
                    <a:pt x="1728" y="2274"/>
                  </a:lnTo>
                  <a:lnTo>
                    <a:pt x="0" y="21221"/>
                  </a:lnTo>
                  <a:lnTo>
                    <a:pt x="21600" y="21600"/>
                  </a:lnTo>
                  <a:lnTo>
                    <a:pt x="19872" y="0"/>
                  </a:lnTo>
                  <a:close/>
                </a:path>
              </a:pathLst>
            </a:custGeom>
            <a:solidFill>
              <a:srgbClr val="0000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73" name="Freeform 67"/>
            <p:cNvSpPr/>
            <p:nvPr/>
          </p:nvSpPr>
          <p:spPr>
            <a:xfrm>
              <a:off x="769937" y="307974"/>
              <a:ext cx="269876" cy="631826"/>
            </a:xfrm>
            <a:custGeom>
              <a:avLst/>
              <a:gdLst/>
              <a:ahLst/>
              <a:cxnLst>
                <a:cxn ang="0">
                  <a:pos x="wd2" y="hd2"/>
                </a:cxn>
                <a:cxn ang="5400000">
                  <a:pos x="wd2" y="hd2"/>
                </a:cxn>
                <a:cxn ang="10800000">
                  <a:pos x="wd2" y="hd2"/>
                </a:cxn>
                <a:cxn ang="16200000">
                  <a:pos x="wd2" y="hd2"/>
                </a:cxn>
              </a:cxnLst>
              <a:rect l="0" t="0" r="r" b="b"/>
              <a:pathLst>
                <a:path w="21600" h="21600" extrusionOk="0">
                  <a:moveTo>
                    <a:pt x="7751" y="27"/>
                  </a:moveTo>
                  <a:lnTo>
                    <a:pt x="7624" y="54"/>
                  </a:lnTo>
                  <a:lnTo>
                    <a:pt x="7369" y="271"/>
                  </a:lnTo>
                  <a:lnTo>
                    <a:pt x="6925" y="595"/>
                  </a:lnTo>
                  <a:lnTo>
                    <a:pt x="6353" y="1083"/>
                  </a:lnTo>
                  <a:lnTo>
                    <a:pt x="5718" y="1705"/>
                  </a:lnTo>
                  <a:lnTo>
                    <a:pt x="5082" y="2436"/>
                  </a:lnTo>
                  <a:lnTo>
                    <a:pt x="4384" y="3356"/>
                  </a:lnTo>
                  <a:lnTo>
                    <a:pt x="3621" y="4412"/>
                  </a:lnTo>
                  <a:lnTo>
                    <a:pt x="2859" y="5603"/>
                  </a:lnTo>
                  <a:lnTo>
                    <a:pt x="2160" y="6983"/>
                  </a:lnTo>
                  <a:lnTo>
                    <a:pt x="1525" y="8499"/>
                  </a:lnTo>
                  <a:lnTo>
                    <a:pt x="1016" y="10205"/>
                  </a:lnTo>
                  <a:lnTo>
                    <a:pt x="508" y="12072"/>
                  </a:lnTo>
                  <a:lnTo>
                    <a:pt x="191" y="14102"/>
                  </a:lnTo>
                  <a:lnTo>
                    <a:pt x="0" y="16322"/>
                  </a:lnTo>
                  <a:lnTo>
                    <a:pt x="64" y="18704"/>
                  </a:lnTo>
                  <a:lnTo>
                    <a:pt x="3049" y="19462"/>
                  </a:lnTo>
                  <a:lnTo>
                    <a:pt x="8640" y="11774"/>
                  </a:lnTo>
                  <a:lnTo>
                    <a:pt x="9847" y="5576"/>
                  </a:lnTo>
                  <a:lnTo>
                    <a:pt x="10482" y="11666"/>
                  </a:lnTo>
                  <a:lnTo>
                    <a:pt x="2668" y="20788"/>
                  </a:lnTo>
                  <a:lnTo>
                    <a:pt x="4447" y="21465"/>
                  </a:lnTo>
                  <a:lnTo>
                    <a:pt x="6099" y="21600"/>
                  </a:lnTo>
                  <a:lnTo>
                    <a:pt x="15056" y="12397"/>
                  </a:lnTo>
                  <a:lnTo>
                    <a:pt x="15438" y="4141"/>
                  </a:lnTo>
                  <a:lnTo>
                    <a:pt x="21600" y="2734"/>
                  </a:lnTo>
                  <a:lnTo>
                    <a:pt x="21473" y="2707"/>
                  </a:lnTo>
                  <a:lnTo>
                    <a:pt x="21282" y="2598"/>
                  </a:lnTo>
                  <a:lnTo>
                    <a:pt x="20901" y="2463"/>
                  </a:lnTo>
                  <a:lnTo>
                    <a:pt x="20393" y="2274"/>
                  </a:lnTo>
                  <a:lnTo>
                    <a:pt x="19758" y="2057"/>
                  </a:lnTo>
                  <a:lnTo>
                    <a:pt x="19059" y="1814"/>
                  </a:lnTo>
                  <a:lnTo>
                    <a:pt x="18233" y="1543"/>
                  </a:lnTo>
                  <a:lnTo>
                    <a:pt x="17280" y="1299"/>
                  </a:lnTo>
                  <a:lnTo>
                    <a:pt x="16264" y="1029"/>
                  </a:lnTo>
                  <a:lnTo>
                    <a:pt x="15184" y="758"/>
                  </a:lnTo>
                  <a:lnTo>
                    <a:pt x="14040" y="514"/>
                  </a:lnTo>
                  <a:lnTo>
                    <a:pt x="12896" y="352"/>
                  </a:lnTo>
                  <a:lnTo>
                    <a:pt x="11626" y="162"/>
                  </a:lnTo>
                  <a:lnTo>
                    <a:pt x="10355" y="54"/>
                  </a:lnTo>
                  <a:lnTo>
                    <a:pt x="9021" y="0"/>
                  </a:lnTo>
                  <a:lnTo>
                    <a:pt x="7751" y="27"/>
                  </a:lnTo>
                  <a:close/>
                </a:path>
              </a:pathLst>
            </a:custGeom>
            <a:solidFill>
              <a:srgbClr val="B0C77D"/>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74" name="Freeform 68"/>
            <p:cNvSpPr/>
            <p:nvPr/>
          </p:nvSpPr>
          <p:spPr>
            <a:xfrm>
              <a:off x="500062" y="1570036"/>
              <a:ext cx="136526" cy="85726"/>
            </a:xfrm>
            <a:custGeom>
              <a:avLst/>
              <a:gdLst/>
              <a:ahLst/>
              <a:cxnLst>
                <a:cxn ang="0">
                  <a:pos x="wd2" y="hd2"/>
                </a:cxn>
                <a:cxn ang="5400000">
                  <a:pos x="wd2" y="hd2"/>
                </a:cxn>
                <a:cxn ang="10800000">
                  <a:pos x="wd2" y="hd2"/>
                </a:cxn>
                <a:cxn ang="16200000">
                  <a:pos x="wd2" y="hd2"/>
                </a:cxn>
              </a:cxnLst>
              <a:rect l="0" t="0" r="r" b="b"/>
              <a:pathLst>
                <a:path w="21600" h="21600" extrusionOk="0">
                  <a:moveTo>
                    <a:pt x="18947" y="0"/>
                  </a:moveTo>
                  <a:lnTo>
                    <a:pt x="18442" y="0"/>
                  </a:lnTo>
                  <a:lnTo>
                    <a:pt x="17937" y="594"/>
                  </a:lnTo>
                  <a:lnTo>
                    <a:pt x="17684" y="793"/>
                  </a:lnTo>
                  <a:lnTo>
                    <a:pt x="17432" y="1387"/>
                  </a:lnTo>
                  <a:lnTo>
                    <a:pt x="17053" y="2180"/>
                  </a:lnTo>
                  <a:lnTo>
                    <a:pt x="16674" y="2774"/>
                  </a:lnTo>
                  <a:lnTo>
                    <a:pt x="16168" y="3369"/>
                  </a:lnTo>
                  <a:lnTo>
                    <a:pt x="14274" y="5152"/>
                  </a:lnTo>
                  <a:lnTo>
                    <a:pt x="13389" y="5350"/>
                  </a:lnTo>
                  <a:lnTo>
                    <a:pt x="12379" y="5747"/>
                  </a:lnTo>
                  <a:lnTo>
                    <a:pt x="10105" y="6143"/>
                  </a:lnTo>
                  <a:lnTo>
                    <a:pt x="0" y="18429"/>
                  </a:lnTo>
                  <a:lnTo>
                    <a:pt x="126" y="21006"/>
                  </a:lnTo>
                  <a:lnTo>
                    <a:pt x="9726" y="21600"/>
                  </a:lnTo>
                  <a:lnTo>
                    <a:pt x="17432" y="13673"/>
                  </a:lnTo>
                  <a:lnTo>
                    <a:pt x="17432" y="21600"/>
                  </a:lnTo>
                  <a:lnTo>
                    <a:pt x="20842" y="21600"/>
                  </a:lnTo>
                  <a:lnTo>
                    <a:pt x="20842" y="10503"/>
                  </a:lnTo>
                  <a:lnTo>
                    <a:pt x="21221" y="9710"/>
                  </a:lnTo>
                  <a:lnTo>
                    <a:pt x="21221" y="8917"/>
                  </a:lnTo>
                  <a:lnTo>
                    <a:pt x="21347" y="8323"/>
                  </a:lnTo>
                  <a:lnTo>
                    <a:pt x="21474" y="7332"/>
                  </a:lnTo>
                  <a:lnTo>
                    <a:pt x="21600" y="6738"/>
                  </a:lnTo>
                  <a:lnTo>
                    <a:pt x="21600" y="4954"/>
                  </a:lnTo>
                  <a:lnTo>
                    <a:pt x="21347" y="3963"/>
                  </a:lnTo>
                  <a:lnTo>
                    <a:pt x="21221" y="3171"/>
                  </a:lnTo>
                  <a:lnTo>
                    <a:pt x="20211" y="1585"/>
                  </a:lnTo>
                  <a:lnTo>
                    <a:pt x="18947" y="0"/>
                  </a:lnTo>
                  <a:close/>
                </a:path>
              </a:pathLst>
            </a:custGeom>
            <a:solidFill>
              <a:srgbClr val="0000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75" name="Freeform 69"/>
            <p:cNvSpPr/>
            <p:nvPr/>
          </p:nvSpPr>
          <p:spPr>
            <a:xfrm>
              <a:off x="938212" y="1525586"/>
              <a:ext cx="58739" cy="130176"/>
            </a:xfrm>
            <a:custGeom>
              <a:avLst/>
              <a:gdLst/>
              <a:ahLst/>
              <a:cxnLst>
                <a:cxn ang="0">
                  <a:pos x="wd2" y="hd2"/>
                </a:cxn>
                <a:cxn ang="5400000">
                  <a:pos x="wd2" y="hd2"/>
                </a:cxn>
                <a:cxn ang="10800000">
                  <a:pos x="wd2" y="hd2"/>
                </a:cxn>
                <a:cxn ang="16200000">
                  <a:pos x="wd2" y="hd2"/>
                </a:cxn>
              </a:cxnLst>
              <a:rect l="0" t="0" r="r" b="b"/>
              <a:pathLst>
                <a:path w="21600" h="21600" extrusionOk="0">
                  <a:moveTo>
                    <a:pt x="284" y="1988"/>
                  </a:moveTo>
                  <a:lnTo>
                    <a:pt x="0" y="1988"/>
                  </a:lnTo>
                  <a:lnTo>
                    <a:pt x="0" y="4373"/>
                  </a:lnTo>
                  <a:lnTo>
                    <a:pt x="284" y="5433"/>
                  </a:lnTo>
                  <a:lnTo>
                    <a:pt x="853" y="6626"/>
                  </a:lnTo>
                  <a:lnTo>
                    <a:pt x="1421" y="8083"/>
                  </a:lnTo>
                  <a:lnTo>
                    <a:pt x="2274" y="9409"/>
                  </a:lnTo>
                  <a:lnTo>
                    <a:pt x="3411" y="10866"/>
                  </a:lnTo>
                  <a:lnTo>
                    <a:pt x="4832" y="12589"/>
                  </a:lnTo>
                  <a:lnTo>
                    <a:pt x="6537" y="14312"/>
                  </a:lnTo>
                  <a:lnTo>
                    <a:pt x="8811" y="16034"/>
                  </a:lnTo>
                  <a:lnTo>
                    <a:pt x="11368" y="17890"/>
                  </a:lnTo>
                  <a:lnTo>
                    <a:pt x="14495" y="19612"/>
                  </a:lnTo>
                  <a:lnTo>
                    <a:pt x="17905" y="21600"/>
                  </a:lnTo>
                  <a:lnTo>
                    <a:pt x="17905" y="21335"/>
                  </a:lnTo>
                  <a:lnTo>
                    <a:pt x="18474" y="20937"/>
                  </a:lnTo>
                  <a:lnTo>
                    <a:pt x="19042" y="20142"/>
                  </a:lnTo>
                  <a:lnTo>
                    <a:pt x="19611" y="19215"/>
                  </a:lnTo>
                  <a:lnTo>
                    <a:pt x="20179" y="18155"/>
                  </a:lnTo>
                  <a:lnTo>
                    <a:pt x="20747" y="16829"/>
                  </a:lnTo>
                  <a:lnTo>
                    <a:pt x="21316" y="15372"/>
                  </a:lnTo>
                  <a:lnTo>
                    <a:pt x="21600" y="13914"/>
                  </a:lnTo>
                  <a:lnTo>
                    <a:pt x="21600" y="10336"/>
                  </a:lnTo>
                  <a:lnTo>
                    <a:pt x="21316" y="8481"/>
                  </a:lnTo>
                  <a:lnTo>
                    <a:pt x="20747" y="6758"/>
                  </a:lnTo>
                  <a:lnTo>
                    <a:pt x="19326" y="4903"/>
                  </a:lnTo>
                  <a:lnTo>
                    <a:pt x="17621" y="3313"/>
                  </a:lnTo>
                  <a:lnTo>
                    <a:pt x="15347" y="1590"/>
                  </a:lnTo>
                  <a:lnTo>
                    <a:pt x="12789" y="0"/>
                  </a:lnTo>
                  <a:lnTo>
                    <a:pt x="12789" y="1458"/>
                  </a:lnTo>
                  <a:lnTo>
                    <a:pt x="13074" y="2518"/>
                  </a:lnTo>
                  <a:lnTo>
                    <a:pt x="13074" y="4638"/>
                  </a:lnTo>
                  <a:lnTo>
                    <a:pt x="12505" y="6758"/>
                  </a:lnTo>
                  <a:lnTo>
                    <a:pt x="11937" y="7553"/>
                  </a:lnTo>
                  <a:lnTo>
                    <a:pt x="11084" y="8083"/>
                  </a:lnTo>
                  <a:lnTo>
                    <a:pt x="9947" y="8216"/>
                  </a:lnTo>
                  <a:lnTo>
                    <a:pt x="8811" y="8083"/>
                  </a:lnTo>
                  <a:lnTo>
                    <a:pt x="7105" y="7421"/>
                  </a:lnTo>
                  <a:lnTo>
                    <a:pt x="5116" y="6228"/>
                  </a:lnTo>
                  <a:lnTo>
                    <a:pt x="2842" y="4373"/>
                  </a:lnTo>
                  <a:lnTo>
                    <a:pt x="284" y="1988"/>
                  </a:lnTo>
                  <a:close/>
                </a:path>
              </a:pathLst>
            </a:custGeom>
            <a:solidFill>
              <a:srgbClr val="0000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76" name="Freeform 70"/>
            <p:cNvSpPr/>
            <p:nvPr/>
          </p:nvSpPr>
          <p:spPr>
            <a:xfrm>
              <a:off x="244475" y="1241424"/>
              <a:ext cx="173038" cy="37147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1394" y="0"/>
                  </a:lnTo>
                  <a:lnTo>
                    <a:pt x="0" y="1708"/>
                  </a:lnTo>
                  <a:lnTo>
                    <a:pt x="2081" y="4569"/>
                  </a:lnTo>
                  <a:lnTo>
                    <a:pt x="7728" y="8308"/>
                  </a:lnTo>
                  <a:lnTo>
                    <a:pt x="18231" y="21000"/>
                  </a:lnTo>
                  <a:lnTo>
                    <a:pt x="21600" y="21600"/>
                  </a:lnTo>
                  <a:close/>
                </a:path>
              </a:pathLst>
            </a:custGeom>
            <a:solidFill>
              <a:srgbClr val="B34D1A"/>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77" name="Freeform 71"/>
            <p:cNvSpPr/>
            <p:nvPr/>
          </p:nvSpPr>
          <p:spPr>
            <a:xfrm>
              <a:off x="228600" y="1260474"/>
              <a:ext cx="180975" cy="350838"/>
            </a:xfrm>
            <a:custGeom>
              <a:avLst/>
              <a:gdLst/>
              <a:ahLst/>
              <a:cxnLst>
                <a:cxn ang="0">
                  <a:pos x="wd2" y="hd2"/>
                </a:cxn>
                <a:cxn ang="5400000">
                  <a:pos x="wd2" y="hd2"/>
                </a:cxn>
                <a:cxn ang="10800000">
                  <a:pos x="wd2" y="hd2"/>
                </a:cxn>
                <a:cxn ang="16200000">
                  <a:pos x="wd2" y="hd2"/>
                </a:cxn>
              </a:cxnLst>
              <a:rect l="0" t="0" r="r" b="b"/>
              <a:pathLst>
                <a:path w="21600" h="21600" extrusionOk="0">
                  <a:moveTo>
                    <a:pt x="0" y="1073"/>
                  </a:moveTo>
                  <a:lnTo>
                    <a:pt x="95" y="1219"/>
                  </a:lnTo>
                  <a:lnTo>
                    <a:pt x="95" y="1365"/>
                  </a:lnTo>
                  <a:lnTo>
                    <a:pt x="379" y="1658"/>
                  </a:lnTo>
                  <a:lnTo>
                    <a:pt x="474" y="1950"/>
                  </a:lnTo>
                  <a:lnTo>
                    <a:pt x="758" y="2340"/>
                  </a:lnTo>
                  <a:lnTo>
                    <a:pt x="1042" y="2682"/>
                  </a:lnTo>
                  <a:lnTo>
                    <a:pt x="1516" y="3169"/>
                  </a:lnTo>
                  <a:lnTo>
                    <a:pt x="1895" y="3608"/>
                  </a:lnTo>
                  <a:lnTo>
                    <a:pt x="2368" y="4193"/>
                  </a:lnTo>
                  <a:lnTo>
                    <a:pt x="2937" y="4681"/>
                  </a:lnTo>
                  <a:lnTo>
                    <a:pt x="3695" y="5217"/>
                  </a:lnTo>
                  <a:lnTo>
                    <a:pt x="4358" y="5705"/>
                  </a:lnTo>
                  <a:lnTo>
                    <a:pt x="5116" y="6241"/>
                  </a:lnTo>
                  <a:lnTo>
                    <a:pt x="6063" y="6729"/>
                  </a:lnTo>
                  <a:lnTo>
                    <a:pt x="7011" y="7265"/>
                  </a:lnTo>
                  <a:lnTo>
                    <a:pt x="16863" y="19260"/>
                  </a:lnTo>
                  <a:lnTo>
                    <a:pt x="17432" y="20771"/>
                  </a:lnTo>
                  <a:lnTo>
                    <a:pt x="21600" y="21600"/>
                  </a:lnTo>
                  <a:lnTo>
                    <a:pt x="11084" y="6826"/>
                  </a:lnTo>
                  <a:lnTo>
                    <a:pt x="10705" y="6631"/>
                  </a:lnTo>
                  <a:lnTo>
                    <a:pt x="10421" y="6436"/>
                  </a:lnTo>
                  <a:lnTo>
                    <a:pt x="9947" y="6192"/>
                  </a:lnTo>
                  <a:lnTo>
                    <a:pt x="9474" y="5802"/>
                  </a:lnTo>
                  <a:lnTo>
                    <a:pt x="8811" y="5412"/>
                  </a:lnTo>
                  <a:lnTo>
                    <a:pt x="8242" y="4973"/>
                  </a:lnTo>
                  <a:lnTo>
                    <a:pt x="7674" y="4486"/>
                  </a:lnTo>
                  <a:lnTo>
                    <a:pt x="7011" y="3998"/>
                  </a:lnTo>
                  <a:lnTo>
                    <a:pt x="6347" y="3364"/>
                  </a:lnTo>
                  <a:lnTo>
                    <a:pt x="5779" y="2828"/>
                  </a:lnTo>
                  <a:lnTo>
                    <a:pt x="5305" y="2243"/>
                  </a:lnTo>
                  <a:lnTo>
                    <a:pt x="4737" y="1658"/>
                  </a:lnTo>
                  <a:lnTo>
                    <a:pt x="4453" y="1073"/>
                  </a:lnTo>
                  <a:lnTo>
                    <a:pt x="4263" y="536"/>
                  </a:lnTo>
                  <a:lnTo>
                    <a:pt x="4168" y="0"/>
                  </a:lnTo>
                  <a:lnTo>
                    <a:pt x="0" y="1073"/>
                  </a:lnTo>
                  <a:close/>
                </a:path>
              </a:pathLst>
            </a:custGeom>
            <a:solidFill>
              <a:srgbClr val="8F29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78" name="Freeform 72"/>
            <p:cNvSpPr/>
            <p:nvPr/>
          </p:nvSpPr>
          <p:spPr>
            <a:xfrm>
              <a:off x="28574" y="1276349"/>
              <a:ext cx="119064" cy="315913"/>
            </a:xfrm>
            <a:custGeom>
              <a:avLst/>
              <a:gdLst/>
              <a:ahLst/>
              <a:cxnLst>
                <a:cxn ang="0">
                  <a:pos x="wd2" y="hd2"/>
                </a:cxn>
                <a:cxn ang="5400000">
                  <a:pos x="wd2" y="hd2"/>
                </a:cxn>
                <a:cxn ang="10800000">
                  <a:pos x="wd2" y="hd2"/>
                </a:cxn>
                <a:cxn ang="16200000">
                  <a:pos x="wd2" y="hd2"/>
                </a:cxn>
              </a:cxnLst>
              <a:rect l="0" t="0" r="r" b="b"/>
              <a:pathLst>
                <a:path w="21600" h="21600" extrusionOk="0">
                  <a:moveTo>
                    <a:pt x="7725" y="16878"/>
                  </a:moveTo>
                  <a:lnTo>
                    <a:pt x="7725" y="16770"/>
                  </a:lnTo>
                  <a:lnTo>
                    <a:pt x="8154" y="16553"/>
                  </a:lnTo>
                  <a:lnTo>
                    <a:pt x="8583" y="16173"/>
                  </a:lnTo>
                  <a:lnTo>
                    <a:pt x="9298" y="15684"/>
                  </a:lnTo>
                  <a:lnTo>
                    <a:pt x="10156" y="14979"/>
                  </a:lnTo>
                  <a:lnTo>
                    <a:pt x="11158" y="14219"/>
                  </a:lnTo>
                  <a:lnTo>
                    <a:pt x="12159" y="13296"/>
                  </a:lnTo>
                  <a:lnTo>
                    <a:pt x="13303" y="12265"/>
                  </a:lnTo>
                  <a:lnTo>
                    <a:pt x="14448" y="11071"/>
                  </a:lnTo>
                  <a:lnTo>
                    <a:pt x="15592" y="9823"/>
                  </a:lnTo>
                  <a:lnTo>
                    <a:pt x="16736" y="8412"/>
                  </a:lnTo>
                  <a:lnTo>
                    <a:pt x="17881" y="6947"/>
                  </a:lnTo>
                  <a:lnTo>
                    <a:pt x="18882" y="5373"/>
                  </a:lnTo>
                  <a:lnTo>
                    <a:pt x="19883" y="3690"/>
                  </a:lnTo>
                  <a:lnTo>
                    <a:pt x="21600" y="0"/>
                  </a:lnTo>
                  <a:lnTo>
                    <a:pt x="8869" y="488"/>
                  </a:lnTo>
                  <a:lnTo>
                    <a:pt x="2575" y="12157"/>
                  </a:lnTo>
                  <a:lnTo>
                    <a:pt x="0" y="21600"/>
                  </a:lnTo>
                  <a:lnTo>
                    <a:pt x="4005" y="20515"/>
                  </a:lnTo>
                  <a:lnTo>
                    <a:pt x="7725" y="16878"/>
                  </a:lnTo>
                  <a:close/>
                </a:path>
              </a:pathLst>
            </a:custGeom>
            <a:solidFill>
              <a:srgbClr val="B34D1A"/>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79" name="Freeform 73"/>
            <p:cNvSpPr/>
            <p:nvPr/>
          </p:nvSpPr>
          <p:spPr>
            <a:xfrm>
              <a:off x="17461" y="1281111"/>
              <a:ext cx="90490" cy="295276"/>
            </a:xfrm>
            <a:custGeom>
              <a:avLst/>
              <a:gdLst/>
              <a:ahLst/>
              <a:cxnLst>
                <a:cxn ang="0">
                  <a:pos x="wd2" y="hd2"/>
                </a:cxn>
                <a:cxn ang="5400000">
                  <a:pos x="wd2" y="hd2"/>
                </a:cxn>
                <a:cxn ang="10800000">
                  <a:pos x="wd2" y="hd2"/>
                </a:cxn>
                <a:cxn ang="16200000">
                  <a:pos x="wd2" y="hd2"/>
                </a:cxn>
              </a:cxnLst>
              <a:rect l="0" t="0" r="r" b="b"/>
              <a:pathLst>
                <a:path w="21600" h="21600" extrusionOk="0">
                  <a:moveTo>
                    <a:pt x="2274" y="16955"/>
                  </a:moveTo>
                  <a:lnTo>
                    <a:pt x="2274" y="15677"/>
                  </a:lnTo>
                  <a:lnTo>
                    <a:pt x="2653" y="14748"/>
                  </a:lnTo>
                  <a:lnTo>
                    <a:pt x="3032" y="13645"/>
                  </a:lnTo>
                  <a:lnTo>
                    <a:pt x="3600" y="12368"/>
                  </a:lnTo>
                  <a:lnTo>
                    <a:pt x="3789" y="10974"/>
                  </a:lnTo>
                  <a:lnTo>
                    <a:pt x="4547" y="9581"/>
                  </a:lnTo>
                  <a:lnTo>
                    <a:pt x="4926" y="8129"/>
                  </a:lnTo>
                  <a:lnTo>
                    <a:pt x="5495" y="6677"/>
                  </a:lnTo>
                  <a:lnTo>
                    <a:pt x="6253" y="5284"/>
                  </a:lnTo>
                  <a:lnTo>
                    <a:pt x="7011" y="3948"/>
                  </a:lnTo>
                  <a:lnTo>
                    <a:pt x="7958" y="2613"/>
                  </a:lnTo>
                  <a:lnTo>
                    <a:pt x="8905" y="1568"/>
                  </a:lnTo>
                  <a:lnTo>
                    <a:pt x="9853" y="639"/>
                  </a:lnTo>
                  <a:lnTo>
                    <a:pt x="10989" y="0"/>
                  </a:lnTo>
                  <a:lnTo>
                    <a:pt x="21600" y="232"/>
                  </a:lnTo>
                  <a:lnTo>
                    <a:pt x="21411" y="406"/>
                  </a:lnTo>
                  <a:lnTo>
                    <a:pt x="20842" y="871"/>
                  </a:lnTo>
                  <a:lnTo>
                    <a:pt x="20084" y="1626"/>
                  </a:lnTo>
                  <a:lnTo>
                    <a:pt x="19137" y="2613"/>
                  </a:lnTo>
                  <a:lnTo>
                    <a:pt x="17811" y="3832"/>
                  </a:lnTo>
                  <a:lnTo>
                    <a:pt x="16674" y="5226"/>
                  </a:lnTo>
                  <a:lnTo>
                    <a:pt x="15158" y="6735"/>
                  </a:lnTo>
                  <a:lnTo>
                    <a:pt x="13832" y="8419"/>
                  </a:lnTo>
                  <a:lnTo>
                    <a:pt x="12316" y="10103"/>
                  </a:lnTo>
                  <a:lnTo>
                    <a:pt x="9284" y="13703"/>
                  </a:lnTo>
                  <a:lnTo>
                    <a:pt x="7958" y="15445"/>
                  </a:lnTo>
                  <a:lnTo>
                    <a:pt x="6632" y="17129"/>
                  </a:lnTo>
                  <a:lnTo>
                    <a:pt x="5495" y="18755"/>
                  </a:lnTo>
                  <a:lnTo>
                    <a:pt x="4737" y="20206"/>
                  </a:lnTo>
                  <a:lnTo>
                    <a:pt x="4168" y="21600"/>
                  </a:lnTo>
                  <a:lnTo>
                    <a:pt x="0" y="19626"/>
                  </a:lnTo>
                  <a:lnTo>
                    <a:pt x="2274" y="16955"/>
                  </a:lnTo>
                  <a:close/>
                </a:path>
              </a:pathLst>
            </a:custGeom>
            <a:solidFill>
              <a:srgbClr val="8F29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80" name="Freeform 74"/>
            <p:cNvSpPr/>
            <p:nvPr/>
          </p:nvSpPr>
          <p:spPr>
            <a:xfrm>
              <a:off x="155575" y="301625"/>
              <a:ext cx="157163" cy="522287"/>
            </a:xfrm>
            <a:custGeom>
              <a:avLst/>
              <a:gdLst/>
              <a:ahLst/>
              <a:cxnLst>
                <a:cxn ang="0">
                  <a:pos x="wd2" y="hd2"/>
                </a:cxn>
                <a:cxn ang="5400000">
                  <a:pos x="wd2" y="hd2"/>
                </a:cxn>
                <a:cxn ang="10800000">
                  <a:pos x="wd2" y="hd2"/>
                </a:cxn>
                <a:cxn ang="16200000">
                  <a:pos x="wd2" y="hd2"/>
                </a:cxn>
              </a:cxnLst>
              <a:rect l="0" t="0" r="r" b="b"/>
              <a:pathLst>
                <a:path w="21600" h="21600" extrusionOk="0">
                  <a:moveTo>
                    <a:pt x="3240" y="0"/>
                  </a:moveTo>
                  <a:lnTo>
                    <a:pt x="0" y="655"/>
                  </a:lnTo>
                  <a:lnTo>
                    <a:pt x="972" y="5825"/>
                  </a:lnTo>
                  <a:lnTo>
                    <a:pt x="12204" y="14465"/>
                  </a:lnTo>
                  <a:lnTo>
                    <a:pt x="13176" y="21207"/>
                  </a:lnTo>
                  <a:lnTo>
                    <a:pt x="20844" y="21600"/>
                  </a:lnTo>
                  <a:lnTo>
                    <a:pt x="21600" y="10636"/>
                  </a:lnTo>
                  <a:lnTo>
                    <a:pt x="19656" y="3567"/>
                  </a:lnTo>
                  <a:lnTo>
                    <a:pt x="15660" y="1996"/>
                  </a:lnTo>
                  <a:lnTo>
                    <a:pt x="10476" y="491"/>
                  </a:lnTo>
                  <a:lnTo>
                    <a:pt x="3240" y="0"/>
                  </a:lnTo>
                  <a:close/>
                </a:path>
              </a:pathLst>
            </a:custGeom>
            <a:solidFill>
              <a:srgbClr val="FFFFFF"/>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81" name="Freeform 75"/>
            <p:cNvSpPr/>
            <p:nvPr/>
          </p:nvSpPr>
          <p:spPr>
            <a:xfrm>
              <a:off x="217486" y="380999"/>
              <a:ext cx="69851" cy="247651"/>
            </a:xfrm>
            <a:custGeom>
              <a:avLst/>
              <a:gdLst/>
              <a:ahLst/>
              <a:cxnLst>
                <a:cxn ang="0">
                  <a:pos x="wd2" y="hd2"/>
                </a:cxn>
                <a:cxn ang="5400000">
                  <a:pos x="wd2" y="hd2"/>
                </a:cxn>
                <a:cxn ang="10800000">
                  <a:pos x="wd2" y="hd2"/>
                </a:cxn>
                <a:cxn ang="16200000">
                  <a:pos x="wd2" y="hd2"/>
                </a:cxn>
              </a:cxnLst>
              <a:rect l="0" t="0" r="r" b="b"/>
              <a:pathLst>
                <a:path w="21600" h="21600" extrusionOk="0">
                  <a:moveTo>
                    <a:pt x="0" y="2361"/>
                  </a:moveTo>
                  <a:lnTo>
                    <a:pt x="9186" y="0"/>
                  </a:lnTo>
                  <a:lnTo>
                    <a:pt x="20359" y="2431"/>
                  </a:lnTo>
                  <a:lnTo>
                    <a:pt x="21600" y="21114"/>
                  </a:lnTo>
                  <a:lnTo>
                    <a:pt x="16138" y="21600"/>
                  </a:lnTo>
                  <a:lnTo>
                    <a:pt x="16138" y="15071"/>
                  </a:lnTo>
                  <a:lnTo>
                    <a:pt x="16386" y="13613"/>
                  </a:lnTo>
                  <a:lnTo>
                    <a:pt x="16138" y="11946"/>
                  </a:lnTo>
                  <a:lnTo>
                    <a:pt x="16138" y="10349"/>
                  </a:lnTo>
                  <a:lnTo>
                    <a:pt x="15890" y="8751"/>
                  </a:lnTo>
                  <a:lnTo>
                    <a:pt x="15641" y="7223"/>
                  </a:lnTo>
                  <a:lnTo>
                    <a:pt x="15393" y="5765"/>
                  </a:lnTo>
                  <a:lnTo>
                    <a:pt x="14897" y="4514"/>
                  </a:lnTo>
                  <a:lnTo>
                    <a:pt x="14400" y="3403"/>
                  </a:lnTo>
                  <a:lnTo>
                    <a:pt x="13903" y="2500"/>
                  </a:lnTo>
                  <a:lnTo>
                    <a:pt x="9186" y="1389"/>
                  </a:lnTo>
                  <a:lnTo>
                    <a:pt x="0" y="2361"/>
                  </a:lnTo>
                  <a:close/>
                </a:path>
              </a:pathLst>
            </a:custGeom>
            <a:solidFill>
              <a:srgbClr val="CCA6FF"/>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82" name="Freeform 76"/>
            <p:cNvSpPr/>
            <p:nvPr/>
          </p:nvSpPr>
          <p:spPr>
            <a:xfrm>
              <a:off x="319087" y="908049"/>
              <a:ext cx="203201" cy="307976"/>
            </a:xfrm>
            <a:custGeom>
              <a:avLst/>
              <a:gdLst/>
              <a:ahLst/>
              <a:cxnLst>
                <a:cxn ang="0">
                  <a:pos x="wd2" y="hd2"/>
                </a:cxn>
                <a:cxn ang="5400000">
                  <a:pos x="wd2" y="hd2"/>
                </a:cxn>
                <a:cxn ang="10800000">
                  <a:pos x="wd2" y="hd2"/>
                </a:cxn>
                <a:cxn ang="16200000">
                  <a:pos x="wd2" y="hd2"/>
                </a:cxn>
              </a:cxnLst>
              <a:rect l="0" t="0" r="r" b="b"/>
              <a:pathLst>
                <a:path w="21600" h="21600" extrusionOk="0">
                  <a:moveTo>
                    <a:pt x="3997" y="722"/>
                  </a:moveTo>
                  <a:lnTo>
                    <a:pt x="8759" y="0"/>
                  </a:lnTo>
                  <a:lnTo>
                    <a:pt x="10715" y="2998"/>
                  </a:lnTo>
                  <a:lnTo>
                    <a:pt x="14202" y="2166"/>
                  </a:lnTo>
                  <a:lnTo>
                    <a:pt x="21600" y="16603"/>
                  </a:lnTo>
                  <a:lnTo>
                    <a:pt x="5953" y="21600"/>
                  </a:lnTo>
                  <a:lnTo>
                    <a:pt x="0" y="7330"/>
                  </a:lnTo>
                  <a:lnTo>
                    <a:pt x="8589" y="5164"/>
                  </a:lnTo>
                  <a:lnTo>
                    <a:pt x="7654" y="3165"/>
                  </a:lnTo>
                  <a:lnTo>
                    <a:pt x="3146" y="3609"/>
                  </a:lnTo>
                  <a:lnTo>
                    <a:pt x="3997" y="722"/>
                  </a:lnTo>
                  <a:close/>
                </a:path>
              </a:pathLst>
            </a:custGeom>
            <a:solidFill>
              <a:srgbClr val="0000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83" name="Freeform 77"/>
            <p:cNvSpPr/>
            <p:nvPr/>
          </p:nvSpPr>
          <p:spPr>
            <a:xfrm>
              <a:off x="288925" y="898525"/>
              <a:ext cx="88900" cy="104775"/>
            </a:xfrm>
            <a:custGeom>
              <a:avLst/>
              <a:gdLst/>
              <a:ahLst/>
              <a:cxnLst>
                <a:cxn ang="0">
                  <a:pos x="wd2" y="hd2"/>
                </a:cxn>
                <a:cxn ang="5400000">
                  <a:pos x="wd2" y="hd2"/>
                </a:cxn>
                <a:cxn ang="10800000">
                  <a:pos x="wd2" y="hd2"/>
                </a:cxn>
                <a:cxn ang="16200000">
                  <a:pos x="wd2" y="hd2"/>
                </a:cxn>
              </a:cxnLst>
              <a:rect l="0" t="0" r="r" b="b"/>
              <a:pathLst>
                <a:path w="21600" h="21600" extrusionOk="0">
                  <a:moveTo>
                    <a:pt x="21600" y="11872"/>
                  </a:moveTo>
                  <a:lnTo>
                    <a:pt x="21027" y="17808"/>
                  </a:lnTo>
                  <a:lnTo>
                    <a:pt x="8793" y="21600"/>
                  </a:lnTo>
                  <a:lnTo>
                    <a:pt x="0" y="824"/>
                  </a:lnTo>
                  <a:lnTo>
                    <a:pt x="14719" y="0"/>
                  </a:lnTo>
                  <a:lnTo>
                    <a:pt x="15292" y="7915"/>
                  </a:lnTo>
                  <a:lnTo>
                    <a:pt x="21600" y="11872"/>
                  </a:lnTo>
                  <a:close/>
                </a:path>
              </a:pathLst>
            </a:custGeom>
            <a:solidFill>
              <a:srgbClr val="B34D1A"/>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84" name="Freeform 78"/>
            <p:cNvSpPr/>
            <p:nvPr/>
          </p:nvSpPr>
          <p:spPr>
            <a:xfrm>
              <a:off x="309561" y="887411"/>
              <a:ext cx="68264" cy="84139"/>
            </a:xfrm>
            <a:custGeom>
              <a:avLst/>
              <a:gdLst/>
              <a:ahLst/>
              <a:cxnLst>
                <a:cxn ang="0">
                  <a:pos x="wd2" y="hd2"/>
                </a:cxn>
                <a:cxn ang="5400000">
                  <a:pos x="wd2" y="hd2"/>
                </a:cxn>
                <a:cxn ang="10800000">
                  <a:pos x="wd2" y="hd2"/>
                </a:cxn>
                <a:cxn ang="16200000">
                  <a:pos x="wd2" y="hd2"/>
                </a:cxn>
              </a:cxnLst>
              <a:rect l="0" t="0" r="r" b="b"/>
              <a:pathLst>
                <a:path w="21600" h="21600" extrusionOk="0">
                  <a:moveTo>
                    <a:pt x="13722" y="1630"/>
                  </a:moveTo>
                  <a:lnTo>
                    <a:pt x="21600" y="17728"/>
                  </a:lnTo>
                  <a:lnTo>
                    <a:pt x="2287" y="21600"/>
                  </a:lnTo>
                  <a:lnTo>
                    <a:pt x="0" y="15691"/>
                  </a:lnTo>
                  <a:lnTo>
                    <a:pt x="9402" y="13449"/>
                  </a:lnTo>
                  <a:lnTo>
                    <a:pt x="9402" y="8558"/>
                  </a:lnTo>
                  <a:lnTo>
                    <a:pt x="5845" y="0"/>
                  </a:lnTo>
                  <a:lnTo>
                    <a:pt x="13722" y="1630"/>
                  </a:lnTo>
                  <a:close/>
                </a:path>
              </a:pathLst>
            </a:custGeom>
            <a:solidFill>
              <a:srgbClr val="BF6633"/>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85" name="Freeform 79"/>
            <p:cNvSpPr/>
            <p:nvPr/>
          </p:nvSpPr>
          <p:spPr>
            <a:xfrm>
              <a:off x="269875" y="750886"/>
              <a:ext cx="73025" cy="163514"/>
            </a:xfrm>
            <a:custGeom>
              <a:avLst/>
              <a:gdLst/>
              <a:ahLst/>
              <a:cxnLst>
                <a:cxn ang="0">
                  <a:pos x="wd2" y="hd2"/>
                </a:cxn>
                <a:cxn ang="5400000">
                  <a:pos x="wd2" y="hd2"/>
                </a:cxn>
                <a:cxn ang="10800000">
                  <a:pos x="wd2" y="hd2"/>
                </a:cxn>
                <a:cxn ang="16200000">
                  <a:pos x="wd2" y="hd2"/>
                </a:cxn>
              </a:cxnLst>
              <a:rect l="0" t="0" r="r" b="b"/>
              <a:pathLst>
                <a:path w="21600" h="21600" extrusionOk="0">
                  <a:moveTo>
                    <a:pt x="19974" y="20769"/>
                  </a:moveTo>
                  <a:lnTo>
                    <a:pt x="15097" y="21600"/>
                  </a:lnTo>
                  <a:lnTo>
                    <a:pt x="7432" y="21600"/>
                  </a:lnTo>
                  <a:lnTo>
                    <a:pt x="0" y="10592"/>
                  </a:lnTo>
                  <a:lnTo>
                    <a:pt x="10684" y="0"/>
                  </a:lnTo>
                  <a:lnTo>
                    <a:pt x="21600" y="15162"/>
                  </a:lnTo>
                  <a:lnTo>
                    <a:pt x="19974" y="20769"/>
                  </a:lnTo>
                  <a:close/>
                </a:path>
              </a:pathLst>
            </a:custGeom>
            <a:solidFill>
              <a:srgbClr val="D9A6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86" name="Freeform 80"/>
            <p:cNvSpPr/>
            <p:nvPr/>
          </p:nvSpPr>
          <p:spPr>
            <a:xfrm>
              <a:off x="290512" y="695325"/>
              <a:ext cx="73026" cy="212725"/>
            </a:xfrm>
            <a:custGeom>
              <a:avLst/>
              <a:gdLst/>
              <a:ahLst/>
              <a:cxnLst>
                <a:cxn ang="0">
                  <a:pos x="wd2" y="hd2"/>
                </a:cxn>
                <a:cxn ang="5400000">
                  <a:pos x="wd2" y="hd2"/>
                </a:cxn>
                <a:cxn ang="10800000">
                  <a:pos x="wd2" y="hd2"/>
                </a:cxn>
                <a:cxn ang="16200000">
                  <a:pos x="wd2" y="hd2"/>
                </a:cxn>
              </a:cxnLst>
              <a:rect l="0" t="0" r="r" b="b"/>
              <a:pathLst>
                <a:path w="21600" h="21600" extrusionOk="0">
                  <a:moveTo>
                    <a:pt x="13703" y="1920"/>
                  </a:moveTo>
                  <a:lnTo>
                    <a:pt x="9755" y="7120"/>
                  </a:lnTo>
                  <a:lnTo>
                    <a:pt x="21600" y="19680"/>
                  </a:lnTo>
                  <a:lnTo>
                    <a:pt x="13935" y="21600"/>
                  </a:lnTo>
                  <a:lnTo>
                    <a:pt x="1161" y="7120"/>
                  </a:lnTo>
                  <a:lnTo>
                    <a:pt x="0" y="0"/>
                  </a:lnTo>
                  <a:lnTo>
                    <a:pt x="13703" y="1920"/>
                  </a:lnTo>
                  <a:close/>
                </a:path>
              </a:pathLst>
            </a:custGeom>
            <a:solidFill>
              <a:srgbClr val="E3C24D"/>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87" name="Freeform 81"/>
            <p:cNvSpPr/>
            <p:nvPr/>
          </p:nvSpPr>
          <p:spPr>
            <a:xfrm>
              <a:off x="109537" y="822325"/>
              <a:ext cx="290514" cy="471487"/>
            </a:xfrm>
            <a:custGeom>
              <a:avLst/>
              <a:gdLst/>
              <a:ahLst/>
              <a:cxnLst>
                <a:cxn ang="0">
                  <a:pos x="wd2" y="hd2"/>
                </a:cxn>
                <a:cxn ang="5400000">
                  <a:pos x="wd2" y="hd2"/>
                </a:cxn>
                <a:cxn ang="10800000">
                  <a:pos x="wd2" y="hd2"/>
                </a:cxn>
                <a:cxn ang="16200000">
                  <a:pos x="wd2" y="hd2"/>
                </a:cxn>
              </a:cxnLst>
              <a:rect l="0" t="0" r="r" b="b"/>
              <a:pathLst>
                <a:path w="21600" h="21600" extrusionOk="0">
                  <a:moveTo>
                    <a:pt x="12866" y="801"/>
                  </a:moveTo>
                  <a:lnTo>
                    <a:pt x="21600" y="18759"/>
                  </a:lnTo>
                  <a:lnTo>
                    <a:pt x="16879" y="20107"/>
                  </a:lnTo>
                  <a:lnTo>
                    <a:pt x="7495" y="21600"/>
                  </a:lnTo>
                  <a:lnTo>
                    <a:pt x="4131" y="21600"/>
                  </a:lnTo>
                  <a:lnTo>
                    <a:pt x="0" y="20107"/>
                  </a:lnTo>
                  <a:lnTo>
                    <a:pt x="1003" y="5391"/>
                  </a:lnTo>
                  <a:lnTo>
                    <a:pt x="10800" y="0"/>
                  </a:lnTo>
                  <a:lnTo>
                    <a:pt x="12866" y="801"/>
                  </a:lnTo>
                  <a:close/>
                </a:path>
              </a:pathLst>
            </a:custGeom>
            <a:solidFill>
              <a:srgbClr val="E3C24D"/>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88" name="Freeform 82"/>
            <p:cNvSpPr/>
            <p:nvPr/>
          </p:nvSpPr>
          <p:spPr>
            <a:xfrm>
              <a:off x="20637" y="887411"/>
              <a:ext cx="215901" cy="409576"/>
            </a:xfrm>
            <a:custGeom>
              <a:avLst/>
              <a:gdLst/>
              <a:ahLst/>
              <a:cxnLst>
                <a:cxn ang="0">
                  <a:pos x="wd2" y="hd2"/>
                </a:cxn>
                <a:cxn ang="5400000">
                  <a:pos x="wd2" y="hd2"/>
                </a:cxn>
                <a:cxn ang="10800000">
                  <a:pos x="wd2" y="hd2"/>
                </a:cxn>
                <a:cxn ang="16200000">
                  <a:pos x="wd2" y="hd2"/>
                </a:cxn>
              </a:cxnLst>
              <a:rect l="0" t="0" r="r" b="b"/>
              <a:pathLst>
                <a:path w="21600" h="21600" extrusionOk="0">
                  <a:moveTo>
                    <a:pt x="21600" y="877"/>
                  </a:moveTo>
                  <a:lnTo>
                    <a:pt x="14374" y="2423"/>
                  </a:lnTo>
                  <a:lnTo>
                    <a:pt x="14135" y="15250"/>
                  </a:lnTo>
                  <a:lnTo>
                    <a:pt x="16597" y="16419"/>
                  </a:lnTo>
                  <a:lnTo>
                    <a:pt x="14374" y="17798"/>
                  </a:lnTo>
                  <a:lnTo>
                    <a:pt x="14374" y="21391"/>
                  </a:lnTo>
                  <a:lnTo>
                    <a:pt x="7147" y="21600"/>
                  </a:lnTo>
                  <a:lnTo>
                    <a:pt x="0" y="20890"/>
                  </a:lnTo>
                  <a:lnTo>
                    <a:pt x="4050" y="125"/>
                  </a:lnTo>
                  <a:lnTo>
                    <a:pt x="19456" y="0"/>
                  </a:lnTo>
                  <a:lnTo>
                    <a:pt x="21600" y="877"/>
                  </a:lnTo>
                  <a:close/>
                </a:path>
              </a:pathLst>
            </a:custGeom>
            <a:solidFill>
              <a:srgbClr val="D9A6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89" name="Freeform 83"/>
            <p:cNvSpPr/>
            <p:nvPr/>
          </p:nvSpPr>
          <p:spPr>
            <a:xfrm>
              <a:off x="276225" y="704849"/>
              <a:ext cx="33338" cy="107951"/>
            </a:xfrm>
            <a:custGeom>
              <a:avLst/>
              <a:gdLst/>
              <a:ahLst/>
              <a:cxnLst>
                <a:cxn ang="0">
                  <a:pos x="wd2" y="hd2"/>
                </a:cxn>
                <a:cxn ang="5400000">
                  <a:pos x="wd2" y="hd2"/>
                </a:cxn>
                <a:cxn ang="10800000">
                  <a:pos x="wd2" y="hd2"/>
                </a:cxn>
                <a:cxn ang="16200000">
                  <a:pos x="wd2" y="hd2"/>
                </a:cxn>
              </a:cxnLst>
              <a:rect l="0" t="0" r="r" b="b"/>
              <a:pathLst>
                <a:path w="21600" h="21600" extrusionOk="0">
                  <a:moveTo>
                    <a:pt x="6530" y="3812"/>
                  </a:moveTo>
                  <a:lnTo>
                    <a:pt x="0" y="21600"/>
                  </a:lnTo>
                  <a:lnTo>
                    <a:pt x="7535" y="21600"/>
                  </a:lnTo>
                  <a:lnTo>
                    <a:pt x="21600" y="4288"/>
                  </a:lnTo>
                  <a:lnTo>
                    <a:pt x="8540" y="0"/>
                  </a:lnTo>
                  <a:lnTo>
                    <a:pt x="6530" y="3812"/>
                  </a:lnTo>
                  <a:close/>
                </a:path>
              </a:pathLst>
            </a:custGeom>
            <a:solidFill>
              <a:srgbClr val="D9A6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90" name="Freeform 84"/>
            <p:cNvSpPr/>
            <p:nvPr/>
          </p:nvSpPr>
          <p:spPr>
            <a:xfrm>
              <a:off x="254000" y="804861"/>
              <a:ext cx="34925" cy="34926"/>
            </a:xfrm>
            <a:custGeom>
              <a:avLst/>
              <a:gdLst/>
              <a:ahLst/>
              <a:cxnLst>
                <a:cxn ang="0">
                  <a:pos x="wd2" y="hd2"/>
                </a:cxn>
                <a:cxn ang="5400000">
                  <a:pos x="wd2" y="hd2"/>
                </a:cxn>
                <a:cxn ang="10800000">
                  <a:pos x="wd2" y="hd2"/>
                </a:cxn>
                <a:cxn ang="16200000">
                  <a:pos x="wd2" y="hd2"/>
                </a:cxn>
              </a:cxnLst>
              <a:rect l="0" t="0" r="r" b="b"/>
              <a:pathLst>
                <a:path w="21600" h="21600" extrusionOk="0">
                  <a:moveTo>
                    <a:pt x="2512" y="0"/>
                  </a:moveTo>
                  <a:lnTo>
                    <a:pt x="21600" y="2455"/>
                  </a:lnTo>
                  <a:lnTo>
                    <a:pt x="17581" y="21600"/>
                  </a:lnTo>
                  <a:lnTo>
                    <a:pt x="0" y="20618"/>
                  </a:lnTo>
                  <a:lnTo>
                    <a:pt x="2512" y="0"/>
                  </a:lnTo>
                  <a:close/>
                </a:path>
              </a:pathLst>
            </a:custGeom>
            <a:solidFill>
              <a:srgbClr val="0000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91" name="Freeform 85"/>
            <p:cNvSpPr/>
            <p:nvPr/>
          </p:nvSpPr>
          <p:spPr>
            <a:xfrm>
              <a:off x="101600" y="708024"/>
              <a:ext cx="168275" cy="203201"/>
            </a:xfrm>
            <a:custGeom>
              <a:avLst/>
              <a:gdLst/>
              <a:ahLst/>
              <a:cxnLst>
                <a:cxn ang="0">
                  <a:pos x="wd2" y="hd2"/>
                </a:cxn>
                <a:cxn ang="5400000">
                  <a:pos x="wd2" y="hd2"/>
                </a:cxn>
                <a:cxn ang="10800000">
                  <a:pos x="wd2" y="hd2"/>
                </a:cxn>
                <a:cxn ang="16200000">
                  <a:pos x="wd2" y="hd2"/>
                </a:cxn>
              </a:cxnLst>
              <a:rect l="0" t="0" r="r" b="b"/>
              <a:pathLst>
                <a:path w="21600" h="21600" extrusionOk="0">
                  <a:moveTo>
                    <a:pt x="21600" y="5860"/>
                  </a:moveTo>
                  <a:lnTo>
                    <a:pt x="21498" y="5944"/>
                  </a:lnTo>
                  <a:lnTo>
                    <a:pt x="21498" y="7367"/>
                  </a:lnTo>
                  <a:lnTo>
                    <a:pt x="21396" y="8121"/>
                  </a:lnTo>
                  <a:lnTo>
                    <a:pt x="21396" y="9042"/>
                  </a:lnTo>
                  <a:lnTo>
                    <a:pt x="21294" y="9963"/>
                  </a:lnTo>
                  <a:lnTo>
                    <a:pt x="21192" y="11135"/>
                  </a:lnTo>
                  <a:lnTo>
                    <a:pt x="20887" y="12223"/>
                  </a:lnTo>
                  <a:lnTo>
                    <a:pt x="20581" y="13395"/>
                  </a:lnTo>
                  <a:lnTo>
                    <a:pt x="19970" y="15907"/>
                  </a:lnTo>
                  <a:lnTo>
                    <a:pt x="19358" y="17079"/>
                  </a:lnTo>
                  <a:lnTo>
                    <a:pt x="18747" y="18335"/>
                  </a:lnTo>
                  <a:lnTo>
                    <a:pt x="18034" y="19423"/>
                  </a:lnTo>
                  <a:lnTo>
                    <a:pt x="17321" y="20679"/>
                  </a:lnTo>
                  <a:lnTo>
                    <a:pt x="3872" y="21600"/>
                  </a:lnTo>
                  <a:lnTo>
                    <a:pt x="0" y="14902"/>
                  </a:lnTo>
                  <a:lnTo>
                    <a:pt x="509" y="2679"/>
                  </a:lnTo>
                  <a:lnTo>
                    <a:pt x="6928" y="0"/>
                  </a:lnTo>
                  <a:lnTo>
                    <a:pt x="17830" y="3181"/>
                  </a:lnTo>
                  <a:lnTo>
                    <a:pt x="21600" y="5860"/>
                  </a:lnTo>
                  <a:close/>
                </a:path>
              </a:pathLst>
            </a:custGeom>
            <a:solidFill>
              <a:srgbClr val="E3C24D"/>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92" name="Freeform 86"/>
            <p:cNvSpPr/>
            <p:nvPr/>
          </p:nvSpPr>
          <p:spPr>
            <a:xfrm>
              <a:off x="269875" y="349250"/>
              <a:ext cx="87313" cy="29527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74"/>
                  </a:lnTo>
                  <a:lnTo>
                    <a:pt x="196" y="639"/>
                  </a:lnTo>
                  <a:lnTo>
                    <a:pt x="393" y="1394"/>
                  </a:lnTo>
                  <a:lnTo>
                    <a:pt x="785" y="2497"/>
                  </a:lnTo>
                  <a:lnTo>
                    <a:pt x="982" y="3716"/>
                  </a:lnTo>
                  <a:lnTo>
                    <a:pt x="1571" y="5110"/>
                  </a:lnTo>
                  <a:lnTo>
                    <a:pt x="1964" y="6735"/>
                  </a:lnTo>
                  <a:lnTo>
                    <a:pt x="2356" y="8419"/>
                  </a:lnTo>
                  <a:lnTo>
                    <a:pt x="2553" y="10161"/>
                  </a:lnTo>
                  <a:lnTo>
                    <a:pt x="2945" y="11903"/>
                  </a:lnTo>
                  <a:lnTo>
                    <a:pt x="3338" y="15387"/>
                  </a:lnTo>
                  <a:lnTo>
                    <a:pt x="3142" y="16955"/>
                  </a:lnTo>
                  <a:lnTo>
                    <a:pt x="2356" y="19858"/>
                  </a:lnTo>
                  <a:lnTo>
                    <a:pt x="1767" y="21019"/>
                  </a:lnTo>
                  <a:lnTo>
                    <a:pt x="10015" y="21600"/>
                  </a:lnTo>
                  <a:lnTo>
                    <a:pt x="12371" y="21194"/>
                  </a:lnTo>
                  <a:lnTo>
                    <a:pt x="17280" y="20323"/>
                  </a:lnTo>
                  <a:lnTo>
                    <a:pt x="21600" y="5342"/>
                  </a:lnTo>
                  <a:lnTo>
                    <a:pt x="0" y="0"/>
                  </a:lnTo>
                  <a:close/>
                </a:path>
              </a:pathLst>
            </a:custGeom>
            <a:solidFill>
              <a:srgbClr val="E3C24D"/>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93" name="Freeform 87"/>
            <p:cNvSpPr/>
            <p:nvPr/>
          </p:nvSpPr>
          <p:spPr>
            <a:xfrm>
              <a:off x="292100" y="422275"/>
              <a:ext cx="19050" cy="215900"/>
            </a:xfrm>
            <a:custGeom>
              <a:avLst/>
              <a:gdLst/>
              <a:ahLst/>
              <a:cxnLst>
                <a:cxn ang="0">
                  <a:pos x="wd2" y="hd2"/>
                </a:cxn>
                <a:cxn ang="5400000">
                  <a:pos x="wd2" y="hd2"/>
                </a:cxn>
                <a:cxn ang="10800000">
                  <a:pos x="wd2" y="hd2"/>
                </a:cxn>
                <a:cxn ang="16200000">
                  <a:pos x="wd2" y="hd2"/>
                </a:cxn>
              </a:cxnLst>
              <a:rect l="0" t="0" r="r" b="b"/>
              <a:pathLst>
                <a:path w="21600" h="21600" extrusionOk="0">
                  <a:moveTo>
                    <a:pt x="0" y="20888"/>
                  </a:moveTo>
                  <a:lnTo>
                    <a:pt x="17280" y="0"/>
                  </a:lnTo>
                  <a:lnTo>
                    <a:pt x="17280" y="396"/>
                  </a:lnTo>
                  <a:lnTo>
                    <a:pt x="18144" y="791"/>
                  </a:lnTo>
                  <a:lnTo>
                    <a:pt x="19008" y="1345"/>
                  </a:lnTo>
                  <a:lnTo>
                    <a:pt x="19872" y="2057"/>
                  </a:lnTo>
                  <a:lnTo>
                    <a:pt x="19872" y="3007"/>
                  </a:lnTo>
                  <a:lnTo>
                    <a:pt x="20736" y="4114"/>
                  </a:lnTo>
                  <a:lnTo>
                    <a:pt x="20736" y="5459"/>
                  </a:lnTo>
                  <a:lnTo>
                    <a:pt x="21600" y="6963"/>
                  </a:lnTo>
                  <a:lnTo>
                    <a:pt x="20736" y="8703"/>
                  </a:lnTo>
                  <a:lnTo>
                    <a:pt x="20736" y="10760"/>
                  </a:lnTo>
                  <a:lnTo>
                    <a:pt x="19872" y="12897"/>
                  </a:lnTo>
                  <a:lnTo>
                    <a:pt x="18144" y="15508"/>
                  </a:lnTo>
                  <a:lnTo>
                    <a:pt x="16416" y="18356"/>
                  </a:lnTo>
                  <a:lnTo>
                    <a:pt x="14688" y="21600"/>
                  </a:lnTo>
                  <a:lnTo>
                    <a:pt x="0" y="20888"/>
                  </a:lnTo>
                  <a:close/>
                </a:path>
              </a:pathLst>
            </a:custGeom>
            <a:solidFill>
              <a:srgbClr val="D9A6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94" name="Freeform 88"/>
            <p:cNvSpPr/>
            <p:nvPr/>
          </p:nvSpPr>
          <p:spPr>
            <a:xfrm>
              <a:off x="201612" y="42862"/>
              <a:ext cx="157163" cy="317500"/>
            </a:xfrm>
            <a:custGeom>
              <a:avLst/>
              <a:gdLst/>
              <a:ahLst/>
              <a:cxnLst>
                <a:cxn ang="0">
                  <a:pos x="wd2" y="hd2"/>
                </a:cxn>
                <a:cxn ang="5400000">
                  <a:pos x="wd2" y="hd2"/>
                </a:cxn>
                <a:cxn ang="10800000">
                  <a:pos x="wd2" y="hd2"/>
                </a:cxn>
                <a:cxn ang="16200000">
                  <a:pos x="wd2" y="hd2"/>
                </a:cxn>
              </a:cxnLst>
              <a:rect l="0" t="0" r="r" b="b"/>
              <a:pathLst>
                <a:path w="21600" h="21600" extrusionOk="0">
                  <a:moveTo>
                    <a:pt x="16364" y="16470"/>
                  </a:moveTo>
                  <a:lnTo>
                    <a:pt x="21600" y="2160"/>
                  </a:lnTo>
                  <a:lnTo>
                    <a:pt x="17018" y="0"/>
                  </a:lnTo>
                  <a:lnTo>
                    <a:pt x="9491" y="270"/>
                  </a:lnTo>
                  <a:lnTo>
                    <a:pt x="982" y="13932"/>
                  </a:lnTo>
                  <a:lnTo>
                    <a:pt x="0" y="18306"/>
                  </a:lnTo>
                  <a:lnTo>
                    <a:pt x="1636" y="20088"/>
                  </a:lnTo>
                  <a:lnTo>
                    <a:pt x="7091" y="21600"/>
                  </a:lnTo>
                  <a:lnTo>
                    <a:pt x="9273" y="20844"/>
                  </a:lnTo>
                  <a:lnTo>
                    <a:pt x="7855" y="16794"/>
                  </a:lnTo>
                  <a:lnTo>
                    <a:pt x="12764" y="17118"/>
                  </a:lnTo>
                  <a:lnTo>
                    <a:pt x="16364" y="16470"/>
                  </a:lnTo>
                  <a:close/>
                </a:path>
              </a:pathLst>
            </a:custGeom>
            <a:solidFill>
              <a:srgbClr val="B34D1A"/>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95" name="Freeform 89"/>
            <p:cNvSpPr/>
            <p:nvPr/>
          </p:nvSpPr>
          <p:spPr>
            <a:xfrm>
              <a:off x="146050" y="55562"/>
              <a:ext cx="174625" cy="282575"/>
            </a:xfrm>
            <a:custGeom>
              <a:avLst/>
              <a:gdLst/>
              <a:ahLst/>
              <a:cxnLst>
                <a:cxn ang="0">
                  <a:pos x="wd2" y="hd2"/>
                </a:cxn>
                <a:cxn ang="5400000">
                  <a:pos x="wd2" y="hd2"/>
                </a:cxn>
                <a:cxn ang="10800000">
                  <a:pos x="wd2" y="hd2"/>
                </a:cxn>
                <a:cxn ang="16200000">
                  <a:pos x="wd2" y="hd2"/>
                </a:cxn>
              </a:cxnLst>
              <a:rect l="0" t="0" r="r" b="b"/>
              <a:pathLst>
                <a:path w="21600" h="21600" extrusionOk="0">
                  <a:moveTo>
                    <a:pt x="18668" y="0"/>
                  </a:moveTo>
                  <a:lnTo>
                    <a:pt x="18570" y="61"/>
                  </a:lnTo>
                  <a:lnTo>
                    <a:pt x="18375" y="304"/>
                  </a:lnTo>
                  <a:lnTo>
                    <a:pt x="18081" y="730"/>
                  </a:lnTo>
                  <a:lnTo>
                    <a:pt x="17788" y="1278"/>
                  </a:lnTo>
                  <a:lnTo>
                    <a:pt x="17397" y="1886"/>
                  </a:lnTo>
                  <a:lnTo>
                    <a:pt x="17006" y="2616"/>
                  </a:lnTo>
                  <a:lnTo>
                    <a:pt x="16615" y="3407"/>
                  </a:lnTo>
                  <a:lnTo>
                    <a:pt x="16322" y="4320"/>
                  </a:lnTo>
                  <a:lnTo>
                    <a:pt x="16029" y="5172"/>
                  </a:lnTo>
                  <a:lnTo>
                    <a:pt x="15736" y="6085"/>
                  </a:lnTo>
                  <a:lnTo>
                    <a:pt x="15638" y="6936"/>
                  </a:lnTo>
                  <a:lnTo>
                    <a:pt x="15736" y="7788"/>
                  </a:lnTo>
                  <a:lnTo>
                    <a:pt x="15931" y="8579"/>
                  </a:lnTo>
                  <a:lnTo>
                    <a:pt x="16322" y="9309"/>
                  </a:lnTo>
                  <a:lnTo>
                    <a:pt x="16909" y="9918"/>
                  </a:lnTo>
                  <a:lnTo>
                    <a:pt x="17690" y="10465"/>
                  </a:lnTo>
                  <a:lnTo>
                    <a:pt x="17397" y="10465"/>
                  </a:lnTo>
                  <a:lnTo>
                    <a:pt x="17006" y="10526"/>
                  </a:lnTo>
                  <a:lnTo>
                    <a:pt x="16615" y="10770"/>
                  </a:lnTo>
                  <a:lnTo>
                    <a:pt x="16127" y="10830"/>
                  </a:lnTo>
                  <a:lnTo>
                    <a:pt x="15149" y="11317"/>
                  </a:lnTo>
                  <a:lnTo>
                    <a:pt x="14172" y="11926"/>
                  </a:lnTo>
                  <a:lnTo>
                    <a:pt x="13683" y="12291"/>
                  </a:lnTo>
                  <a:lnTo>
                    <a:pt x="13292" y="12717"/>
                  </a:lnTo>
                  <a:lnTo>
                    <a:pt x="12999" y="13264"/>
                  </a:lnTo>
                  <a:lnTo>
                    <a:pt x="12804" y="13812"/>
                  </a:lnTo>
                  <a:lnTo>
                    <a:pt x="12804" y="14420"/>
                  </a:lnTo>
                  <a:lnTo>
                    <a:pt x="12901" y="15090"/>
                  </a:lnTo>
                  <a:lnTo>
                    <a:pt x="13292" y="15881"/>
                  </a:lnTo>
                  <a:lnTo>
                    <a:pt x="13390" y="15941"/>
                  </a:lnTo>
                  <a:lnTo>
                    <a:pt x="13683" y="16002"/>
                  </a:lnTo>
                  <a:lnTo>
                    <a:pt x="15052" y="16428"/>
                  </a:lnTo>
                  <a:lnTo>
                    <a:pt x="15638" y="16550"/>
                  </a:lnTo>
                  <a:lnTo>
                    <a:pt x="16224" y="16793"/>
                  </a:lnTo>
                  <a:lnTo>
                    <a:pt x="16909" y="16915"/>
                  </a:lnTo>
                  <a:lnTo>
                    <a:pt x="17495" y="17037"/>
                  </a:lnTo>
                  <a:lnTo>
                    <a:pt x="18179" y="17158"/>
                  </a:lnTo>
                  <a:lnTo>
                    <a:pt x="18961" y="17341"/>
                  </a:lnTo>
                  <a:lnTo>
                    <a:pt x="19645" y="17402"/>
                  </a:lnTo>
                  <a:lnTo>
                    <a:pt x="20329" y="17523"/>
                  </a:lnTo>
                  <a:lnTo>
                    <a:pt x="21600" y="17523"/>
                  </a:lnTo>
                  <a:lnTo>
                    <a:pt x="19938" y="18984"/>
                  </a:lnTo>
                  <a:lnTo>
                    <a:pt x="19645" y="18984"/>
                  </a:lnTo>
                  <a:lnTo>
                    <a:pt x="19254" y="18862"/>
                  </a:lnTo>
                  <a:lnTo>
                    <a:pt x="18863" y="18862"/>
                  </a:lnTo>
                  <a:lnTo>
                    <a:pt x="17886" y="18740"/>
                  </a:lnTo>
                  <a:lnTo>
                    <a:pt x="17300" y="18619"/>
                  </a:lnTo>
                  <a:lnTo>
                    <a:pt x="16615" y="18558"/>
                  </a:lnTo>
                  <a:lnTo>
                    <a:pt x="15931" y="18375"/>
                  </a:lnTo>
                  <a:lnTo>
                    <a:pt x="15247" y="18254"/>
                  </a:lnTo>
                  <a:lnTo>
                    <a:pt x="14465" y="18071"/>
                  </a:lnTo>
                  <a:lnTo>
                    <a:pt x="13683" y="17949"/>
                  </a:lnTo>
                  <a:lnTo>
                    <a:pt x="12901" y="17767"/>
                  </a:lnTo>
                  <a:lnTo>
                    <a:pt x="12119" y="17523"/>
                  </a:lnTo>
                  <a:lnTo>
                    <a:pt x="11435" y="17280"/>
                  </a:lnTo>
                  <a:lnTo>
                    <a:pt x="10751" y="17097"/>
                  </a:lnTo>
                  <a:lnTo>
                    <a:pt x="10556" y="17158"/>
                  </a:lnTo>
                  <a:lnTo>
                    <a:pt x="10165" y="17341"/>
                  </a:lnTo>
                  <a:lnTo>
                    <a:pt x="9871" y="17523"/>
                  </a:lnTo>
                  <a:lnTo>
                    <a:pt x="9676" y="17767"/>
                  </a:lnTo>
                  <a:lnTo>
                    <a:pt x="9383" y="17949"/>
                  </a:lnTo>
                  <a:lnTo>
                    <a:pt x="9187" y="18254"/>
                  </a:lnTo>
                  <a:lnTo>
                    <a:pt x="8894" y="18558"/>
                  </a:lnTo>
                  <a:lnTo>
                    <a:pt x="8699" y="18862"/>
                  </a:lnTo>
                  <a:lnTo>
                    <a:pt x="8503" y="19288"/>
                  </a:lnTo>
                  <a:lnTo>
                    <a:pt x="8405" y="19653"/>
                  </a:lnTo>
                  <a:lnTo>
                    <a:pt x="8210" y="20079"/>
                  </a:lnTo>
                  <a:lnTo>
                    <a:pt x="8210" y="20992"/>
                  </a:lnTo>
                  <a:lnTo>
                    <a:pt x="8405" y="21600"/>
                  </a:lnTo>
                  <a:lnTo>
                    <a:pt x="4007" y="18740"/>
                  </a:lnTo>
                  <a:lnTo>
                    <a:pt x="4887" y="14055"/>
                  </a:lnTo>
                  <a:lnTo>
                    <a:pt x="0" y="8518"/>
                  </a:lnTo>
                  <a:lnTo>
                    <a:pt x="391" y="3894"/>
                  </a:lnTo>
                  <a:lnTo>
                    <a:pt x="18668" y="0"/>
                  </a:lnTo>
                  <a:close/>
                </a:path>
              </a:pathLst>
            </a:custGeom>
            <a:solidFill>
              <a:srgbClr val="8F29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96" name="Freeform 90"/>
            <p:cNvSpPr/>
            <p:nvPr/>
          </p:nvSpPr>
          <p:spPr>
            <a:xfrm>
              <a:off x="290512" y="649286"/>
              <a:ext cx="182564" cy="95251"/>
            </a:xfrm>
            <a:custGeom>
              <a:avLst/>
              <a:gdLst/>
              <a:ahLst/>
              <a:cxnLst>
                <a:cxn ang="0">
                  <a:pos x="wd2" y="hd2"/>
                </a:cxn>
                <a:cxn ang="5400000">
                  <a:pos x="wd2" y="hd2"/>
                </a:cxn>
                <a:cxn ang="10800000">
                  <a:pos x="wd2" y="hd2"/>
                </a:cxn>
                <a:cxn ang="16200000">
                  <a:pos x="wd2" y="hd2"/>
                </a:cxn>
              </a:cxnLst>
              <a:rect l="0" t="0" r="r" b="b"/>
              <a:pathLst>
                <a:path w="21600" h="21600" extrusionOk="0">
                  <a:moveTo>
                    <a:pt x="2514" y="6224"/>
                  </a:moveTo>
                  <a:lnTo>
                    <a:pt x="10055" y="6224"/>
                  </a:lnTo>
                  <a:lnTo>
                    <a:pt x="14338" y="0"/>
                  </a:lnTo>
                  <a:lnTo>
                    <a:pt x="16386" y="6590"/>
                  </a:lnTo>
                  <a:lnTo>
                    <a:pt x="21600" y="18305"/>
                  </a:lnTo>
                  <a:lnTo>
                    <a:pt x="17876" y="21600"/>
                  </a:lnTo>
                  <a:lnTo>
                    <a:pt x="14710" y="21417"/>
                  </a:lnTo>
                  <a:lnTo>
                    <a:pt x="9310" y="18854"/>
                  </a:lnTo>
                  <a:lnTo>
                    <a:pt x="0" y="12631"/>
                  </a:lnTo>
                  <a:lnTo>
                    <a:pt x="2514" y="6224"/>
                  </a:lnTo>
                  <a:close/>
                </a:path>
              </a:pathLst>
            </a:custGeom>
            <a:solidFill>
              <a:srgbClr val="8F29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97" name="Freeform 91"/>
            <p:cNvSpPr/>
            <p:nvPr/>
          </p:nvSpPr>
          <p:spPr>
            <a:xfrm>
              <a:off x="19050" y="396875"/>
              <a:ext cx="292101" cy="350837"/>
            </a:xfrm>
            <a:custGeom>
              <a:avLst/>
              <a:gdLst/>
              <a:ahLst/>
              <a:cxnLst>
                <a:cxn ang="0">
                  <a:pos x="wd2" y="hd2"/>
                </a:cxn>
                <a:cxn ang="5400000">
                  <a:pos x="wd2" y="hd2"/>
                </a:cxn>
                <a:cxn ang="10800000">
                  <a:pos x="wd2" y="hd2"/>
                </a:cxn>
                <a:cxn ang="16200000">
                  <a:pos x="wd2" y="hd2"/>
                </a:cxn>
              </a:cxnLst>
              <a:rect l="0" t="0" r="r" b="b"/>
              <a:pathLst>
                <a:path w="21600" h="21600" extrusionOk="0">
                  <a:moveTo>
                    <a:pt x="0" y="784"/>
                  </a:moveTo>
                  <a:lnTo>
                    <a:pt x="6750" y="17535"/>
                  </a:lnTo>
                  <a:lnTo>
                    <a:pt x="19193" y="21600"/>
                  </a:lnTo>
                  <a:lnTo>
                    <a:pt x="20837" y="19690"/>
                  </a:lnTo>
                  <a:lnTo>
                    <a:pt x="21600" y="18220"/>
                  </a:lnTo>
                  <a:lnTo>
                    <a:pt x="17374" y="13812"/>
                  </a:lnTo>
                  <a:lnTo>
                    <a:pt x="16728" y="11265"/>
                  </a:lnTo>
                  <a:lnTo>
                    <a:pt x="11504" y="2400"/>
                  </a:lnTo>
                  <a:lnTo>
                    <a:pt x="4343" y="0"/>
                  </a:lnTo>
                  <a:lnTo>
                    <a:pt x="0" y="784"/>
                  </a:lnTo>
                  <a:close/>
                </a:path>
              </a:pathLst>
            </a:custGeom>
            <a:solidFill>
              <a:srgbClr val="D9A6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98" name="Freeform 92"/>
            <p:cNvSpPr/>
            <p:nvPr/>
          </p:nvSpPr>
          <p:spPr>
            <a:xfrm>
              <a:off x="115886" y="0"/>
              <a:ext cx="242889" cy="249238"/>
            </a:xfrm>
            <a:custGeom>
              <a:avLst/>
              <a:gdLst/>
              <a:ahLst/>
              <a:cxnLst>
                <a:cxn ang="0">
                  <a:pos x="wd2" y="hd2"/>
                </a:cxn>
                <a:cxn ang="5400000">
                  <a:pos x="wd2" y="hd2"/>
                </a:cxn>
                <a:cxn ang="10800000">
                  <a:pos x="wd2" y="hd2"/>
                </a:cxn>
                <a:cxn ang="16200000">
                  <a:pos x="wd2" y="hd2"/>
                </a:cxn>
              </a:cxnLst>
              <a:rect l="0" t="0" r="r" b="b"/>
              <a:pathLst>
                <a:path w="21600" h="21600" extrusionOk="0">
                  <a:moveTo>
                    <a:pt x="21600" y="6494"/>
                  </a:moveTo>
                  <a:lnTo>
                    <a:pt x="21178" y="6289"/>
                  </a:lnTo>
                  <a:lnTo>
                    <a:pt x="20685" y="6152"/>
                  </a:lnTo>
                  <a:lnTo>
                    <a:pt x="20122" y="6015"/>
                  </a:lnTo>
                  <a:lnTo>
                    <a:pt x="19419" y="5810"/>
                  </a:lnTo>
                  <a:lnTo>
                    <a:pt x="18575" y="5742"/>
                  </a:lnTo>
                  <a:lnTo>
                    <a:pt x="17660" y="5673"/>
                  </a:lnTo>
                  <a:lnTo>
                    <a:pt x="16816" y="5742"/>
                  </a:lnTo>
                  <a:lnTo>
                    <a:pt x="15760" y="5878"/>
                  </a:lnTo>
                  <a:lnTo>
                    <a:pt x="14846" y="6289"/>
                  </a:lnTo>
                  <a:lnTo>
                    <a:pt x="13861" y="6835"/>
                  </a:lnTo>
                  <a:lnTo>
                    <a:pt x="13016" y="7587"/>
                  </a:lnTo>
                  <a:lnTo>
                    <a:pt x="12172" y="8613"/>
                  </a:lnTo>
                  <a:lnTo>
                    <a:pt x="11468" y="9843"/>
                  </a:lnTo>
                  <a:lnTo>
                    <a:pt x="10906" y="11484"/>
                  </a:lnTo>
                  <a:lnTo>
                    <a:pt x="10483" y="13397"/>
                  </a:lnTo>
                  <a:lnTo>
                    <a:pt x="8584" y="13124"/>
                  </a:lnTo>
                  <a:lnTo>
                    <a:pt x="8513" y="12987"/>
                  </a:lnTo>
                  <a:lnTo>
                    <a:pt x="8373" y="12577"/>
                  </a:lnTo>
                  <a:lnTo>
                    <a:pt x="8232" y="12372"/>
                  </a:lnTo>
                  <a:lnTo>
                    <a:pt x="8162" y="12167"/>
                  </a:lnTo>
                  <a:lnTo>
                    <a:pt x="7880" y="11757"/>
                  </a:lnTo>
                  <a:lnTo>
                    <a:pt x="7317" y="11484"/>
                  </a:lnTo>
                  <a:lnTo>
                    <a:pt x="7036" y="11415"/>
                  </a:lnTo>
                  <a:lnTo>
                    <a:pt x="6754" y="11415"/>
                  </a:lnTo>
                  <a:lnTo>
                    <a:pt x="6332" y="11484"/>
                  </a:lnTo>
                  <a:lnTo>
                    <a:pt x="5910" y="11689"/>
                  </a:lnTo>
                  <a:lnTo>
                    <a:pt x="5488" y="11962"/>
                  </a:lnTo>
                  <a:lnTo>
                    <a:pt x="4995" y="12441"/>
                  </a:lnTo>
                  <a:lnTo>
                    <a:pt x="4503" y="12851"/>
                  </a:lnTo>
                  <a:lnTo>
                    <a:pt x="4151" y="13329"/>
                  </a:lnTo>
                  <a:lnTo>
                    <a:pt x="4010" y="13739"/>
                  </a:lnTo>
                  <a:lnTo>
                    <a:pt x="3940" y="14218"/>
                  </a:lnTo>
                  <a:lnTo>
                    <a:pt x="4010" y="14559"/>
                  </a:lnTo>
                  <a:lnTo>
                    <a:pt x="4151" y="14970"/>
                  </a:lnTo>
                  <a:lnTo>
                    <a:pt x="4362" y="15311"/>
                  </a:lnTo>
                  <a:lnTo>
                    <a:pt x="4714" y="15653"/>
                  </a:lnTo>
                  <a:lnTo>
                    <a:pt x="4925" y="15927"/>
                  </a:lnTo>
                  <a:lnTo>
                    <a:pt x="5277" y="16200"/>
                  </a:lnTo>
                  <a:lnTo>
                    <a:pt x="5558" y="16405"/>
                  </a:lnTo>
                  <a:lnTo>
                    <a:pt x="5910" y="16678"/>
                  </a:lnTo>
                  <a:lnTo>
                    <a:pt x="6121" y="16747"/>
                  </a:lnTo>
                  <a:lnTo>
                    <a:pt x="6473" y="17089"/>
                  </a:lnTo>
                  <a:lnTo>
                    <a:pt x="6543" y="17089"/>
                  </a:lnTo>
                  <a:lnTo>
                    <a:pt x="6192" y="21600"/>
                  </a:lnTo>
                  <a:lnTo>
                    <a:pt x="6051" y="21532"/>
                  </a:lnTo>
                  <a:lnTo>
                    <a:pt x="5769" y="21327"/>
                  </a:lnTo>
                  <a:lnTo>
                    <a:pt x="5277" y="21053"/>
                  </a:lnTo>
                  <a:lnTo>
                    <a:pt x="4714" y="20643"/>
                  </a:lnTo>
                  <a:lnTo>
                    <a:pt x="3870" y="20096"/>
                  </a:lnTo>
                  <a:lnTo>
                    <a:pt x="3236" y="19481"/>
                  </a:lnTo>
                  <a:lnTo>
                    <a:pt x="2533" y="18729"/>
                  </a:lnTo>
                  <a:lnTo>
                    <a:pt x="1900" y="17909"/>
                  </a:lnTo>
                  <a:lnTo>
                    <a:pt x="1196" y="16884"/>
                  </a:lnTo>
                  <a:lnTo>
                    <a:pt x="633" y="15653"/>
                  </a:lnTo>
                  <a:lnTo>
                    <a:pt x="281" y="14423"/>
                  </a:lnTo>
                  <a:lnTo>
                    <a:pt x="70" y="13056"/>
                  </a:lnTo>
                  <a:lnTo>
                    <a:pt x="0" y="11484"/>
                  </a:lnTo>
                  <a:lnTo>
                    <a:pt x="281" y="9843"/>
                  </a:lnTo>
                  <a:lnTo>
                    <a:pt x="844" y="8066"/>
                  </a:lnTo>
                  <a:lnTo>
                    <a:pt x="1689" y="6152"/>
                  </a:lnTo>
                  <a:lnTo>
                    <a:pt x="2744" y="4306"/>
                  </a:lnTo>
                  <a:lnTo>
                    <a:pt x="3940" y="2871"/>
                  </a:lnTo>
                  <a:lnTo>
                    <a:pt x="5277" y="1709"/>
                  </a:lnTo>
                  <a:lnTo>
                    <a:pt x="6684" y="957"/>
                  </a:lnTo>
                  <a:lnTo>
                    <a:pt x="8021" y="410"/>
                  </a:lnTo>
                  <a:lnTo>
                    <a:pt x="9498" y="137"/>
                  </a:lnTo>
                  <a:lnTo>
                    <a:pt x="10906" y="0"/>
                  </a:lnTo>
                  <a:lnTo>
                    <a:pt x="12313" y="68"/>
                  </a:lnTo>
                  <a:lnTo>
                    <a:pt x="13579" y="205"/>
                  </a:lnTo>
                  <a:lnTo>
                    <a:pt x="14846" y="478"/>
                  </a:lnTo>
                  <a:lnTo>
                    <a:pt x="16956" y="1162"/>
                  </a:lnTo>
                  <a:lnTo>
                    <a:pt x="17730" y="1435"/>
                  </a:lnTo>
                  <a:lnTo>
                    <a:pt x="18364" y="1777"/>
                  </a:lnTo>
                  <a:lnTo>
                    <a:pt x="18715" y="1914"/>
                  </a:lnTo>
                  <a:lnTo>
                    <a:pt x="18856" y="2051"/>
                  </a:lnTo>
                  <a:lnTo>
                    <a:pt x="18997" y="2051"/>
                  </a:lnTo>
                  <a:lnTo>
                    <a:pt x="19349" y="2324"/>
                  </a:lnTo>
                  <a:lnTo>
                    <a:pt x="20545" y="3486"/>
                  </a:lnTo>
                  <a:lnTo>
                    <a:pt x="20756" y="3828"/>
                  </a:lnTo>
                  <a:lnTo>
                    <a:pt x="21037" y="4170"/>
                  </a:lnTo>
                  <a:lnTo>
                    <a:pt x="21248" y="4580"/>
                  </a:lnTo>
                  <a:lnTo>
                    <a:pt x="21530" y="5537"/>
                  </a:lnTo>
                  <a:lnTo>
                    <a:pt x="21600" y="6015"/>
                  </a:lnTo>
                  <a:lnTo>
                    <a:pt x="21600" y="6494"/>
                  </a:lnTo>
                  <a:close/>
                </a:path>
              </a:pathLst>
            </a:custGeom>
            <a:solidFill>
              <a:srgbClr val="0000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899" name="Freeform 93"/>
            <p:cNvSpPr/>
            <p:nvPr/>
          </p:nvSpPr>
          <p:spPr>
            <a:xfrm>
              <a:off x="19049" y="311150"/>
              <a:ext cx="300039" cy="382587"/>
            </a:xfrm>
            <a:custGeom>
              <a:avLst/>
              <a:gdLst/>
              <a:ahLst/>
              <a:cxnLst>
                <a:cxn ang="0">
                  <a:pos x="wd2" y="hd2"/>
                </a:cxn>
                <a:cxn ang="5400000">
                  <a:pos x="wd2" y="hd2"/>
                </a:cxn>
                <a:cxn ang="10800000">
                  <a:pos x="wd2" y="hd2"/>
                </a:cxn>
                <a:cxn ang="16200000">
                  <a:pos x="wd2" y="hd2"/>
                </a:cxn>
              </a:cxnLst>
              <a:rect l="0" t="0" r="r" b="b"/>
              <a:pathLst>
                <a:path w="21600" h="21600" extrusionOk="0">
                  <a:moveTo>
                    <a:pt x="10202" y="0"/>
                  </a:moveTo>
                  <a:lnTo>
                    <a:pt x="10259" y="90"/>
                  </a:lnTo>
                  <a:lnTo>
                    <a:pt x="10430" y="404"/>
                  </a:lnTo>
                  <a:lnTo>
                    <a:pt x="10772" y="943"/>
                  </a:lnTo>
                  <a:lnTo>
                    <a:pt x="11113" y="1662"/>
                  </a:lnTo>
                  <a:lnTo>
                    <a:pt x="11512" y="2470"/>
                  </a:lnTo>
                  <a:lnTo>
                    <a:pt x="11968" y="3458"/>
                  </a:lnTo>
                  <a:lnTo>
                    <a:pt x="12481" y="4536"/>
                  </a:lnTo>
                  <a:lnTo>
                    <a:pt x="13051" y="5703"/>
                  </a:lnTo>
                  <a:lnTo>
                    <a:pt x="13564" y="6916"/>
                  </a:lnTo>
                  <a:lnTo>
                    <a:pt x="14077" y="8173"/>
                  </a:lnTo>
                  <a:lnTo>
                    <a:pt x="14590" y="9475"/>
                  </a:lnTo>
                  <a:lnTo>
                    <a:pt x="15046" y="10733"/>
                  </a:lnTo>
                  <a:lnTo>
                    <a:pt x="15445" y="11900"/>
                  </a:lnTo>
                  <a:lnTo>
                    <a:pt x="15787" y="13113"/>
                  </a:lnTo>
                  <a:lnTo>
                    <a:pt x="16072" y="14190"/>
                  </a:lnTo>
                  <a:lnTo>
                    <a:pt x="16243" y="15223"/>
                  </a:lnTo>
                  <a:lnTo>
                    <a:pt x="14476" y="14505"/>
                  </a:lnTo>
                  <a:lnTo>
                    <a:pt x="10658" y="10733"/>
                  </a:lnTo>
                  <a:lnTo>
                    <a:pt x="13507" y="15403"/>
                  </a:lnTo>
                  <a:lnTo>
                    <a:pt x="21600" y="18546"/>
                  </a:lnTo>
                  <a:lnTo>
                    <a:pt x="21543" y="20073"/>
                  </a:lnTo>
                  <a:lnTo>
                    <a:pt x="20973" y="21600"/>
                  </a:lnTo>
                  <a:lnTo>
                    <a:pt x="9974" y="17828"/>
                  </a:lnTo>
                  <a:lnTo>
                    <a:pt x="5243" y="6781"/>
                  </a:lnTo>
                  <a:lnTo>
                    <a:pt x="0" y="5613"/>
                  </a:lnTo>
                  <a:lnTo>
                    <a:pt x="0" y="5568"/>
                  </a:lnTo>
                  <a:lnTo>
                    <a:pt x="855" y="4895"/>
                  </a:lnTo>
                  <a:lnTo>
                    <a:pt x="1254" y="4491"/>
                  </a:lnTo>
                  <a:lnTo>
                    <a:pt x="1824" y="4131"/>
                  </a:lnTo>
                  <a:lnTo>
                    <a:pt x="2394" y="3682"/>
                  </a:lnTo>
                  <a:lnTo>
                    <a:pt x="3135" y="3233"/>
                  </a:lnTo>
                  <a:lnTo>
                    <a:pt x="3818" y="2739"/>
                  </a:lnTo>
                  <a:lnTo>
                    <a:pt x="4616" y="2290"/>
                  </a:lnTo>
                  <a:lnTo>
                    <a:pt x="5471" y="1796"/>
                  </a:lnTo>
                  <a:lnTo>
                    <a:pt x="6383" y="1302"/>
                  </a:lnTo>
                  <a:lnTo>
                    <a:pt x="7238" y="898"/>
                  </a:lnTo>
                  <a:lnTo>
                    <a:pt x="8264" y="539"/>
                  </a:lnTo>
                  <a:lnTo>
                    <a:pt x="9233" y="225"/>
                  </a:lnTo>
                  <a:lnTo>
                    <a:pt x="10202" y="0"/>
                  </a:lnTo>
                  <a:close/>
                </a:path>
              </a:pathLst>
            </a:custGeom>
            <a:solidFill>
              <a:srgbClr val="E3C24D"/>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900" name="Freeform 94"/>
            <p:cNvSpPr/>
            <p:nvPr/>
          </p:nvSpPr>
          <p:spPr>
            <a:xfrm>
              <a:off x="19049" y="411161"/>
              <a:ext cx="252414" cy="50006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816" y="14423"/>
                  </a:lnTo>
                  <a:lnTo>
                    <a:pt x="2385" y="16268"/>
                  </a:lnTo>
                  <a:lnTo>
                    <a:pt x="3543" y="17294"/>
                  </a:lnTo>
                  <a:lnTo>
                    <a:pt x="750" y="21600"/>
                  </a:lnTo>
                  <a:lnTo>
                    <a:pt x="9676" y="21600"/>
                  </a:lnTo>
                  <a:lnTo>
                    <a:pt x="11720" y="17772"/>
                  </a:lnTo>
                  <a:lnTo>
                    <a:pt x="9608" y="15790"/>
                  </a:lnTo>
                  <a:lnTo>
                    <a:pt x="11720" y="14628"/>
                  </a:lnTo>
                  <a:lnTo>
                    <a:pt x="11856" y="13500"/>
                  </a:lnTo>
                  <a:lnTo>
                    <a:pt x="21532" y="15175"/>
                  </a:lnTo>
                  <a:lnTo>
                    <a:pt x="21600" y="13056"/>
                  </a:lnTo>
                  <a:lnTo>
                    <a:pt x="3611" y="991"/>
                  </a:lnTo>
                  <a:lnTo>
                    <a:pt x="0" y="0"/>
                  </a:lnTo>
                  <a:close/>
                </a:path>
              </a:pathLst>
            </a:custGeom>
            <a:solidFill>
              <a:srgbClr val="D9A6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901" name="Freeform 95"/>
            <p:cNvSpPr/>
            <p:nvPr/>
          </p:nvSpPr>
          <p:spPr>
            <a:xfrm>
              <a:off x="6350" y="1512886"/>
              <a:ext cx="63501" cy="142876"/>
            </a:xfrm>
            <a:custGeom>
              <a:avLst/>
              <a:gdLst/>
              <a:ahLst/>
              <a:cxnLst>
                <a:cxn ang="0">
                  <a:pos x="wd2" y="hd2"/>
                </a:cxn>
                <a:cxn ang="5400000">
                  <a:pos x="wd2" y="hd2"/>
                </a:cxn>
                <a:cxn ang="10800000">
                  <a:pos x="wd2" y="hd2"/>
                </a:cxn>
                <a:cxn ang="16200000">
                  <a:pos x="wd2" y="hd2"/>
                </a:cxn>
              </a:cxnLst>
              <a:rect l="0" t="0" r="r" b="b"/>
              <a:pathLst>
                <a:path w="21600" h="21600" extrusionOk="0">
                  <a:moveTo>
                    <a:pt x="6933" y="0"/>
                  </a:moveTo>
                  <a:lnTo>
                    <a:pt x="6667" y="120"/>
                  </a:lnTo>
                  <a:lnTo>
                    <a:pt x="6667" y="2880"/>
                  </a:lnTo>
                  <a:lnTo>
                    <a:pt x="6933" y="3840"/>
                  </a:lnTo>
                  <a:lnTo>
                    <a:pt x="7467" y="4680"/>
                  </a:lnTo>
                  <a:lnTo>
                    <a:pt x="8267" y="5520"/>
                  </a:lnTo>
                  <a:lnTo>
                    <a:pt x="8800" y="6240"/>
                  </a:lnTo>
                  <a:lnTo>
                    <a:pt x="9600" y="6600"/>
                  </a:lnTo>
                  <a:lnTo>
                    <a:pt x="10667" y="6840"/>
                  </a:lnTo>
                  <a:lnTo>
                    <a:pt x="12267" y="6720"/>
                  </a:lnTo>
                  <a:lnTo>
                    <a:pt x="13867" y="6120"/>
                  </a:lnTo>
                  <a:lnTo>
                    <a:pt x="16000" y="5040"/>
                  </a:lnTo>
                  <a:lnTo>
                    <a:pt x="18400" y="3600"/>
                  </a:lnTo>
                  <a:lnTo>
                    <a:pt x="21600" y="1560"/>
                  </a:lnTo>
                  <a:lnTo>
                    <a:pt x="21600" y="3360"/>
                  </a:lnTo>
                  <a:lnTo>
                    <a:pt x="21333" y="4200"/>
                  </a:lnTo>
                  <a:lnTo>
                    <a:pt x="21067" y="5280"/>
                  </a:lnTo>
                  <a:lnTo>
                    <a:pt x="20533" y="6480"/>
                  </a:lnTo>
                  <a:lnTo>
                    <a:pt x="20267" y="7920"/>
                  </a:lnTo>
                  <a:lnTo>
                    <a:pt x="19200" y="9360"/>
                  </a:lnTo>
                  <a:lnTo>
                    <a:pt x="18133" y="10920"/>
                  </a:lnTo>
                  <a:lnTo>
                    <a:pt x="16800" y="12600"/>
                  </a:lnTo>
                  <a:lnTo>
                    <a:pt x="15467" y="14520"/>
                  </a:lnTo>
                  <a:lnTo>
                    <a:pt x="13600" y="16200"/>
                  </a:lnTo>
                  <a:lnTo>
                    <a:pt x="8800" y="19800"/>
                  </a:lnTo>
                  <a:lnTo>
                    <a:pt x="5333" y="21600"/>
                  </a:lnTo>
                  <a:lnTo>
                    <a:pt x="4800" y="21120"/>
                  </a:lnTo>
                  <a:lnTo>
                    <a:pt x="4000" y="20520"/>
                  </a:lnTo>
                  <a:lnTo>
                    <a:pt x="3467" y="19800"/>
                  </a:lnTo>
                  <a:lnTo>
                    <a:pt x="1867" y="17880"/>
                  </a:lnTo>
                  <a:lnTo>
                    <a:pt x="1067" y="16680"/>
                  </a:lnTo>
                  <a:lnTo>
                    <a:pt x="800" y="15360"/>
                  </a:lnTo>
                  <a:lnTo>
                    <a:pt x="0" y="13680"/>
                  </a:lnTo>
                  <a:lnTo>
                    <a:pt x="0" y="10200"/>
                  </a:lnTo>
                  <a:lnTo>
                    <a:pt x="267" y="8400"/>
                  </a:lnTo>
                  <a:lnTo>
                    <a:pt x="1067" y="6360"/>
                  </a:lnTo>
                  <a:lnTo>
                    <a:pt x="2400" y="4320"/>
                  </a:lnTo>
                  <a:lnTo>
                    <a:pt x="4267" y="2160"/>
                  </a:lnTo>
                  <a:lnTo>
                    <a:pt x="6933" y="0"/>
                  </a:lnTo>
                  <a:close/>
                </a:path>
              </a:pathLst>
            </a:custGeom>
            <a:solidFill>
              <a:srgbClr val="0000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sp>
          <p:nvSpPr>
            <p:cNvPr id="902" name="Freeform 96"/>
            <p:cNvSpPr/>
            <p:nvPr/>
          </p:nvSpPr>
          <p:spPr>
            <a:xfrm>
              <a:off x="355600" y="1571624"/>
              <a:ext cx="128588" cy="84138"/>
            </a:xfrm>
            <a:custGeom>
              <a:avLst/>
              <a:gdLst/>
              <a:ahLst/>
              <a:cxnLst>
                <a:cxn ang="0">
                  <a:pos x="wd2" y="hd2"/>
                </a:cxn>
                <a:cxn ang="5400000">
                  <a:pos x="wd2" y="hd2"/>
                </a:cxn>
                <a:cxn ang="10800000">
                  <a:pos x="wd2" y="hd2"/>
                </a:cxn>
                <a:cxn ang="16200000">
                  <a:pos x="wd2" y="hd2"/>
                </a:cxn>
              </a:cxnLst>
              <a:rect l="0" t="0" r="r" b="b"/>
              <a:pathLst>
                <a:path w="21600" h="21600" extrusionOk="0">
                  <a:moveTo>
                    <a:pt x="2533" y="0"/>
                  </a:moveTo>
                  <a:lnTo>
                    <a:pt x="2800" y="807"/>
                  </a:lnTo>
                  <a:lnTo>
                    <a:pt x="2800" y="1009"/>
                  </a:lnTo>
                  <a:lnTo>
                    <a:pt x="3067" y="1615"/>
                  </a:lnTo>
                  <a:lnTo>
                    <a:pt x="3333" y="2422"/>
                  </a:lnTo>
                  <a:lnTo>
                    <a:pt x="4133" y="3634"/>
                  </a:lnTo>
                  <a:lnTo>
                    <a:pt x="4667" y="4239"/>
                  </a:lnTo>
                  <a:lnTo>
                    <a:pt x="7067" y="6662"/>
                  </a:lnTo>
                  <a:lnTo>
                    <a:pt x="8133" y="7469"/>
                  </a:lnTo>
                  <a:lnTo>
                    <a:pt x="9333" y="8277"/>
                  </a:lnTo>
                  <a:lnTo>
                    <a:pt x="10800" y="9084"/>
                  </a:lnTo>
                  <a:lnTo>
                    <a:pt x="21600" y="18370"/>
                  </a:lnTo>
                  <a:lnTo>
                    <a:pt x="21333" y="20994"/>
                  </a:lnTo>
                  <a:lnTo>
                    <a:pt x="11467" y="21196"/>
                  </a:lnTo>
                  <a:lnTo>
                    <a:pt x="5067" y="14333"/>
                  </a:lnTo>
                  <a:lnTo>
                    <a:pt x="5067" y="21600"/>
                  </a:lnTo>
                  <a:lnTo>
                    <a:pt x="2533" y="21600"/>
                  </a:lnTo>
                  <a:lnTo>
                    <a:pt x="2133" y="11910"/>
                  </a:lnTo>
                  <a:lnTo>
                    <a:pt x="1867" y="11708"/>
                  </a:lnTo>
                  <a:lnTo>
                    <a:pt x="1333" y="11103"/>
                  </a:lnTo>
                  <a:lnTo>
                    <a:pt x="1067" y="10497"/>
                  </a:lnTo>
                  <a:lnTo>
                    <a:pt x="800" y="10093"/>
                  </a:lnTo>
                  <a:lnTo>
                    <a:pt x="533" y="9286"/>
                  </a:lnTo>
                  <a:lnTo>
                    <a:pt x="267" y="8680"/>
                  </a:lnTo>
                  <a:lnTo>
                    <a:pt x="133" y="7469"/>
                  </a:lnTo>
                  <a:lnTo>
                    <a:pt x="0" y="6662"/>
                  </a:lnTo>
                  <a:lnTo>
                    <a:pt x="0" y="5652"/>
                  </a:lnTo>
                  <a:lnTo>
                    <a:pt x="267" y="4643"/>
                  </a:lnTo>
                  <a:lnTo>
                    <a:pt x="533" y="3432"/>
                  </a:lnTo>
                  <a:lnTo>
                    <a:pt x="1067" y="2422"/>
                  </a:lnTo>
                  <a:lnTo>
                    <a:pt x="1733" y="1009"/>
                  </a:lnTo>
                  <a:lnTo>
                    <a:pt x="2533" y="0"/>
                  </a:lnTo>
                  <a:close/>
                </a:path>
              </a:pathLst>
            </a:custGeom>
            <a:solidFill>
              <a:srgbClr val="0000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a:p>
          </p:txBody>
        </p:sp>
      </p:grpSp>
      <p:sp>
        <p:nvSpPr>
          <p:cNvPr id="904" name="Text Placeholder 66"/>
          <p:cNvSpPr txBox="1">
            <a:spLocks noGrp="1"/>
          </p:cNvSpPr>
          <p:nvPr>
            <p:ph type="body" sz="half" idx="1"/>
          </p:nvPr>
        </p:nvSpPr>
        <p:spPr>
          <a:xfrm>
            <a:off x="5143115" y="1361333"/>
            <a:ext cx="5457978" cy="4135334"/>
          </a:xfrm>
          <a:prstGeom prst="rect">
            <a:avLst/>
          </a:prstGeom>
        </p:spPr>
        <p:txBody>
          <a:bodyPr/>
          <a:lstStyle/>
          <a:p>
            <a:r>
              <a:rPr dirty="0"/>
              <a:t>Humans</a:t>
            </a:r>
          </a:p>
          <a:p>
            <a:pPr marL="398661" lvl="1" indent="-254000">
              <a:spcBef>
                <a:spcPts val="100"/>
              </a:spcBef>
              <a:buClr>
                <a:schemeClr val="accent3"/>
              </a:buClr>
              <a:buFont typeface="Arial"/>
            </a:pPr>
            <a:r>
              <a:rPr dirty="0"/>
              <a:t>Treat infected persons</a:t>
            </a:r>
          </a:p>
          <a:p>
            <a:pPr marL="398661" lvl="1" indent="-254000">
              <a:spcBef>
                <a:spcPts val="100"/>
              </a:spcBef>
              <a:buClr>
                <a:schemeClr val="accent3"/>
              </a:buClr>
              <a:buFont typeface="Arial"/>
            </a:pPr>
            <a:r>
              <a:rPr dirty="0"/>
              <a:t>Isolate infected persons</a:t>
            </a:r>
          </a:p>
          <a:p>
            <a:pPr marL="398661" lvl="1" indent="-254000">
              <a:spcBef>
                <a:spcPts val="100"/>
              </a:spcBef>
              <a:buClr>
                <a:schemeClr val="accent3"/>
              </a:buClr>
              <a:buFont typeface="Arial"/>
            </a:pPr>
            <a:r>
              <a:rPr dirty="0"/>
              <a:t>Quarantine exposed persons</a:t>
            </a:r>
            <a:endParaRPr lang="hu-HU" dirty="0"/>
          </a:p>
          <a:p>
            <a:pPr marL="398661" lvl="1" indent="-254000">
              <a:spcBef>
                <a:spcPts val="100"/>
              </a:spcBef>
              <a:buClr>
                <a:schemeClr val="accent3"/>
              </a:buClr>
              <a:buFont typeface="Arial"/>
            </a:pPr>
            <a:endParaRPr dirty="0"/>
          </a:p>
          <a:p>
            <a:r>
              <a:rPr dirty="0"/>
              <a:t>Animals</a:t>
            </a:r>
          </a:p>
          <a:p>
            <a:pPr marL="398661" lvl="1" indent="-254000">
              <a:spcBef>
                <a:spcPts val="100"/>
              </a:spcBef>
              <a:buClr>
                <a:schemeClr val="accent3"/>
              </a:buClr>
              <a:buFont typeface="Arial"/>
            </a:pPr>
            <a:r>
              <a:rPr dirty="0"/>
              <a:t>Cull</a:t>
            </a:r>
          </a:p>
          <a:p>
            <a:pPr marL="398661" lvl="1" indent="-254000">
              <a:spcBef>
                <a:spcPts val="100"/>
              </a:spcBef>
              <a:buClr>
                <a:schemeClr val="accent3"/>
              </a:buClr>
              <a:buFont typeface="Arial"/>
            </a:pPr>
            <a:r>
              <a:rPr dirty="0"/>
              <a:t>Vaccinate</a:t>
            </a:r>
            <a:endParaRPr lang="hu-HU" dirty="0"/>
          </a:p>
          <a:p>
            <a:pPr marL="398661" lvl="1" indent="-254000">
              <a:spcBef>
                <a:spcPts val="100"/>
              </a:spcBef>
              <a:buClr>
                <a:schemeClr val="accent3"/>
              </a:buClr>
              <a:buFont typeface="Arial"/>
            </a:pPr>
            <a:endParaRPr dirty="0"/>
          </a:p>
          <a:p>
            <a:r>
              <a:rPr dirty="0"/>
              <a:t>Environment</a:t>
            </a:r>
          </a:p>
          <a:p>
            <a:pPr marL="398661" lvl="1" indent="-254000">
              <a:spcBef>
                <a:spcPts val="100"/>
              </a:spcBef>
              <a:buClr>
                <a:schemeClr val="accent3"/>
              </a:buClr>
              <a:buFont typeface="Arial"/>
            </a:pPr>
            <a:r>
              <a:rPr dirty="0"/>
              <a:t>Decontaminate, disinfect</a:t>
            </a:r>
          </a:p>
        </p:txBody>
      </p:sp>
      <p:sp>
        <p:nvSpPr>
          <p:cNvPr id="2" name="Title 3">
            <a:extLst>
              <a:ext uri="{FF2B5EF4-FFF2-40B4-BE49-F238E27FC236}">
                <a16:creationId xmlns:a16="http://schemas.microsoft.com/office/drawing/2014/main" id="{9D16A8AB-5831-AD6D-DAB9-E57EA414F442}"/>
              </a:ext>
            </a:extLst>
          </p:cNvPr>
          <p:cNvSpPr txBox="1">
            <a:spLocks/>
          </p:cNvSpPr>
          <p:nvPr/>
        </p:nvSpPr>
        <p:spPr>
          <a:xfrm>
            <a:off x="151306" y="54837"/>
            <a:ext cx="7936251"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Control Strategies for Reservoir</a:t>
            </a:r>
            <a:endParaRPr lang="hu-HU" b="1" dirty="0"/>
          </a:p>
        </p:txBody>
      </p:sp>
    </p:spTree>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7" name="AutoShape 36"/>
          <p:cNvSpPr/>
          <p:nvPr/>
        </p:nvSpPr>
        <p:spPr>
          <a:xfrm>
            <a:off x="2836510" y="3156706"/>
            <a:ext cx="1509800" cy="1096963"/>
          </a:xfrm>
          <a:custGeom>
            <a:avLst/>
            <a:gdLst/>
            <a:ahLst/>
            <a:cxnLst>
              <a:cxn ang="0">
                <a:pos x="wd2" y="hd2"/>
              </a:cxn>
              <a:cxn ang="5400000">
                <a:pos x="wd2" y="hd2"/>
              </a:cxn>
              <a:cxn ang="10800000">
                <a:pos x="wd2" y="hd2"/>
              </a:cxn>
              <a:cxn ang="16200000">
                <a:pos x="wd2" y="hd2"/>
              </a:cxn>
            </a:cxnLst>
            <a:rect l="0" t="0" r="r" b="b"/>
            <a:pathLst>
              <a:path w="21600" h="21600" extrusionOk="0">
                <a:moveTo>
                  <a:pt x="0" y="5400"/>
                </a:moveTo>
                <a:lnTo>
                  <a:pt x="14843" y="5400"/>
                </a:lnTo>
                <a:lnTo>
                  <a:pt x="14843" y="0"/>
                </a:lnTo>
                <a:lnTo>
                  <a:pt x="21600" y="10800"/>
                </a:lnTo>
                <a:lnTo>
                  <a:pt x="14843" y="21600"/>
                </a:lnTo>
                <a:lnTo>
                  <a:pt x="14843" y="16200"/>
                </a:lnTo>
                <a:lnTo>
                  <a:pt x="0" y="16200"/>
                </a:lnTo>
                <a:lnTo>
                  <a:pt x="3379" y="10800"/>
                </a:lnTo>
                <a:close/>
              </a:path>
            </a:pathLst>
          </a:custGeom>
          <a:solidFill>
            <a:srgbClr val="FF0000"/>
          </a:solidFill>
          <a:ln w="38100">
            <a:solidFill>
              <a:srgbClr val="000000"/>
            </a:solidFill>
            <a:miter/>
          </a:ln>
        </p:spPr>
        <p:txBody>
          <a:bodyPr lIns="45719" rIns="45719" anchor="ctr"/>
          <a:lstStyle/>
          <a:p>
            <a:pPr>
              <a:defRPr>
                <a:latin typeface="+mn-lt"/>
                <a:ea typeface="+mn-ea"/>
                <a:cs typeface="+mn-cs"/>
                <a:sym typeface="Source Sans Pro Regular"/>
              </a:defRPr>
            </a:pPr>
            <a:endParaRPr/>
          </a:p>
        </p:txBody>
      </p:sp>
      <p:sp>
        <p:nvSpPr>
          <p:cNvPr id="908" name="Text Box 37"/>
          <p:cNvSpPr txBox="1"/>
          <p:nvPr/>
        </p:nvSpPr>
        <p:spPr>
          <a:xfrm>
            <a:off x="2063016" y="1466778"/>
            <a:ext cx="2194561" cy="8788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1400"/>
              </a:spcBef>
              <a:defRPr sz="2400">
                <a:latin typeface="+mn-lt"/>
                <a:ea typeface="+mn-ea"/>
                <a:cs typeface="+mn-cs"/>
                <a:sym typeface="Source Sans Pro Regular"/>
              </a:defRPr>
            </a:lvl1pPr>
          </a:lstStyle>
          <a:p>
            <a:r>
              <a:rPr dirty="0"/>
              <a:t>Route of Transmission</a:t>
            </a:r>
          </a:p>
        </p:txBody>
      </p:sp>
      <p:sp>
        <p:nvSpPr>
          <p:cNvPr id="909" name="Text Box 100"/>
          <p:cNvSpPr txBox="1"/>
          <p:nvPr/>
        </p:nvSpPr>
        <p:spPr>
          <a:xfrm>
            <a:off x="1897454" y="2718046"/>
            <a:ext cx="1051561" cy="485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spcBef>
                <a:spcPts val="1400"/>
              </a:spcBef>
              <a:defRPr sz="2400">
                <a:latin typeface="+mn-lt"/>
                <a:ea typeface="+mn-ea"/>
                <a:cs typeface="+mn-cs"/>
                <a:sym typeface="Source Sans Pro Regular"/>
              </a:defRPr>
            </a:lvl1pPr>
          </a:lstStyle>
          <a:p>
            <a:r>
              <a:rPr dirty="0"/>
              <a:t>Agent</a:t>
            </a:r>
          </a:p>
        </p:txBody>
      </p:sp>
      <p:sp>
        <p:nvSpPr>
          <p:cNvPr id="910" name="AutoShape 6"/>
          <p:cNvSpPr/>
          <p:nvPr/>
        </p:nvSpPr>
        <p:spPr>
          <a:xfrm>
            <a:off x="2026994" y="3297483"/>
            <a:ext cx="457201" cy="228601"/>
          </a:xfrm>
          <a:custGeom>
            <a:avLst/>
            <a:gdLst/>
            <a:ahLst/>
            <a:cxnLst>
              <a:cxn ang="0">
                <a:pos x="wd2" y="hd2"/>
              </a:cxn>
              <a:cxn ang="5400000">
                <a:pos x="wd2" y="hd2"/>
              </a:cxn>
              <a:cxn ang="10800000">
                <a:pos x="wd2" y="hd2"/>
              </a:cxn>
              <a:cxn ang="16200000">
                <a:pos x="wd2" y="hd2"/>
              </a:cxn>
            </a:cxnLst>
            <a:rect l="0" t="0" r="r" b="b"/>
            <a:pathLst>
              <a:path w="21600" h="21600" extrusionOk="0">
                <a:moveTo>
                  <a:pt x="3600" y="0"/>
                </a:moveTo>
                <a:lnTo>
                  <a:pt x="18000" y="0"/>
                </a:lnTo>
                <a:cubicBezTo>
                  <a:pt x="19988" y="0"/>
                  <a:pt x="21600" y="4835"/>
                  <a:pt x="21600" y="10800"/>
                </a:cubicBezTo>
                <a:cubicBezTo>
                  <a:pt x="21600" y="16765"/>
                  <a:pt x="19988" y="21600"/>
                  <a:pt x="18000" y="21600"/>
                </a:cubicBezTo>
                <a:lnTo>
                  <a:pt x="3600" y="21600"/>
                </a:lnTo>
                <a:cubicBezTo>
                  <a:pt x="1612" y="21600"/>
                  <a:pt x="0" y="16765"/>
                  <a:pt x="0" y="10800"/>
                </a:cubicBezTo>
                <a:cubicBezTo>
                  <a:pt x="0" y="4835"/>
                  <a:pt x="1612" y="0"/>
                  <a:pt x="3600" y="0"/>
                </a:cubicBezTo>
                <a:close/>
              </a:path>
            </a:pathLst>
          </a:custGeom>
          <a:solidFill>
            <a:srgbClr val="00A000"/>
          </a:solidFill>
          <a:ln>
            <a:solidFill>
              <a:srgbClr val="000000"/>
            </a:solidFill>
            <a:miter/>
          </a:ln>
        </p:spPr>
        <p:txBody>
          <a:bodyPr lIns="45719" rIns="45719" anchor="ctr"/>
          <a:lstStyle/>
          <a:p>
            <a:pPr>
              <a:defRPr>
                <a:latin typeface="+mn-lt"/>
                <a:ea typeface="+mn-ea"/>
                <a:cs typeface="+mn-cs"/>
                <a:sym typeface="Source Sans Pro Regular"/>
              </a:defRPr>
            </a:pPr>
            <a:endParaRPr/>
          </a:p>
        </p:txBody>
      </p:sp>
      <p:sp>
        <p:nvSpPr>
          <p:cNvPr id="911" name="AutoShape 6"/>
          <p:cNvSpPr/>
          <p:nvPr/>
        </p:nvSpPr>
        <p:spPr>
          <a:xfrm>
            <a:off x="2324173" y="3564183"/>
            <a:ext cx="457201" cy="228601"/>
          </a:xfrm>
          <a:custGeom>
            <a:avLst/>
            <a:gdLst/>
            <a:ahLst/>
            <a:cxnLst>
              <a:cxn ang="0">
                <a:pos x="wd2" y="hd2"/>
              </a:cxn>
              <a:cxn ang="5400000">
                <a:pos x="wd2" y="hd2"/>
              </a:cxn>
              <a:cxn ang="10800000">
                <a:pos x="wd2" y="hd2"/>
              </a:cxn>
              <a:cxn ang="16200000">
                <a:pos x="wd2" y="hd2"/>
              </a:cxn>
            </a:cxnLst>
            <a:rect l="0" t="0" r="r" b="b"/>
            <a:pathLst>
              <a:path w="21600" h="21600" extrusionOk="0">
                <a:moveTo>
                  <a:pt x="3600" y="0"/>
                </a:moveTo>
                <a:lnTo>
                  <a:pt x="18000" y="0"/>
                </a:lnTo>
                <a:cubicBezTo>
                  <a:pt x="19988" y="0"/>
                  <a:pt x="21600" y="4835"/>
                  <a:pt x="21600" y="10800"/>
                </a:cubicBezTo>
                <a:cubicBezTo>
                  <a:pt x="21600" y="16765"/>
                  <a:pt x="19988" y="21600"/>
                  <a:pt x="18000" y="21600"/>
                </a:cubicBezTo>
                <a:lnTo>
                  <a:pt x="3600" y="21600"/>
                </a:lnTo>
                <a:cubicBezTo>
                  <a:pt x="1612" y="21600"/>
                  <a:pt x="0" y="16765"/>
                  <a:pt x="0" y="10800"/>
                </a:cubicBezTo>
                <a:cubicBezTo>
                  <a:pt x="0" y="4835"/>
                  <a:pt x="1612" y="0"/>
                  <a:pt x="3600" y="0"/>
                </a:cubicBezTo>
                <a:close/>
              </a:path>
            </a:pathLst>
          </a:custGeom>
          <a:solidFill>
            <a:srgbClr val="00A000"/>
          </a:solidFill>
          <a:ln>
            <a:solidFill>
              <a:srgbClr val="000000"/>
            </a:solidFill>
            <a:miter/>
          </a:ln>
        </p:spPr>
        <p:txBody>
          <a:bodyPr lIns="45719" rIns="45719" anchor="ctr"/>
          <a:lstStyle/>
          <a:p>
            <a:pPr>
              <a:defRPr>
                <a:latin typeface="+mn-lt"/>
                <a:ea typeface="+mn-ea"/>
                <a:cs typeface="+mn-cs"/>
                <a:sym typeface="Source Sans Pro Regular"/>
              </a:defRPr>
            </a:pPr>
            <a:endParaRPr/>
          </a:p>
        </p:txBody>
      </p:sp>
      <p:sp>
        <p:nvSpPr>
          <p:cNvPr id="912" name="AutoShape 6"/>
          <p:cNvSpPr/>
          <p:nvPr/>
        </p:nvSpPr>
        <p:spPr>
          <a:xfrm>
            <a:off x="2095573" y="3829296"/>
            <a:ext cx="457201" cy="228600"/>
          </a:xfrm>
          <a:custGeom>
            <a:avLst/>
            <a:gdLst/>
            <a:ahLst/>
            <a:cxnLst>
              <a:cxn ang="0">
                <a:pos x="wd2" y="hd2"/>
              </a:cxn>
              <a:cxn ang="5400000">
                <a:pos x="wd2" y="hd2"/>
              </a:cxn>
              <a:cxn ang="10800000">
                <a:pos x="wd2" y="hd2"/>
              </a:cxn>
              <a:cxn ang="16200000">
                <a:pos x="wd2" y="hd2"/>
              </a:cxn>
            </a:cxnLst>
            <a:rect l="0" t="0" r="r" b="b"/>
            <a:pathLst>
              <a:path w="21600" h="21600" extrusionOk="0">
                <a:moveTo>
                  <a:pt x="3600" y="0"/>
                </a:moveTo>
                <a:lnTo>
                  <a:pt x="18000" y="0"/>
                </a:lnTo>
                <a:cubicBezTo>
                  <a:pt x="19988" y="0"/>
                  <a:pt x="21600" y="4835"/>
                  <a:pt x="21600" y="10800"/>
                </a:cubicBezTo>
                <a:cubicBezTo>
                  <a:pt x="21600" y="16765"/>
                  <a:pt x="19988" y="21600"/>
                  <a:pt x="18000" y="21600"/>
                </a:cubicBezTo>
                <a:lnTo>
                  <a:pt x="3600" y="21600"/>
                </a:lnTo>
                <a:cubicBezTo>
                  <a:pt x="1612" y="21600"/>
                  <a:pt x="0" y="16765"/>
                  <a:pt x="0" y="10800"/>
                </a:cubicBezTo>
                <a:cubicBezTo>
                  <a:pt x="0" y="4835"/>
                  <a:pt x="1612" y="0"/>
                  <a:pt x="3600" y="0"/>
                </a:cubicBezTo>
                <a:close/>
              </a:path>
            </a:pathLst>
          </a:custGeom>
          <a:solidFill>
            <a:srgbClr val="00A000"/>
          </a:solidFill>
          <a:ln>
            <a:solidFill>
              <a:srgbClr val="000000"/>
            </a:solidFill>
            <a:miter/>
          </a:ln>
        </p:spPr>
        <p:txBody>
          <a:bodyPr lIns="45719" rIns="45719" anchor="ctr"/>
          <a:lstStyle/>
          <a:p>
            <a:pPr>
              <a:defRPr>
                <a:latin typeface="+mn-lt"/>
                <a:ea typeface="+mn-ea"/>
                <a:cs typeface="+mn-cs"/>
                <a:sym typeface="Source Sans Pro Regular"/>
              </a:defRPr>
            </a:pPr>
            <a:endParaRPr/>
          </a:p>
        </p:txBody>
      </p:sp>
      <p:sp>
        <p:nvSpPr>
          <p:cNvPr id="913" name="Rectangle 3"/>
          <p:cNvSpPr txBox="1"/>
          <p:nvPr/>
        </p:nvSpPr>
        <p:spPr>
          <a:xfrm>
            <a:off x="4763614" y="1354383"/>
            <a:ext cx="2833602" cy="29084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342900" indent="-342900">
              <a:spcBef>
                <a:spcPts val="1300"/>
              </a:spcBef>
              <a:defRPr sz="2800" u="sng">
                <a:latin typeface="+mn-lt"/>
                <a:ea typeface="+mn-ea"/>
                <a:cs typeface="+mn-cs"/>
                <a:sym typeface="Source Sans Pro Regular"/>
              </a:defRPr>
            </a:pPr>
            <a:r>
              <a:rPr dirty="0">
                <a:solidFill>
                  <a:schemeClr val="accent3"/>
                </a:solidFill>
              </a:rPr>
              <a:t>Direct:</a:t>
            </a:r>
            <a:endParaRPr dirty="0">
              <a:solidFill>
                <a:schemeClr val="accent3"/>
              </a:solidFill>
              <a:latin typeface="Arial"/>
              <a:ea typeface="Arial"/>
              <a:cs typeface="Arial"/>
              <a:sym typeface="Arial"/>
            </a:endParaRPr>
          </a:p>
          <a:p>
            <a:pPr marL="342900" indent="-342900">
              <a:spcBef>
                <a:spcPts val="600"/>
              </a:spcBef>
              <a:buClr>
                <a:schemeClr val="accent3"/>
              </a:buClr>
              <a:buSzPct val="100000"/>
              <a:buChar char="▪"/>
              <a:defRPr sz="2800">
                <a:latin typeface="+mn-lt"/>
                <a:ea typeface="+mn-ea"/>
                <a:cs typeface="+mn-cs"/>
                <a:sym typeface="Source Sans Pro Regular"/>
              </a:defRPr>
            </a:pPr>
            <a:r>
              <a:rPr dirty="0"/>
              <a:t>Touching, kissing, intercourse</a:t>
            </a:r>
            <a:endParaRPr dirty="0">
              <a:latin typeface="Arial"/>
              <a:ea typeface="Arial"/>
              <a:cs typeface="Arial"/>
              <a:sym typeface="Arial"/>
            </a:endParaRPr>
          </a:p>
          <a:p>
            <a:pPr marL="342900" indent="-342900">
              <a:spcBef>
                <a:spcPts val="600"/>
              </a:spcBef>
              <a:buClr>
                <a:schemeClr val="accent3"/>
              </a:buClr>
              <a:buSzPct val="100000"/>
              <a:buChar char="▪"/>
              <a:defRPr sz="2800">
                <a:latin typeface="+mn-lt"/>
                <a:ea typeface="+mn-ea"/>
                <a:cs typeface="+mn-cs"/>
                <a:sym typeface="Source Sans Pro Regular"/>
              </a:defRPr>
            </a:pPr>
            <a:r>
              <a:rPr dirty="0"/>
              <a:t>Droplet</a:t>
            </a:r>
            <a:endParaRPr dirty="0">
              <a:latin typeface="Arial"/>
              <a:ea typeface="Arial"/>
              <a:cs typeface="Arial"/>
              <a:sym typeface="Arial"/>
            </a:endParaRPr>
          </a:p>
          <a:p>
            <a:pPr marL="342900" indent="-342900">
              <a:spcBef>
                <a:spcPts val="600"/>
              </a:spcBef>
              <a:buClr>
                <a:schemeClr val="accent3"/>
              </a:buClr>
              <a:buSzPct val="100000"/>
              <a:buChar char="▪"/>
              <a:defRPr sz="2800">
                <a:latin typeface="+mn-lt"/>
                <a:ea typeface="+mn-ea"/>
                <a:cs typeface="+mn-cs"/>
                <a:sym typeface="Source Sans Pro Regular"/>
              </a:defRPr>
            </a:pPr>
            <a:r>
              <a:rPr dirty="0"/>
              <a:t>Transplacental</a:t>
            </a:r>
            <a:endParaRPr dirty="0">
              <a:latin typeface="Arial"/>
              <a:ea typeface="Arial"/>
              <a:cs typeface="Arial"/>
              <a:sym typeface="Arial"/>
            </a:endParaRPr>
          </a:p>
        </p:txBody>
      </p:sp>
      <p:sp>
        <p:nvSpPr>
          <p:cNvPr id="914" name="Rectangle 4"/>
          <p:cNvSpPr txBox="1"/>
          <p:nvPr/>
        </p:nvSpPr>
        <p:spPr>
          <a:xfrm>
            <a:off x="7521533" y="1354383"/>
            <a:ext cx="2727961" cy="419807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342900" indent="-342900">
              <a:lnSpc>
                <a:spcPct val="90000"/>
              </a:lnSpc>
              <a:spcBef>
                <a:spcPts val="600"/>
              </a:spcBef>
              <a:defRPr sz="2800" u="sng">
                <a:latin typeface="+mn-lt"/>
                <a:ea typeface="+mn-ea"/>
                <a:cs typeface="+mn-cs"/>
                <a:sym typeface="Source Sans Pro Regular"/>
              </a:defRPr>
            </a:pPr>
            <a:r>
              <a:rPr dirty="0">
                <a:solidFill>
                  <a:schemeClr val="accent3"/>
                </a:solidFill>
              </a:rPr>
              <a:t>Indirect</a:t>
            </a:r>
            <a:r>
              <a:rPr dirty="0"/>
              <a:t>:</a:t>
            </a:r>
            <a:endParaRPr dirty="0">
              <a:latin typeface="Arial"/>
              <a:ea typeface="Arial"/>
              <a:cs typeface="Arial"/>
              <a:sym typeface="Arial"/>
            </a:endParaRPr>
          </a:p>
          <a:p>
            <a:pPr marL="342900" indent="-342900">
              <a:lnSpc>
                <a:spcPct val="90000"/>
              </a:lnSpc>
              <a:spcBef>
                <a:spcPts val="600"/>
              </a:spcBef>
              <a:buClr>
                <a:schemeClr val="accent3"/>
              </a:buClr>
              <a:buSzPct val="100000"/>
              <a:buChar char="▪"/>
              <a:defRPr sz="2800">
                <a:latin typeface="+mn-lt"/>
                <a:ea typeface="+mn-ea"/>
                <a:cs typeface="+mn-cs"/>
                <a:sym typeface="Source Sans Pro Regular"/>
              </a:defRPr>
            </a:pPr>
            <a:r>
              <a:rPr dirty="0"/>
              <a:t>Airborne</a:t>
            </a:r>
            <a:endParaRPr dirty="0">
              <a:latin typeface="Arial"/>
              <a:ea typeface="Arial"/>
              <a:cs typeface="Arial"/>
              <a:sym typeface="Arial"/>
            </a:endParaRPr>
          </a:p>
          <a:p>
            <a:pPr marL="342900" indent="-342900">
              <a:lnSpc>
                <a:spcPct val="90000"/>
              </a:lnSpc>
              <a:spcBef>
                <a:spcPts val="600"/>
              </a:spcBef>
              <a:buClr>
                <a:schemeClr val="accent3"/>
              </a:buClr>
              <a:buSzPct val="100000"/>
              <a:buChar char="▪"/>
              <a:defRPr sz="2800">
                <a:latin typeface="+mn-lt"/>
                <a:ea typeface="+mn-ea"/>
                <a:cs typeface="+mn-cs"/>
                <a:sym typeface="Source Sans Pro Regular"/>
              </a:defRPr>
            </a:pPr>
            <a:r>
              <a:rPr dirty="0"/>
              <a:t>Vector-borne</a:t>
            </a:r>
            <a:endParaRPr dirty="0">
              <a:latin typeface="Arial"/>
              <a:ea typeface="Arial"/>
              <a:cs typeface="Arial"/>
              <a:sym typeface="Arial"/>
            </a:endParaRPr>
          </a:p>
          <a:p>
            <a:pPr marL="342900" indent="-342900">
              <a:lnSpc>
                <a:spcPct val="90000"/>
              </a:lnSpc>
              <a:spcBef>
                <a:spcPts val="600"/>
              </a:spcBef>
              <a:buClr>
                <a:schemeClr val="accent3"/>
              </a:buClr>
              <a:buSzPct val="100000"/>
              <a:buChar char="▪"/>
              <a:defRPr sz="2800">
                <a:latin typeface="+mn-lt"/>
                <a:ea typeface="+mn-ea"/>
                <a:cs typeface="+mn-cs"/>
                <a:sym typeface="Source Sans Pro Regular"/>
              </a:defRPr>
            </a:pPr>
            <a:r>
              <a:rPr dirty="0"/>
              <a:t>Vehicle-borne</a:t>
            </a:r>
            <a:endParaRPr dirty="0">
              <a:latin typeface="Arial"/>
              <a:ea typeface="Arial"/>
              <a:cs typeface="Arial"/>
              <a:sym typeface="Arial"/>
            </a:endParaRPr>
          </a:p>
          <a:p>
            <a:pPr marL="742950" lvl="1" indent="-285750">
              <a:lnSpc>
                <a:spcPct val="90000"/>
              </a:lnSpc>
              <a:spcBef>
                <a:spcPts val="600"/>
              </a:spcBef>
              <a:buClr>
                <a:schemeClr val="accent3"/>
              </a:buClr>
              <a:buSzPct val="100000"/>
              <a:buFont typeface="Arial"/>
              <a:buChar char="–"/>
              <a:defRPr sz="2800">
                <a:latin typeface="+mn-lt"/>
                <a:ea typeface="+mn-ea"/>
                <a:cs typeface="+mn-cs"/>
                <a:sym typeface="Source Sans Pro Regular"/>
              </a:defRPr>
            </a:pPr>
            <a:r>
              <a:rPr dirty="0"/>
              <a:t>Food</a:t>
            </a:r>
            <a:endParaRPr dirty="0">
              <a:latin typeface="Arial"/>
              <a:ea typeface="Arial"/>
              <a:cs typeface="Arial"/>
              <a:sym typeface="Arial"/>
            </a:endParaRPr>
          </a:p>
          <a:p>
            <a:pPr marL="742950" lvl="1" indent="-285750">
              <a:lnSpc>
                <a:spcPct val="90000"/>
              </a:lnSpc>
              <a:spcBef>
                <a:spcPts val="600"/>
              </a:spcBef>
              <a:buClr>
                <a:schemeClr val="accent3"/>
              </a:buClr>
              <a:buSzPct val="100000"/>
              <a:buFont typeface="Arial"/>
              <a:buChar char="–"/>
              <a:defRPr sz="2800">
                <a:latin typeface="+mn-lt"/>
                <a:ea typeface="+mn-ea"/>
                <a:cs typeface="+mn-cs"/>
                <a:sym typeface="Source Sans Pro Regular"/>
              </a:defRPr>
            </a:pPr>
            <a:r>
              <a:rPr dirty="0"/>
              <a:t>Water</a:t>
            </a:r>
            <a:endParaRPr dirty="0">
              <a:latin typeface="Arial"/>
              <a:ea typeface="Arial"/>
              <a:cs typeface="Arial"/>
              <a:sym typeface="Arial"/>
            </a:endParaRPr>
          </a:p>
          <a:p>
            <a:pPr marL="742950" lvl="1" indent="-285750">
              <a:lnSpc>
                <a:spcPct val="90000"/>
              </a:lnSpc>
              <a:spcBef>
                <a:spcPts val="600"/>
              </a:spcBef>
              <a:buClr>
                <a:schemeClr val="accent3"/>
              </a:buClr>
              <a:buSzPct val="100000"/>
              <a:buFont typeface="Arial"/>
              <a:buChar char="–"/>
              <a:defRPr sz="2800">
                <a:latin typeface="+mn-lt"/>
                <a:ea typeface="+mn-ea"/>
                <a:cs typeface="+mn-cs"/>
                <a:sym typeface="Source Sans Pro Regular"/>
              </a:defRPr>
            </a:pPr>
            <a:r>
              <a:rPr dirty="0"/>
              <a:t>Biologics</a:t>
            </a:r>
            <a:endParaRPr dirty="0">
              <a:latin typeface="Arial"/>
              <a:ea typeface="Arial"/>
              <a:cs typeface="Arial"/>
              <a:sym typeface="Arial"/>
            </a:endParaRPr>
          </a:p>
          <a:p>
            <a:pPr marL="742950" lvl="1" indent="-285750">
              <a:lnSpc>
                <a:spcPct val="90000"/>
              </a:lnSpc>
              <a:spcBef>
                <a:spcPts val="600"/>
              </a:spcBef>
              <a:buClr>
                <a:schemeClr val="accent3"/>
              </a:buClr>
              <a:buSzPct val="100000"/>
              <a:buFont typeface="Arial"/>
              <a:buChar char="–"/>
              <a:defRPr sz="2800">
                <a:latin typeface="+mn-lt"/>
                <a:ea typeface="+mn-ea"/>
                <a:cs typeface="+mn-cs"/>
                <a:sym typeface="Source Sans Pro Regular"/>
              </a:defRPr>
            </a:pPr>
            <a:r>
              <a:rPr dirty="0"/>
              <a:t>Fomites</a:t>
            </a:r>
            <a:endParaRPr dirty="0">
              <a:latin typeface="Arial"/>
              <a:ea typeface="Arial"/>
              <a:cs typeface="Arial"/>
              <a:sym typeface="Arial"/>
            </a:endParaRPr>
          </a:p>
          <a:p>
            <a:pPr marL="742950" lvl="1" indent="-285750">
              <a:lnSpc>
                <a:spcPct val="90000"/>
              </a:lnSpc>
              <a:spcBef>
                <a:spcPts val="600"/>
              </a:spcBef>
              <a:buClr>
                <a:schemeClr val="accent3"/>
              </a:buClr>
              <a:buSzPct val="100000"/>
              <a:buFont typeface="Arial"/>
              <a:buChar char="–"/>
              <a:defRPr sz="2800">
                <a:latin typeface="+mn-lt"/>
                <a:ea typeface="+mn-ea"/>
                <a:cs typeface="+mn-cs"/>
                <a:sym typeface="Source Sans Pro Regular"/>
              </a:defRPr>
            </a:pPr>
            <a:r>
              <a:rPr dirty="0"/>
              <a:t>Other</a:t>
            </a:r>
          </a:p>
        </p:txBody>
      </p:sp>
      <p:sp>
        <p:nvSpPr>
          <p:cNvPr id="3" name="Title 3">
            <a:extLst>
              <a:ext uri="{FF2B5EF4-FFF2-40B4-BE49-F238E27FC236}">
                <a16:creationId xmlns:a16="http://schemas.microsoft.com/office/drawing/2014/main" id="{0607CE8C-7A5C-02DB-86A6-6913D23326E6}"/>
              </a:ext>
            </a:extLst>
          </p:cNvPr>
          <p:cNvSpPr txBox="1">
            <a:spLocks/>
          </p:cNvSpPr>
          <p:nvPr/>
        </p:nvSpPr>
        <p:spPr>
          <a:xfrm>
            <a:off x="151306" y="54837"/>
            <a:ext cx="7936251"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Routes of Transmission</a:t>
            </a:r>
            <a:endParaRPr lang="hu-HU" b="1" dirty="0"/>
          </a:p>
        </p:txBody>
      </p:sp>
    </p:spTree>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8" name="Rectangle 3"/>
          <p:cNvSpPr txBox="1"/>
          <p:nvPr/>
        </p:nvSpPr>
        <p:spPr>
          <a:xfrm>
            <a:off x="2164511" y="1293108"/>
            <a:ext cx="3680460" cy="274690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342900" indent="-342900">
              <a:spcBef>
                <a:spcPts val="1300"/>
              </a:spcBef>
              <a:defRPr sz="2800" u="sng">
                <a:solidFill>
                  <a:schemeClr val="accent2"/>
                </a:solidFill>
                <a:latin typeface="Source Sans Pro Bold"/>
                <a:ea typeface="Source Sans Pro Bold"/>
                <a:cs typeface="Source Sans Pro Bold"/>
                <a:sym typeface="Source Sans Pro Bold"/>
              </a:defRPr>
            </a:pPr>
            <a:r>
              <a:rPr b="1" dirty="0">
                <a:solidFill>
                  <a:schemeClr val="accent3"/>
                </a:solidFill>
              </a:rPr>
              <a:t>Direct:</a:t>
            </a:r>
            <a:endParaRPr b="1" dirty="0">
              <a:solidFill>
                <a:schemeClr val="accent3"/>
              </a:solidFill>
              <a:latin typeface="Arial"/>
              <a:ea typeface="Arial"/>
              <a:cs typeface="Arial"/>
              <a:sym typeface="Arial"/>
            </a:endParaRPr>
          </a:p>
          <a:p>
            <a:pPr marL="254000" indent="-254000">
              <a:spcBef>
                <a:spcPts val="1300"/>
              </a:spcBef>
              <a:buClr>
                <a:schemeClr val="accent3"/>
              </a:buClr>
              <a:buSzPct val="100000"/>
              <a:buChar char="•"/>
              <a:defRPr sz="2800">
                <a:latin typeface="+mn-lt"/>
                <a:ea typeface="+mn-ea"/>
                <a:cs typeface="+mn-cs"/>
                <a:sym typeface="Source Sans Pro Regular"/>
              </a:defRPr>
            </a:pPr>
            <a:r>
              <a:rPr dirty="0"/>
              <a:t>Touching, kissing, intercourse</a:t>
            </a:r>
            <a:endParaRPr dirty="0">
              <a:latin typeface="Arial"/>
              <a:ea typeface="Arial"/>
              <a:cs typeface="Arial"/>
              <a:sym typeface="Arial"/>
            </a:endParaRPr>
          </a:p>
          <a:p>
            <a:pPr marL="254000" indent="-254000">
              <a:spcBef>
                <a:spcPts val="1300"/>
              </a:spcBef>
              <a:buClr>
                <a:schemeClr val="accent3"/>
              </a:buClr>
              <a:buSzPct val="100000"/>
              <a:buChar char="•"/>
              <a:defRPr sz="2800">
                <a:latin typeface="+mn-lt"/>
                <a:ea typeface="+mn-ea"/>
                <a:cs typeface="+mn-cs"/>
                <a:sym typeface="Source Sans Pro Regular"/>
              </a:defRPr>
            </a:pPr>
            <a:r>
              <a:rPr dirty="0"/>
              <a:t>Droplet</a:t>
            </a:r>
            <a:endParaRPr dirty="0">
              <a:latin typeface="Arial"/>
              <a:ea typeface="Arial"/>
              <a:cs typeface="Arial"/>
              <a:sym typeface="Arial"/>
            </a:endParaRPr>
          </a:p>
          <a:p>
            <a:pPr marL="254000" indent="-254000">
              <a:spcBef>
                <a:spcPts val="1300"/>
              </a:spcBef>
              <a:buClr>
                <a:schemeClr val="accent3"/>
              </a:buClr>
              <a:buSzPct val="100000"/>
              <a:buChar char="•"/>
              <a:defRPr sz="2800">
                <a:latin typeface="+mn-lt"/>
                <a:ea typeface="+mn-ea"/>
                <a:cs typeface="+mn-cs"/>
                <a:sym typeface="Source Sans Pro Regular"/>
              </a:defRPr>
            </a:pPr>
            <a:r>
              <a:rPr dirty="0"/>
              <a:t>Transplacental</a:t>
            </a:r>
            <a:endParaRPr dirty="0">
              <a:latin typeface="Arial"/>
              <a:ea typeface="Arial"/>
              <a:cs typeface="Arial"/>
              <a:sym typeface="Arial"/>
            </a:endParaRPr>
          </a:p>
        </p:txBody>
      </p:sp>
      <p:sp>
        <p:nvSpPr>
          <p:cNvPr id="919" name="Right Brace 3"/>
          <p:cNvSpPr/>
          <p:nvPr/>
        </p:nvSpPr>
        <p:spPr>
          <a:xfrm>
            <a:off x="5716676" y="2011679"/>
            <a:ext cx="457201" cy="20010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965" y="0"/>
                  <a:pt x="10800" y="133"/>
                  <a:pt x="10800" y="296"/>
                </a:cubicBezTo>
                <a:lnTo>
                  <a:pt x="10800" y="10504"/>
                </a:lnTo>
                <a:cubicBezTo>
                  <a:pt x="10800" y="10667"/>
                  <a:pt x="15635" y="10800"/>
                  <a:pt x="21600" y="10800"/>
                </a:cubicBezTo>
                <a:cubicBezTo>
                  <a:pt x="15635" y="10800"/>
                  <a:pt x="10800" y="10933"/>
                  <a:pt x="10800" y="11096"/>
                </a:cubicBezTo>
                <a:lnTo>
                  <a:pt x="10800" y="21304"/>
                </a:lnTo>
                <a:cubicBezTo>
                  <a:pt x="10800" y="21467"/>
                  <a:pt x="5965" y="21600"/>
                  <a:pt x="0" y="21600"/>
                </a:cubicBezTo>
              </a:path>
            </a:pathLst>
          </a:custGeom>
          <a:ln w="6350">
            <a:solidFill>
              <a:srgbClr val="000000"/>
            </a:solidFill>
            <a:miter/>
          </a:ln>
        </p:spPr>
        <p:txBody>
          <a:bodyPr lIns="45719" rIns="45719" anchor="ctr"/>
          <a:lstStyle/>
          <a:p>
            <a:pPr algn="ctr">
              <a:defRPr sz="2800">
                <a:latin typeface="+mn-lt"/>
                <a:ea typeface="+mn-ea"/>
                <a:cs typeface="+mn-cs"/>
                <a:sym typeface="Source Sans Pro Regular"/>
              </a:defRPr>
            </a:pPr>
            <a:endParaRPr dirty="0"/>
          </a:p>
        </p:txBody>
      </p:sp>
      <p:sp>
        <p:nvSpPr>
          <p:cNvPr id="920" name="TextBox 4"/>
          <p:cNvSpPr txBox="1"/>
          <p:nvPr/>
        </p:nvSpPr>
        <p:spPr>
          <a:xfrm>
            <a:off x="6502784" y="2011679"/>
            <a:ext cx="3866390" cy="26776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266700" indent="-266700">
              <a:buClr>
                <a:schemeClr val="accent3"/>
              </a:buClr>
              <a:buSzPct val="100000"/>
              <a:buFont typeface="Arial"/>
              <a:buChar char="•"/>
              <a:defRPr sz="2800">
                <a:latin typeface="+mn-lt"/>
                <a:ea typeface="+mn-ea"/>
                <a:cs typeface="+mn-cs"/>
                <a:sym typeface="Source Sans Pro Regular"/>
              </a:defRPr>
            </a:pPr>
            <a:r>
              <a:rPr dirty="0"/>
              <a:t>Treatment / isolation of infected person</a:t>
            </a:r>
            <a:endParaRPr dirty="0">
              <a:latin typeface="Arial"/>
              <a:ea typeface="Arial"/>
              <a:cs typeface="Arial"/>
              <a:sym typeface="Arial"/>
            </a:endParaRPr>
          </a:p>
          <a:p>
            <a:pPr marL="266700" indent="-266700">
              <a:buClr>
                <a:schemeClr val="accent3"/>
              </a:buClr>
              <a:buSzPct val="100000"/>
              <a:buFont typeface="Arial"/>
              <a:buChar char="•"/>
              <a:defRPr sz="2800">
                <a:latin typeface="+mn-lt"/>
                <a:ea typeface="+mn-ea"/>
                <a:cs typeface="+mn-cs"/>
                <a:sym typeface="Source Sans Pro Regular"/>
              </a:defRPr>
            </a:pPr>
            <a:r>
              <a:rPr dirty="0"/>
              <a:t>Barriers to prevent agent from leaving host (bandages, dressings, condoms)</a:t>
            </a:r>
          </a:p>
        </p:txBody>
      </p:sp>
      <p:sp>
        <p:nvSpPr>
          <p:cNvPr id="4" name="Title 3">
            <a:extLst>
              <a:ext uri="{FF2B5EF4-FFF2-40B4-BE49-F238E27FC236}">
                <a16:creationId xmlns:a16="http://schemas.microsoft.com/office/drawing/2014/main" id="{C82DB99F-71CA-FF9F-FBEF-8BD55B874374}"/>
              </a:ext>
            </a:extLst>
          </p:cNvPr>
          <p:cNvSpPr txBox="1">
            <a:spLocks/>
          </p:cNvSpPr>
          <p:nvPr/>
        </p:nvSpPr>
        <p:spPr>
          <a:xfrm>
            <a:off x="151306" y="54837"/>
            <a:ext cx="7936251"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Control Strategies for Direct Transmission</a:t>
            </a:r>
            <a:endParaRPr lang="hu-HU" b="1"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9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0" grpId="0" animBg="1" advAuto="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3" name="Content Placeholder 7"/>
          <p:cNvSpPr txBox="1">
            <a:spLocks noGrp="1"/>
          </p:cNvSpPr>
          <p:nvPr>
            <p:ph type="body" sz="half" idx="1"/>
          </p:nvPr>
        </p:nvSpPr>
        <p:spPr>
          <a:xfrm>
            <a:off x="2322148" y="1250613"/>
            <a:ext cx="3709422" cy="4654071"/>
          </a:xfrm>
          <a:prstGeom prst="rect">
            <a:avLst/>
          </a:prstGeom>
        </p:spPr>
        <p:txBody>
          <a:bodyPr/>
          <a:lstStyle/>
          <a:p>
            <a:pPr>
              <a:defRPr>
                <a:solidFill>
                  <a:schemeClr val="accent3"/>
                </a:solidFill>
                <a:latin typeface="Source Sans Pro Bold"/>
                <a:ea typeface="Source Sans Pro Bold"/>
                <a:cs typeface="Source Sans Pro Bold"/>
                <a:sym typeface="Source Sans Pro Bold"/>
              </a:defRPr>
            </a:pPr>
            <a:r>
              <a:rPr dirty="0">
                <a:solidFill>
                  <a:schemeClr val="accent3"/>
                </a:solidFill>
              </a:rPr>
              <a:t>Airborne</a:t>
            </a:r>
          </a:p>
          <a:p>
            <a:pPr marL="240631" indent="-240631">
              <a:buClr>
                <a:schemeClr val="accent3"/>
              </a:buClr>
              <a:buSzPct val="100000"/>
              <a:buChar char="•"/>
            </a:pPr>
            <a:r>
              <a:rPr dirty="0"/>
              <a:t>Private room with negative pressure</a:t>
            </a:r>
          </a:p>
          <a:p>
            <a:pPr marL="240631" indent="-240631">
              <a:buClr>
                <a:schemeClr val="accent3"/>
              </a:buClr>
              <a:buSzPct val="100000"/>
              <a:buChar char="•"/>
            </a:pPr>
            <a:r>
              <a:rPr dirty="0"/>
              <a:t>Door closed, wear N95 masks</a:t>
            </a:r>
            <a:endParaRPr lang="hu-HU" dirty="0"/>
          </a:p>
          <a:p>
            <a:pPr marL="240631" indent="-240631">
              <a:buClr>
                <a:schemeClr val="accent3"/>
              </a:buClr>
              <a:buSzPct val="100000"/>
              <a:buChar char="•"/>
            </a:pPr>
            <a:endParaRPr dirty="0"/>
          </a:p>
          <a:p>
            <a:pPr>
              <a:defRPr>
                <a:solidFill>
                  <a:schemeClr val="accent3"/>
                </a:solidFill>
                <a:latin typeface="Source Sans Pro Bold"/>
                <a:ea typeface="Source Sans Pro Bold"/>
                <a:cs typeface="Source Sans Pro Bold"/>
                <a:sym typeface="Source Sans Pro Bold"/>
              </a:defRPr>
            </a:pPr>
            <a:r>
              <a:rPr dirty="0"/>
              <a:t>Vector-borne</a:t>
            </a:r>
          </a:p>
          <a:p>
            <a:pPr marL="240631" indent="-240631">
              <a:buClr>
                <a:schemeClr val="accent3"/>
              </a:buClr>
              <a:buSzPct val="100000"/>
              <a:buChar char="•"/>
            </a:pPr>
            <a:r>
              <a:rPr dirty="0"/>
              <a:t>Eliminate breeding sites</a:t>
            </a:r>
          </a:p>
          <a:p>
            <a:pPr marL="240631" indent="-240631">
              <a:buClr>
                <a:schemeClr val="accent3"/>
              </a:buClr>
              <a:buSzPct val="100000"/>
              <a:buChar char="•"/>
            </a:pPr>
            <a:r>
              <a:rPr dirty="0"/>
              <a:t>Kill vector (larvicide, adulticide)</a:t>
            </a:r>
          </a:p>
        </p:txBody>
      </p:sp>
      <p:sp>
        <p:nvSpPr>
          <p:cNvPr id="924" name="Content Placeholder 8"/>
          <p:cNvSpPr txBox="1"/>
          <p:nvPr/>
        </p:nvSpPr>
        <p:spPr>
          <a:xfrm>
            <a:off x="6293186" y="1237516"/>
            <a:ext cx="3483541" cy="45259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lnSpcReduction="10000"/>
          </a:bodyPr>
          <a:lstStyle/>
          <a:p>
            <a:pPr defTabSz="289321">
              <a:lnSpc>
                <a:spcPct val="90000"/>
              </a:lnSpc>
              <a:spcBef>
                <a:spcPts val="300"/>
              </a:spcBef>
              <a:defRPr sz="2400">
                <a:solidFill>
                  <a:schemeClr val="accent3"/>
                </a:solidFill>
                <a:latin typeface="Source Sans Pro Bold"/>
                <a:ea typeface="Source Sans Pro Bold"/>
                <a:cs typeface="Source Sans Pro Bold"/>
                <a:sym typeface="Source Sans Pro Bold"/>
              </a:defRPr>
            </a:pPr>
            <a:r>
              <a:rPr dirty="0"/>
              <a:t>Vehicle-borne</a:t>
            </a:r>
          </a:p>
          <a:p>
            <a:pPr defTabSz="289321">
              <a:lnSpc>
                <a:spcPct val="90000"/>
              </a:lnSpc>
              <a:spcBef>
                <a:spcPts val="300"/>
              </a:spcBef>
              <a:defRPr sz="2400" u="sng">
                <a:latin typeface="+mn-lt"/>
                <a:ea typeface="+mn-ea"/>
                <a:cs typeface="+mn-cs"/>
                <a:sym typeface="Source Sans Pro Regular"/>
              </a:defRPr>
            </a:pPr>
            <a:r>
              <a:rPr dirty="0"/>
              <a:t>Food &amp; water</a:t>
            </a:r>
          </a:p>
          <a:p>
            <a:pPr marL="200526" indent="-200526" defTabSz="289321">
              <a:lnSpc>
                <a:spcPct val="90000"/>
              </a:lnSpc>
              <a:spcBef>
                <a:spcPts val="300"/>
              </a:spcBef>
              <a:buClr>
                <a:schemeClr val="accent3"/>
              </a:buClr>
              <a:buSzPct val="100000"/>
              <a:buChar char="•"/>
              <a:defRPr sz="2000">
                <a:latin typeface="+mn-lt"/>
                <a:ea typeface="+mn-ea"/>
                <a:cs typeface="+mn-cs"/>
                <a:sym typeface="Source Sans Pro Regular"/>
              </a:defRPr>
            </a:pPr>
            <a:r>
              <a:rPr dirty="0"/>
              <a:t>Heat, pasteurize, irradiate</a:t>
            </a:r>
            <a:endParaRPr sz="2400" dirty="0"/>
          </a:p>
          <a:p>
            <a:pPr marL="200526" indent="-200526" defTabSz="289321">
              <a:lnSpc>
                <a:spcPct val="90000"/>
              </a:lnSpc>
              <a:spcBef>
                <a:spcPts val="300"/>
              </a:spcBef>
              <a:buClr>
                <a:schemeClr val="accent3"/>
              </a:buClr>
              <a:buSzPct val="100000"/>
              <a:buChar char="•"/>
              <a:defRPr sz="2000">
                <a:latin typeface="+mn-lt"/>
                <a:ea typeface="+mn-ea"/>
                <a:cs typeface="+mn-cs"/>
                <a:sym typeface="Source Sans Pro Regular"/>
              </a:defRPr>
            </a:pPr>
            <a:r>
              <a:rPr dirty="0"/>
              <a:t>Prevent infected food-handler from working</a:t>
            </a:r>
            <a:endParaRPr sz="2400" dirty="0"/>
          </a:p>
          <a:p>
            <a:pPr marL="200526" indent="-200526" defTabSz="289321">
              <a:lnSpc>
                <a:spcPct val="90000"/>
              </a:lnSpc>
              <a:spcBef>
                <a:spcPts val="300"/>
              </a:spcBef>
              <a:buClr>
                <a:schemeClr val="accent3"/>
              </a:buClr>
              <a:buSzPct val="100000"/>
              <a:buChar char="•"/>
              <a:defRPr sz="2000">
                <a:latin typeface="+mn-lt"/>
                <a:ea typeface="+mn-ea"/>
                <a:cs typeface="+mn-cs"/>
                <a:sym typeface="Source Sans Pro Regular"/>
              </a:defRPr>
            </a:pPr>
            <a:r>
              <a:rPr dirty="0"/>
              <a:t>Chlorinate water</a:t>
            </a:r>
            <a:endParaRPr sz="2400" dirty="0"/>
          </a:p>
          <a:p>
            <a:pPr defTabSz="289321">
              <a:lnSpc>
                <a:spcPct val="90000"/>
              </a:lnSpc>
              <a:spcBef>
                <a:spcPts val="300"/>
              </a:spcBef>
              <a:defRPr sz="2400" u="sng">
                <a:latin typeface="+mn-lt"/>
                <a:ea typeface="+mn-ea"/>
                <a:cs typeface="+mn-cs"/>
                <a:sym typeface="Source Sans Pro Regular"/>
              </a:defRPr>
            </a:pPr>
            <a:endParaRPr lang="hu-HU" dirty="0"/>
          </a:p>
          <a:p>
            <a:pPr defTabSz="289321">
              <a:lnSpc>
                <a:spcPct val="90000"/>
              </a:lnSpc>
              <a:spcBef>
                <a:spcPts val="300"/>
              </a:spcBef>
              <a:defRPr sz="2400" u="sng">
                <a:latin typeface="+mn-lt"/>
                <a:ea typeface="+mn-ea"/>
                <a:cs typeface="+mn-cs"/>
                <a:sym typeface="Source Sans Pro Regular"/>
              </a:defRPr>
            </a:pPr>
            <a:r>
              <a:rPr dirty="0"/>
              <a:t>Biologics</a:t>
            </a:r>
          </a:p>
          <a:p>
            <a:pPr marL="200526" indent="-200526" defTabSz="289321">
              <a:lnSpc>
                <a:spcPct val="90000"/>
              </a:lnSpc>
              <a:spcBef>
                <a:spcPts val="300"/>
              </a:spcBef>
              <a:buClr>
                <a:schemeClr val="accent3"/>
              </a:buClr>
              <a:buSzPct val="100000"/>
              <a:buChar char="•"/>
              <a:defRPr sz="2000">
                <a:latin typeface="+mn-lt"/>
                <a:ea typeface="+mn-ea"/>
                <a:cs typeface="+mn-cs"/>
                <a:sym typeface="Source Sans Pro Regular"/>
              </a:defRPr>
            </a:pPr>
            <a:r>
              <a:rPr dirty="0"/>
              <a:t>Throw out</a:t>
            </a:r>
            <a:endParaRPr sz="2400" dirty="0"/>
          </a:p>
          <a:p>
            <a:pPr marL="200526" indent="-200526" defTabSz="289321">
              <a:lnSpc>
                <a:spcPct val="90000"/>
              </a:lnSpc>
              <a:spcBef>
                <a:spcPts val="300"/>
              </a:spcBef>
              <a:buClr>
                <a:schemeClr val="accent3"/>
              </a:buClr>
              <a:buSzPct val="100000"/>
              <a:buChar char="•"/>
              <a:defRPr sz="2000">
                <a:latin typeface="+mn-lt"/>
                <a:ea typeface="+mn-ea"/>
                <a:cs typeface="+mn-cs"/>
                <a:sym typeface="Source Sans Pro Regular"/>
              </a:defRPr>
            </a:pPr>
            <a:r>
              <a:rPr dirty="0"/>
              <a:t>Sterilize</a:t>
            </a:r>
            <a:endParaRPr sz="2400" dirty="0"/>
          </a:p>
          <a:p>
            <a:pPr defTabSz="289321">
              <a:lnSpc>
                <a:spcPct val="90000"/>
              </a:lnSpc>
              <a:spcBef>
                <a:spcPts val="300"/>
              </a:spcBef>
              <a:defRPr sz="2400" u="sng">
                <a:latin typeface="+mn-lt"/>
                <a:ea typeface="+mn-ea"/>
                <a:cs typeface="+mn-cs"/>
                <a:sym typeface="Source Sans Pro Regular"/>
              </a:defRPr>
            </a:pPr>
            <a:endParaRPr lang="hu-HU" dirty="0"/>
          </a:p>
          <a:p>
            <a:pPr defTabSz="289321">
              <a:lnSpc>
                <a:spcPct val="90000"/>
              </a:lnSpc>
              <a:spcBef>
                <a:spcPts val="300"/>
              </a:spcBef>
              <a:defRPr sz="2400" u="sng">
                <a:latin typeface="+mn-lt"/>
                <a:ea typeface="+mn-ea"/>
                <a:cs typeface="+mn-cs"/>
                <a:sym typeface="Source Sans Pro Regular"/>
              </a:defRPr>
            </a:pPr>
            <a:r>
              <a:rPr dirty="0"/>
              <a:t>Fomites</a:t>
            </a:r>
          </a:p>
          <a:p>
            <a:pPr marL="200526" indent="-200526" defTabSz="289321">
              <a:lnSpc>
                <a:spcPct val="90000"/>
              </a:lnSpc>
              <a:spcBef>
                <a:spcPts val="300"/>
              </a:spcBef>
              <a:buClr>
                <a:schemeClr val="accent3"/>
              </a:buClr>
              <a:buSzPct val="100000"/>
              <a:buChar char="•"/>
              <a:defRPr sz="2000">
                <a:latin typeface="+mn-lt"/>
                <a:ea typeface="+mn-ea"/>
                <a:cs typeface="+mn-cs"/>
                <a:sym typeface="Source Sans Pro Regular"/>
              </a:defRPr>
            </a:pPr>
            <a:r>
              <a:rPr dirty="0"/>
              <a:t>Sterilize</a:t>
            </a:r>
            <a:endParaRPr sz="2400" dirty="0"/>
          </a:p>
          <a:p>
            <a:pPr defTabSz="289321">
              <a:lnSpc>
                <a:spcPct val="90000"/>
              </a:lnSpc>
              <a:spcBef>
                <a:spcPts val="300"/>
              </a:spcBef>
              <a:defRPr sz="2400">
                <a:latin typeface="+mn-lt"/>
                <a:ea typeface="+mn-ea"/>
                <a:cs typeface="+mn-cs"/>
                <a:sym typeface="Source Sans Pro Regular"/>
              </a:defRPr>
            </a:pPr>
            <a:r>
              <a:rPr dirty="0"/>
              <a:t>Other</a:t>
            </a:r>
          </a:p>
        </p:txBody>
      </p:sp>
      <p:sp>
        <p:nvSpPr>
          <p:cNvPr id="2" name="Title 3">
            <a:extLst>
              <a:ext uri="{FF2B5EF4-FFF2-40B4-BE49-F238E27FC236}">
                <a16:creationId xmlns:a16="http://schemas.microsoft.com/office/drawing/2014/main" id="{622E0890-1C1F-0421-94E7-CC96BD25D3B1}"/>
              </a:ext>
            </a:extLst>
          </p:cNvPr>
          <p:cNvSpPr txBox="1">
            <a:spLocks/>
          </p:cNvSpPr>
          <p:nvPr/>
        </p:nvSpPr>
        <p:spPr>
          <a:xfrm>
            <a:off x="151306" y="54837"/>
            <a:ext cx="10154744"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2800" b="1" dirty="0"/>
              <a:t>Control Strategies for Indirect Routes of Transmission</a:t>
            </a:r>
            <a:endParaRPr lang="hu-HU" sz="2800" b="1" dirty="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Text Placeholder 3"/>
          <p:cNvSpPr txBox="1">
            <a:spLocks noGrp="1"/>
          </p:cNvSpPr>
          <p:nvPr>
            <p:ph type="body" sz="quarter" idx="1"/>
          </p:nvPr>
        </p:nvSpPr>
        <p:spPr>
          <a:xfrm>
            <a:off x="3888517" y="1970842"/>
            <a:ext cx="4744827" cy="1604383"/>
          </a:xfrm>
          <a:prstGeom prst="rect">
            <a:avLst/>
          </a:prstGeom>
        </p:spPr>
        <p:txBody>
          <a:bodyPr/>
          <a:lstStyle>
            <a:lvl1pPr>
              <a:defRPr sz="3200"/>
            </a:lvl1pPr>
          </a:lstStyle>
          <a:p>
            <a:r>
              <a:rPr b="1" dirty="0"/>
              <a:t>1. What is public health surveillance?</a:t>
            </a: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7" name="Picture 4" descr="Picture 4"/>
          <p:cNvPicPr>
            <a:picLocks noChangeAspect="1"/>
          </p:cNvPicPr>
          <p:nvPr/>
        </p:nvPicPr>
        <p:blipFill>
          <a:blip r:embed="rId2"/>
          <a:stretch>
            <a:fillRect/>
          </a:stretch>
        </p:blipFill>
        <p:spPr>
          <a:xfrm>
            <a:off x="7221713" y="2496369"/>
            <a:ext cx="2327775" cy="2327775"/>
          </a:xfrm>
          <a:prstGeom prst="rect">
            <a:avLst/>
          </a:prstGeom>
          <a:ln w="12700">
            <a:miter lim="400000"/>
          </a:ln>
        </p:spPr>
      </p:pic>
      <p:sp>
        <p:nvSpPr>
          <p:cNvPr id="928" name="Text Box 34"/>
          <p:cNvSpPr txBox="1"/>
          <p:nvPr/>
        </p:nvSpPr>
        <p:spPr>
          <a:xfrm>
            <a:off x="6910145" y="1265515"/>
            <a:ext cx="2956561" cy="8788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2400">
                <a:latin typeface="+mn-lt"/>
                <a:ea typeface="+mn-ea"/>
                <a:cs typeface="+mn-cs"/>
                <a:sym typeface="Source Sans Pro Regular"/>
              </a:defRPr>
            </a:pPr>
            <a:r>
              <a:rPr dirty="0"/>
              <a:t>Susceptible Host</a:t>
            </a:r>
            <a:endParaRPr dirty="0">
              <a:latin typeface="Arial"/>
              <a:ea typeface="Arial"/>
              <a:cs typeface="Arial"/>
              <a:sym typeface="Arial"/>
            </a:endParaRPr>
          </a:p>
          <a:p>
            <a:pPr algn="ctr">
              <a:defRPr sz="2400">
                <a:latin typeface="+mn-lt"/>
                <a:ea typeface="+mn-ea"/>
                <a:cs typeface="+mn-cs"/>
                <a:sym typeface="Source Sans Pro Regular"/>
              </a:defRPr>
            </a:pPr>
            <a:r>
              <a:rPr dirty="0"/>
              <a:t>(via</a:t>
            </a:r>
            <a:r>
              <a:rPr dirty="0">
                <a:solidFill>
                  <a:schemeClr val="accent2"/>
                </a:solidFill>
              </a:rPr>
              <a:t> portal of entry)</a:t>
            </a:r>
          </a:p>
        </p:txBody>
      </p:sp>
      <p:sp>
        <p:nvSpPr>
          <p:cNvPr id="929" name="Line 102"/>
          <p:cNvSpPr/>
          <p:nvPr/>
        </p:nvSpPr>
        <p:spPr>
          <a:xfrm flipH="1">
            <a:off x="8574778" y="2429873"/>
            <a:ext cx="426688" cy="177550"/>
          </a:xfrm>
          <a:prstGeom prst="line">
            <a:avLst/>
          </a:prstGeom>
          <a:ln w="38100">
            <a:solidFill>
              <a:schemeClr val="accent1"/>
            </a:solidFill>
            <a:tailEnd type="triangle"/>
          </a:ln>
        </p:spPr>
        <p:txBody>
          <a:bodyPr lIns="45719" rIns="45719"/>
          <a:lstStyle/>
          <a:p>
            <a:endParaRPr dirty="0"/>
          </a:p>
        </p:txBody>
      </p:sp>
      <p:sp>
        <p:nvSpPr>
          <p:cNvPr id="930" name="Line 102"/>
          <p:cNvSpPr/>
          <p:nvPr/>
        </p:nvSpPr>
        <p:spPr>
          <a:xfrm flipH="1">
            <a:off x="8489982" y="2650458"/>
            <a:ext cx="426687" cy="184456"/>
          </a:xfrm>
          <a:prstGeom prst="line">
            <a:avLst/>
          </a:prstGeom>
          <a:ln w="38100">
            <a:solidFill>
              <a:schemeClr val="accent1"/>
            </a:solidFill>
            <a:tailEnd type="triangle"/>
          </a:ln>
        </p:spPr>
        <p:txBody>
          <a:bodyPr lIns="45719" rIns="45719"/>
          <a:lstStyle/>
          <a:p>
            <a:endParaRPr/>
          </a:p>
        </p:txBody>
      </p:sp>
      <p:sp>
        <p:nvSpPr>
          <p:cNvPr id="931" name="Line 102"/>
          <p:cNvSpPr/>
          <p:nvPr/>
        </p:nvSpPr>
        <p:spPr>
          <a:xfrm flipV="1">
            <a:off x="7491274" y="3625196"/>
            <a:ext cx="449581" cy="194343"/>
          </a:xfrm>
          <a:prstGeom prst="line">
            <a:avLst/>
          </a:prstGeom>
          <a:ln w="38100">
            <a:solidFill>
              <a:schemeClr val="accent1"/>
            </a:solidFill>
            <a:tailEnd type="triangle"/>
          </a:ln>
        </p:spPr>
        <p:txBody>
          <a:bodyPr lIns="45719" rIns="45719"/>
          <a:lstStyle/>
          <a:p>
            <a:endParaRPr/>
          </a:p>
        </p:txBody>
      </p:sp>
      <p:sp>
        <p:nvSpPr>
          <p:cNvPr id="932" name="Line 101"/>
          <p:cNvSpPr/>
          <p:nvPr/>
        </p:nvSpPr>
        <p:spPr>
          <a:xfrm flipH="1">
            <a:off x="8862163" y="3602036"/>
            <a:ext cx="694546" cy="1"/>
          </a:xfrm>
          <a:prstGeom prst="line">
            <a:avLst/>
          </a:prstGeom>
          <a:ln w="38100">
            <a:solidFill>
              <a:schemeClr val="accent1"/>
            </a:solidFill>
            <a:tailEnd type="triangle"/>
          </a:ln>
        </p:spPr>
        <p:txBody>
          <a:bodyPr lIns="45719" rIns="45719"/>
          <a:lstStyle/>
          <a:p>
            <a:endParaRPr/>
          </a:p>
        </p:txBody>
      </p:sp>
      <p:sp>
        <p:nvSpPr>
          <p:cNvPr id="933" name="Line 105"/>
          <p:cNvSpPr/>
          <p:nvPr/>
        </p:nvSpPr>
        <p:spPr>
          <a:xfrm flipV="1">
            <a:off x="8385600" y="4841344"/>
            <a:ext cx="1" cy="381001"/>
          </a:xfrm>
          <a:prstGeom prst="line">
            <a:avLst/>
          </a:prstGeom>
          <a:ln w="38100">
            <a:solidFill>
              <a:schemeClr val="accent1"/>
            </a:solidFill>
            <a:tailEnd type="triangle"/>
          </a:ln>
        </p:spPr>
        <p:txBody>
          <a:bodyPr lIns="45719" rIns="45719"/>
          <a:lstStyle/>
          <a:p>
            <a:endParaRPr dirty="0"/>
          </a:p>
        </p:txBody>
      </p:sp>
      <p:sp>
        <p:nvSpPr>
          <p:cNvPr id="934" name="Text Placeholder 12"/>
          <p:cNvSpPr txBox="1">
            <a:spLocks noGrp="1"/>
          </p:cNvSpPr>
          <p:nvPr>
            <p:ph type="body" sz="half" idx="1"/>
          </p:nvPr>
        </p:nvSpPr>
        <p:spPr>
          <a:xfrm>
            <a:off x="2225718" y="1250974"/>
            <a:ext cx="4988774" cy="4356051"/>
          </a:xfrm>
          <a:prstGeom prst="rect">
            <a:avLst/>
          </a:prstGeom>
        </p:spPr>
        <p:txBody>
          <a:bodyPr/>
          <a:lstStyle/>
          <a:p>
            <a:pPr marL="342900" indent="-342900">
              <a:buClr>
                <a:schemeClr val="accent3"/>
              </a:buClr>
              <a:buSzPct val="100000"/>
              <a:buFont typeface="Arial"/>
              <a:buChar char="•"/>
            </a:pPr>
            <a:r>
              <a:rPr dirty="0"/>
              <a:t>Behavior change</a:t>
            </a:r>
          </a:p>
          <a:p>
            <a:pPr marL="342900" indent="-342900">
              <a:buClr>
                <a:schemeClr val="accent3"/>
              </a:buClr>
              <a:buSzPct val="100000"/>
              <a:buFont typeface="Arial"/>
              <a:buChar char="•"/>
            </a:pPr>
            <a:r>
              <a:rPr dirty="0"/>
              <a:t>Exclusion (of at-risk persons)</a:t>
            </a:r>
          </a:p>
          <a:p>
            <a:pPr marL="342900" indent="-342900">
              <a:buClr>
                <a:schemeClr val="accent3"/>
              </a:buClr>
              <a:buSzPct val="100000"/>
              <a:buFont typeface="Arial"/>
              <a:buChar char="•"/>
            </a:pPr>
            <a:r>
              <a:rPr dirty="0"/>
              <a:t>Use barriers (long sleeves/pants)</a:t>
            </a:r>
          </a:p>
          <a:p>
            <a:pPr marL="342900" indent="-342900">
              <a:buClr>
                <a:schemeClr val="accent3"/>
              </a:buClr>
              <a:buSzPct val="100000"/>
              <a:buFont typeface="Arial"/>
              <a:buChar char="•"/>
            </a:pPr>
            <a:r>
              <a:rPr dirty="0"/>
              <a:t>Vaccination</a:t>
            </a:r>
          </a:p>
          <a:p>
            <a:pPr marL="342900" indent="-342900">
              <a:buClr>
                <a:schemeClr val="accent3"/>
              </a:buClr>
              <a:buSzPct val="100000"/>
              <a:buFont typeface="Arial"/>
              <a:buChar char="•"/>
            </a:pPr>
            <a:r>
              <a:rPr dirty="0"/>
              <a:t>Passive immunization</a:t>
            </a:r>
          </a:p>
          <a:p>
            <a:pPr marL="342900" indent="-342900">
              <a:buClr>
                <a:schemeClr val="accent3"/>
              </a:buClr>
              <a:buSzPct val="100000"/>
              <a:buFont typeface="Arial"/>
              <a:buChar char="•"/>
            </a:pPr>
            <a:r>
              <a:rPr dirty="0"/>
              <a:t>Pre-exposure prophylaxis</a:t>
            </a:r>
          </a:p>
          <a:p>
            <a:pPr marL="342900" indent="-342900">
              <a:buClr>
                <a:schemeClr val="accent3"/>
              </a:buClr>
              <a:buSzPct val="100000"/>
              <a:buFont typeface="Arial"/>
              <a:buChar char="•"/>
            </a:pPr>
            <a:r>
              <a:rPr dirty="0"/>
              <a:t>Post-exposure prophylaxis</a:t>
            </a:r>
          </a:p>
          <a:p>
            <a:pPr marL="342900" indent="-342900">
              <a:buClr>
                <a:schemeClr val="accent3"/>
              </a:buClr>
              <a:buSzPct val="100000"/>
              <a:buFont typeface="Arial"/>
              <a:buChar char="•"/>
            </a:pPr>
            <a:r>
              <a:rPr dirty="0"/>
              <a:t>Improved host resistance</a:t>
            </a:r>
          </a:p>
          <a:p>
            <a:pPr marL="342900" indent="-342900">
              <a:buClr>
                <a:schemeClr val="accent3"/>
              </a:buClr>
              <a:buSzPct val="100000"/>
              <a:buFont typeface="Arial"/>
              <a:buChar char="•"/>
            </a:pPr>
            <a:r>
              <a:rPr dirty="0"/>
              <a:t>Contact tracing or partner notification, then screening / treatment</a:t>
            </a:r>
          </a:p>
        </p:txBody>
      </p:sp>
      <p:sp>
        <p:nvSpPr>
          <p:cNvPr id="2" name="Title 3">
            <a:extLst>
              <a:ext uri="{FF2B5EF4-FFF2-40B4-BE49-F238E27FC236}">
                <a16:creationId xmlns:a16="http://schemas.microsoft.com/office/drawing/2014/main" id="{AED357C2-AF0D-BE64-02B8-0FA7F95CBADE}"/>
              </a:ext>
            </a:extLst>
          </p:cNvPr>
          <p:cNvSpPr txBox="1">
            <a:spLocks/>
          </p:cNvSpPr>
          <p:nvPr/>
        </p:nvSpPr>
        <p:spPr>
          <a:xfrm>
            <a:off x="151306" y="54837"/>
            <a:ext cx="9068893"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2800" b="1" dirty="0"/>
              <a:t>Control Strategies for Prevent Entry, Protect the Host</a:t>
            </a:r>
            <a:endParaRPr lang="hu-HU" sz="2800" b="1" dirty="0"/>
          </a:p>
        </p:txBody>
      </p:sp>
    </p:spTree>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7" name="Rectangle 3"/>
          <p:cNvSpPr txBox="1"/>
          <p:nvPr/>
        </p:nvSpPr>
        <p:spPr>
          <a:xfrm>
            <a:off x="4567616" y="1961282"/>
            <a:ext cx="7217159" cy="29354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pPr marL="690562" indent="-690562">
              <a:lnSpc>
                <a:spcPct val="110000"/>
              </a:lnSpc>
              <a:spcBef>
                <a:spcPts val="1200"/>
              </a:spcBef>
              <a:buSzPct val="100000"/>
              <a:buAutoNum type="arabicPeriod" startAt="11"/>
              <a:defRPr sz="3000">
                <a:solidFill>
                  <a:srgbClr val="A6A6A6"/>
                </a:solidFill>
                <a:latin typeface="+mn-lt"/>
                <a:ea typeface="+mn-ea"/>
                <a:cs typeface="+mn-cs"/>
                <a:sym typeface="Source Sans Pro Regular"/>
              </a:defRPr>
            </a:pPr>
            <a:r>
              <a:rPr dirty="0"/>
              <a:t>Implement and evaluate prevention and control measures</a:t>
            </a:r>
            <a:endParaRPr sz="3200" dirty="0">
              <a:solidFill>
                <a:srgbClr val="10253F"/>
              </a:solidFill>
              <a:latin typeface="Arial"/>
              <a:ea typeface="Arial"/>
              <a:cs typeface="Arial"/>
              <a:sym typeface="Arial"/>
            </a:endParaRPr>
          </a:p>
          <a:p>
            <a:pPr marL="690562" indent="-690562">
              <a:lnSpc>
                <a:spcPct val="110000"/>
              </a:lnSpc>
              <a:spcBef>
                <a:spcPts val="1200"/>
              </a:spcBef>
              <a:buSzPct val="100000"/>
              <a:buAutoNum type="arabicPeriod" startAt="11"/>
              <a:defRPr sz="3000">
                <a:latin typeface="+mn-lt"/>
                <a:ea typeface="+mn-ea"/>
                <a:cs typeface="+mn-cs"/>
                <a:sym typeface="Source Sans Pro Regular"/>
              </a:defRPr>
            </a:pPr>
            <a:r>
              <a:rPr dirty="0"/>
              <a:t>Initiate or maintain surveillance</a:t>
            </a:r>
            <a:endParaRPr sz="3200" dirty="0">
              <a:latin typeface="Arial"/>
              <a:ea typeface="Arial"/>
              <a:cs typeface="Arial"/>
              <a:sym typeface="Arial"/>
            </a:endParaRPr>
          </a:p>
          <a:p>
            <a:pPr marL="690562" indent="-690562">
              <a:lnSpc>
                <a:spcPct val="110000"/>
              </a:lnSpc>
              <a:spcBef>
                <a:spcPts val="1200"/>
              </a:spcBef>
              <a:buSzPct val="100000"/>
              <a:buAutoNum type="arabicPeriod" startAt="11"/>
              <a:defRPr sz="3000">
                <a:solidFill>
                  <a:srgbClr val="A6A6A6"/>
                </a:solidFill>
                <a:latin typeface="+mn-lt"/>
                <a:ea typeface="+mn-ea"/>
                <a:cs typeface="+mn-cs"/>
                <a:sym typeface="Source Sans Pro Regular"/>
              </a:defRPr>
            </a:pPr>
            <a:r>
              <a:rPr dirty="0"/>
              <a:t>Communicate findings</a:t>
            </a:r>
            <a:endParaRPr sz="3200" dirty="0">
              <a:solidFill>
                <a:srgbClr val="10253F"/>
              </a:solidFill>
              <a:latin typeface="Arial"/>
              <a:ea typeface="Arial"/>
              <a:cs typeface="Arial"/>
              <a:sym typeface="Arial"/>
            </a:endParaRPr>
          </a:p>
        </p:txBody>
      </p:sp>
      <p:sp>
        <p:nvSpPr>
          <p:cNvPr id="938" name="Title 4"/>
          <p:cNvSpPr txBox="1">
            <a:spLocks noGrp="1"/>
          </p:cNvSpPr>
          <p:nvPr>
            <p:ph type="title"/>
          </p:nvPr>
        </p:nvSpPr>
        <p:spPr>
          <a:xfrm>
            <a:off x="389002" y="108744"/>
            <a:ext cx="3264195" cy="1376039"/>
          </a:xfrm>
          <a:prstGeom prst="rect">
            <a:avLst/>
          </a:prstGeom>
        </p:spPr>
        <p:txBody>
          <a:bodyPr>
            <a:noAutofit/>
          </a:bodyPr>
          <a:lstStyle/>
          <a:p>
            <a:r>
              <a:rPr b="1" dirty="0"/>
              <a:t>Step 12: Initiate or Maintain Surveillance</a:t>
            </a:r>
          </a:p>
        </p:txBody>
      </p:sp>
      <p:sp>
        <p:nvSpPr>
          <p:cNvPr id="2" name="Rounded Rectangle 3">
            <a:extLst>
              <a:ext uri="{FF2B5EF4-FFF2-40B4-BE49-F238E27FC236}">
                <a16:creationId xmlns:a16="http://schemas.microsoft.com/office/drawing/2014/main" id="{A79DF814-E91B-7BFC-2739-B79B1E991B62}"/>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3" name="Title 1"/>
          <p:cNvSpPr txBox="1">
            <a:spLocks noGrp="1"/>
          </p:cNvSpPr>
          <p:nvPr>
            <p:ph type="title" idx="4294967295"/>
          </p:nvPr>
        </p:nvSpPr>
        <p:spPr>
          <a:xfrm>
            <a:off x="135001" y="-48963"/>
            <a:ext cx="7233463" cy="1034445"/>
          </a:xfrm>
          <a:prstGeom prst="rect">
            <a:avLst/>
          </a:prstGeom>
        </p:spPr>
        <p:txBody>
          <a:bodyPr>
            <a:normAutofit/>
          </a:bodyPr>
          <a:lstStyle>
            <a:lvl1pPr defTabSz="280642">
              <a:defRPr sz="3104"/>
            </a:lvl1pPr>
          </a:lstStyle>
          <a:p>
            <a:r>
              <a:rPr sz="3200" b="1" dirty="0"/>
              <a:t>Surveillance — Are the Control Measures Working?</a:t>
            </a:r>
          </a:p>
        </p:txBody>
      </p:sp>
      <p:pic>
        <p:nvPicPr>
          <p:cNvPr id="944" name="Content Placeholder 4" descr="Content Placeholder 4"/>
          <p:cNvPicPr>
            <a:picLocks noChangeAspect="1"/>
          </p:cNvPicPr>
          <p:nvPr/>
        </p:nvPicPr>
        <p:blipFill>
          <a:blip r:embed="rId3"/>
          <a:stretch>
            <a:fillRect/>
          </a:stretch>
        </p:blipFill>
        <p:spPr>
          <a:xfrm>
            <a:off x="1919287" y="1253331"/>
            <a:ext cx="8353426" cy="4351339"/>
          </a:xfrm>
          <a:prstGeom prst="rect">
            <a:avLst/>
          </a:prstGeom>
          <a:ln w="12700">
            <a:miter lim="400000"/>
          </a:ln>
        </p:spPr>
      </p:pic>
    </p:spTree>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8" name="Rectangle 3"/>
          <p:cNvSpPr txBox="1"/>
          <p:nvPr/>
        </p:nvSpPr>
        <p:spPr>
          <a:xfrm>
            <a:off x="4548894" y="1720644"/>
            <a:ext cx="7449902" cy="45681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pPr marL="690562" indent="-690562">
              <a:lnSpc>
                <a:spcPct val="110000"/>
              </a:lnSpc>
              <a:spcBef>
                <a:spcPts val="1200"/>
              </a:spcBef>
              <a:buSzPct val="100000"/>
              <a:buAutoNum type="arabicPeriod" startAt="11"/>
              <a:defRPr sz="3200">
                <a:solidFill>
                  <a:srgbClr val="A6A6A6"/>
                </a:solidFill>
                <a:latin typeface="+mn-lt"/>
                <a:ea typeface="+mn-ea"/>
                <a:cs typeface="+mn-cs"/>
                <a:sym typeface="Source Sans Pro Regular"/>
              </a:defRPr>
            </a:pPr>
            <a:r>
              <a:rPr dirty="0"/>
              <a:t>Implement and evaluate prevention and control measures</a:t>
            </a:r>
            <a:endParaRPr dirty="0">
              <a:solidFill>
                <a:srgbClr val="10253F"/>
              </a:solidFill>
              <a:latin typeface="Arial"/>
              <a:ea typeface="Arial"/>
              <a:cs typeface="Arial"/>
              <a:sym typeface="Arial"/>
            </a:endParaRPr>
          </a:p>
          <a:p>
            <a:pPr marL="690562" indent="-690562">
              <a:lnSpc>
                <a:spcPct val="110000"/>
              </a:lnSpc>
              <a:spcBef>
                <a:spcPts val="1200"/>
              </a:spcBef>
              <a:buSzPct val="100000"/>
              <a:buAutoNum type="arabicPeriod" startAt="11"/>
              <a:defRPr sz="3200">
                <a:solidFill>
                  <a:srgbClr val="A6A6A6"/>
                </a:solidFill>
                <a:latin typeface="+mn-lt"/>
                <a:ea typeface="+mn-ea"/>
                <a:cs typeface="+mn-cs"/>
                <a:sym typeface="Source Sans Pro Regular"/>
              </a:defRPr>
            </a:pPr>
            <a:r>
              <a:rPr dirty="0"/>
              <a:t>Initiate or maintain surveillance</a:t>
            </a:r>
            <a:endParaRPr dirty="0">
              <a:solidFill>
                <a:srgbClr val="10253F"/>
              </a:solidFill>
              <a:latin typeface="Arial"/>
              <a:ea typeface="Arial"/>
              <a:cs typeface="Arial"/>
              <a:sym typeface="Arial"/>
            </a:endParaRPr>
          </a:p>
          <a:p>
            <a:pPr marL="690562" indent="-690562">
              <a:lnSpc>
                <a:spcPct val="110000"/>
              </a:lnSpc>
              <a:spcBef>
                <a:spcPts val="1200"/>
              </a:spcBef>
              <a:buSzPct val="100000"/>
              <a:buAutoNum type="arabicPeriod" startAt="11"/>
              <a:defRPr sz="3200">
                <a:latin typeface="+mn-lt"/>
                <a:ea typeface="+mn-ea"/>
                <a:cs typeface="+mn-cs"/>
                <a:sym typeface="Source Sans Pro Regular"/>
              </a:defRPr>
            </a:pPr>
            <a:r>
              <a:rPr dirty="0"/>
              <a:t>Communicate findings</a:t>
            </a:r>
          </a:p>
        </p:txBody>
      </p:sp>
      <p:sp>
        <p:nvSpPr>
          <p:cNvPr id="949" name="Title 4"/>
          <p:cNvSpPr txBox="1">
            <a:spLocks noGrp="1"/>
          </p:cNvSpPr>
          <p:nvPr>
            <p:ph type="title"/>
          </p:nvPr>
        </p:nvSpPr>
        <p:spPr>
          <a:xfrm>
            <a:off x="361504" y="142043"/>
            <a:ext cx="3264195" cy="1342740"/>
          </a:xfrm>
          <a:prstGeom prst="rect">
            <a:avLst/>
          </a:prstGeom>
        </p:spPr>
        <p:txBody>
          <a:bodyPr>
            <a:noAutofit/>
          </a:bodyPr>
          <a:lstStyle/>
          <a:p>
            <a:r>
              <a:rPr b="1" dirty="0"/>
              <a:t>Step 13: Communicate Findings</a:t>
            </a:r>
          </a:p>
        </p:txBody>
      </p:sp>
      <p:sp>
        <p:nvSpPr>
          <p:cNvPr id="3" name="Rounded Rectangle 3">
            <a:extLst>
              <a:ext uri="{FF2B5EF4-FFF2-40B4-BE49-F238E27FC236}">
                <a16:creationId xmlns:a16="http://schemas.microsoft.com/office/drawing/2014/main" id="{70B8487D-9DAE-B78A-12CF-E8E13ECF0E02}"/>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3" name="Text Placeholder 3"/>
          <p:cNvSpPr txBox="1">
            <a:spLocks noGrp="1"/>
          </p:cNvSpPr>
          <p:nvPr>
            <p:ph type="body" idx="1"/>
          </p:nvPr>
        </p:nvSpPr>
        <p:spPr>
          <a:xfrm>
            <a:off x="4273550" y="1444746"/>
            <a:ext cx="7529514" cy="3968509"/>
          </a:xfrm>
          <a:prstGeom prst="rect">
            <a:avLst/>
          </a:prstGeom>
        </p:spPr>
        <p:txBody>
          <a:bodyPr/>
          <a:lstStyle/>
          <a:p>
            <a:pPr>
              <a:spcBef>
                <a:spcPts val="600"/>
              </a:spcBef>
              <a:tabLst>
                <a:tab pos="330200" algn="l"/>
              </a:tabLst>
            </a:pPr>
            <a:r>
              <a:rPr sz="2800" b="1" dirty="0">
                <a:solidFill>
                  <a:srgbClr val="C00000"/>
                </a:solidFill>
                <a:latin typeface="Source Sans Pro Bold"/>
              </a:rPr>
              <a:t>During the investigation</a:t>
            </a:r>
          </a:p>
          <a:p>
            <a:pPr marL="711200" lvl="1" indent="-254000">
              <a:spcBef>
                <a:spcPts val="600"/>
              </a:spcBef>
              <a:buClr>
                <a:srgbClr val="C00000"/>
              </a:buClr>
              <a:buFont typeface="Arial"/>
            </a:pPr>
            <a:r>
              <a:rPr dirty="0"/>
              <a:t>Among team members</a:t>
            </a:r>
          </a:p>
          <a:p>
            <a:pPr marL="711200" lvl="1" indent="-254000">
              <a:spcBef>
                <a:spcPts val="600"/>
              </a:spcBef>
              <a:buClr>
                <a:srgbClr val="C00000"/>
              </a:buClr>
              <a:buFont typeface="Arial"/>
            </a:pPr>
            <a:r>
              <a:rPr dirty="0"/>
              <a:t>To the public</a:t>
            </a:r>
          </a:p>
          <a:p>
            <a:pPr marL="711200" lvl="1" indent="-254000">
              <a:spcBef>
                <a:spcPts val="600"/>
              </a:spcBef>
              <a:buClr>
                <a:srgbClr val="C00000"/>
              </a:buClr>
              <a:buFont typeface="Arial"/>
            </a:pPr>
            <a:r>
              <a:rPr dirty="0"/>
              <a:t>To health professionals</a:t>
            </a:r>
          </a:p>
          <a:p>
            <a:pPr marL="711200" lvl="1" indent="-254000">
              <a:spcBef>
                <a:spcPts val="600"/>
              </a:spcBef>
              <a:buClr>
                <a:srgbClr val="C00000"/>
              </a:buClr>
              <a:buFont typeface="Arial"/>
            </a:pPr>
            <a:r>
              <a:rPr dirty="0"/>
              <a:t>To public health officials/policy makers</a:t>
            </a:r>
          </a:p>
          <a:p>
            <a:pPr marL="609600" lvl="1" indent="-260350">
              <a:spcBef>
                <a:spcPts val="600"/>
              </a:spcBef>
              <a:buSzTx/>
              <a:buNone/>
            </a:pPr>
            <a:endParaRPr dirty="0"/>
          </a:p>
          <a:p>
            <a:pPr>
              <a:spcBef>
                <a:spcPts val="600"/>
              </a:spcBef>
            </a:pPr>
            <a:r>
              <a:rPr sz="2800" b="1" dirty="0">
                <a:solidFill>
                  <a:srgbClr val="C00000"/>
                </a:solidFill>
                <a:latin typeface="Source Sans Pro Bold"/>
              </a:rPr>
              <a:t>At the end of the investigation</a:t>
            </a:r>
          </a:p>
          <a:p>
            <a:pPr marL="711200" lvl="1" indent="-254000">
              <a:spcBef>
                <a:spcPts val="600"/>
              </a:spcBef>
              <a:buClr>
                <a:srgbClr val="C00000"/>
              </a:buClr>
              <a:buFont typeface="Arial"/>
            </a:pPr>
            <a:r>
              <a:rPr dirty="0"/>
              <a:t>Oral briefing</a:t>
            </a:r>
          </a:p>
          <a:p>
            <a:pPr marL="711200" lvl="1" indent="-254000">
              <a:spcBef>
                <a:spcPts val="600"/>
              </a:spcBef>
              <a:buClr>
                <a:srgbClr val="C00000"/>
              </a:buClr>
              <a:buFont typeface="Arial"/>
            </a:pPr>
            <a:r>
              <a:rPr dirty="0"/>
              <a:t>Written report (why?)</a:t>
            </a:r>
          </a:p>
        </p:txBody>
      </p:sp>
      <p:sp>
        <p:nvSpPr>
          <p:cNvPr id="954" name="Title 4"/>
          <p:cNvSpPr txBox="1">
            <a:spLocks noGrp="1"/>
          </p:cNvSpPr>
          <p:nvPr>
            <p:ph type="title" idx="4294967295"/>
          </p:nvPr>
        </p:nvSpPr>
        <p:spPr>
          <a:xfrm>
            <a:off x="388936" y="517404"/>
            <a:ext cx="3755924" cy="1080168"/>
          </a:xfrm>
          <a:prstGeom prst="rect">
            <a:avLst/>
          </a:prstGeom>
        </p:spPr>
        <p:txBody>
          <a:bodyPr/>
          <a:lstStyle/>
          <a:p>
            <a:r>
              <a:rPr b="1" dirty="0"/>
              <a:t>Who Needs </a:t>
            </a:r>
            <a:br>
              <a:rPr b="1" dirty="0"/>
            </a:br>
            <a:r>
              <a:rPr b="1" dirty="0"/>
              <a:t>to Know?</a:t>
            </a:r>
          </a:p>
        </p:txBody>
      </p:sp>
      <p:sp>
        <p:nvSpPr>
          <p:cNvPr id="3" name="Rounded Rectangle 3">
            <a:extLst>
              <a:ext uri="{FF2B5EF4-FFF2-40B4-BE49-F238E27FC236}">
                <a16:creationId xmlns:a16="http://schemas.microsoft.com/office/drawing/2014/main" id="{8CB01AA3-7221-EA31-E861-75C3EB3CF7FF}"/>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6" name="Picture 6" descr="Picture 6"/>
          <p:cNvPicPr>
            <a:picLocks noChangeAspect="1"/>
          </p:cNvPicPr>
          <p:nvPr/>
        </p:nvPicPr>
        <p:blipFill>
          <a:blip r:embed="rId2"/>
          <a:stretch>
            <a:fillRect/>
          </a:stretch>
        </p:blipFill>
        <p:spPr>
          <a:xfrm>
            <a:off x="8382000" y="2362200"/>
            <a:ext cx="1901826" cy="2133600"/>
          </a:xfrm>
          <a:prstGeom prst="rect">
            <a:avLst/>
          </a:prstGeom>
          <a:ln w="12700">
            <a:miter lim="400000"/>
          </a:ln>
        </p:spPr>
      </p:pic>
      <p:sp>
        <p:nvSpPr>
          <p:cNvPr id="958" name="Text Placeholder 4"/>
          <p:cNvSpPr txBox="1">
            <a:spLocks noGrp="1"/>
          </p:cNvSpPr>
          <p:nvPr>
            <p:ph type="body" idx="1"/>
          </p:nvPr>
        </p:nvSpPr>
        <p:spPr>
          <a:xfrm>
            <a:off x="1984916" y="1933679"/>
            <a:ext cx="8222168" cy="2990642"/>
          </a:xfrm>
          <a:prstGeom prst="rect">
            <a:avLst/>
          </a:prstGeom>
        </p:spPr>
        <p:txBody>
          <a:bodyPr/>
          <a:lstStyle/>
          <a:p>
            <a:pPr marL="241300" indent="-241300">
              <a:spcBef>
                <a:spcPts val="2400"/>
              </a:spcBef>
              <a:buClr>
                <a:schemeClr val="accent3"/>
              </a:buClr>
              <a:buSzPct val="100000"/>
              <a:buChar char="•"/>
            </a:pPr>
            <a:r>
              <a:rPr dirty="0"/>
              <a:t>Recommends actions needed</a:t>
            </a:r>
          </a:p>
          <a:p>
            <a:pPr marL="241300" indent="-241300">
              <a:spcBef>
                <a:spcPts val="2400"/>
              </a:spcBef>
              <a:buClr>
                <a:schemeClr val="accent3"/>
              </a:buClr>
              <a:buSzPct val="100000"/>
              <a:buChar char="•"/>
            </a:pPr>
            <a:r>
              <a:rPr dirty="0"/>
              <a:t>Shares new insights</a:t>
            </a:r>
          </a:p>
          <a:p>
            <a:pPr marL="241300" indent="-241300">
              <a:spcBef>
                <a:spcPts val="2400"/>
              </a:spcBef>
              <a:buClr>
                <a:schemeClr val="accent3"/>
              </a:buClr>
              <a:buSzPct val="100000"/>
              <a:buChar char="•"/>
            </a:pPr>
            <a:r>
              <a:rPr dirty="0"/>
              <a:t>Serves as a record of performance</a:t>
            </a:r>
          </a:p>
          <a:p>
            <a:pPr marL="241300" indent="-241300">
              <a:spcBef>
                <a:spcPts val="2400"/>
              </a:spcBef>
              <a:buClr>
                <a:schemeClr val="accent3"/>
              </a:buClr>
              <a:buSzPct val="100000"/>
              <a:buChar char="•"/>
            </a:pPr>
            <a:r>
              <a:rPr dirty="0"/>
              <a:t>Supports research and evaluation activities</a:t>
            </a:r>
          </a:p>
          <a:p>
            <a:pPr marL="241300" indent="-241300">
              <a:spcBef>
                <a:spcPts val="2400"/>
              </a:spcBef>
              <a:buClr>
                <a:schemeClr val="accent3"/>
              </a:buClr>
              <a:buSzPct val="100000"/>
              <a:buChar char="•"/>
            </a:pPr>
            <a:r>
              <a:rPr dirty="0"/>
              <a:t>Serves as a document for potential legal issues</a:t>
            </a:r>
          </a:p>
        </p:txBody>
      </p:sp>
      <p:sp>
        <p:nvSpPr>
          <p:cNvPr id="2" name="Title 3">
            <a:extLst>
              <a:ext uri="{FF2B5EF4-FFF2-40B4-BE49-F238E27FC236}">
                <a16:creationId xmlns:a16="http://schemas.microsoft.com/office/drawing/2014/main" id="{03B977A1-D668-ED61-75AF-8432F1F99B94}"/>
              </a:ext>
            </a:extLst>
          </p:cNvPr>
          <p:cNvSpPr txBox="1">
            <a:spLocks/>
          </p:cNvSpPr>
          <p:nvPr/>
        </p:nvSpPr>
        <p:spPr>
          <a:xfrm>
            <a:off x="151306" y="54837"/>
            <a:ext cx="9068893"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Written Report</a:t>
            </a:r>
            <a:endParaRPr lang="hu-HU" b="1" dirty="0"/>
          </a:p>
        </p:txBody>
      </p:sp>
    </p:spTree>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0" name="Content Placeholder 2"/>
          <p:cNvSpPr txBox="1">
            <a:spLocks noGrp="1"/>
          </p:cNvSpPr>
          <p:nvPr>
            <p:ph type="body" idx="1"/>
          </p:nvPr>
        </p:nvSpPr>
        <p:spPr>
          <a:xfrm>
            <a:off x="4273550" y="1447761"/>
            <a:ext cx="7529514" cy="3962478"/>
          </a:xfrm>
          <a:prstGeom prst="rect">
            <a:avLst/>
          </a:prstGeom>
        </p:spPr>
        <p:txBody>
          <a:bodyPr/>
          <a:lstStyle/>
          <a:p>
            <a:pPr marL="457200" indent="-457200">
              <a:spcBef>
                <a:spcPts val="1200"/>
              </a:spcBef>
              <a:buClr>
                <a:schemeClr val="accent3"/>
              </a:buClr>
              <a:buSzPct val="100000"/>
              <a:buAutoNum type="arabicPeriod"/>
            </a:pPr>
            <a:r>
              <a:rPr dirty="0"/>
              <a:t>Surveillance activities must lead to public health action</a:t>
            </a:r>
          </a:p>
          <a:p>
            <a:pPr marL="457200" indent="-457200">
              <a:spcBef>
                <a:spcPts val="1200"/>
              </a:spcBef>
              <a:buClr>
                <a:schemeClr val="accent3"/>
              </a:buClr>
              <a:buSzPct val="100000"/>
              <a:buAutoNum type="arabicPeriod"/>
            </a:pPr>
            <a:r>
              <a:rPr dirty="0"/>
              <a:t>Outbreak investigations serve many functions, most importantly to prevent and control the spread of a disease</a:t>
            </a:r>
          </a:p>
          <a:p>
            <a:pPr marL="457200" indent="-457200">
              <a:spcBef>
                <a:spcPts val="1200"/>
              </a:spcBef>
              <a:buClr>
                <a:schemeClr val="accent3"/>
              </a:buClr>
              <a:buSzPct val="100000"/>
              <a:buAutoNum type="arabicPeriod"/>
            </a:pPr>
            <a:r>
              <a:rPr dirty="0"/>
              <a:t>Outbreak investigations should be systematic and have 13 steps to consider</a:t>
            </a:r>
          </a:p>
          <a:p>
            <a:pPr marL="457200" indent="-457200">
              <a:spcBef>
                <a:spcPts val="1200"/>
              </a:spcBef>
              <a:buClr>
                <a:schemeClr val="accent3"/>
              </a:buClr>
              <a:buSzPct val="100000"/>
              <a:buAutoNum type="arabicPeriod"/>
            </a:pPr>
            <a:r>
              <a:rPr dirty="0"/>
              <a:t>Outbreak investigation should lead to action including appropriate control strategies, and communicating recommendations</a:t>
            </a:r>
          </a:p>
        </p:txBody>
      </p:sp>
      <p:sp>
        <p:nvSpPr>
          <p:cNvPr id="2" name="TextBox 4">
            <a:extLst>
              <a:ext uri="{FF2B5EF4-FFF2-40B4-BE49-F238E27FC236}">
                <a16:creationId xmlns:a16="http://schemas.microsoft.com/office/drawing/2014/main" id="{C4E997BA-AF7F-D11D-B483-359E6791B7B2}"/>
              </a:ext>
            </a:extLst>
          </p:cNvPr>
          <p:cNvSpPr txBox="1"/>
          <p:nvPr/>
        </p:nvSpPr>
        <p:spPr>
          <a:xfrm>
            <a:off x="388936" y="885342"/>
            <a:ext cx="335560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3" name="Rounded Rectangle 3">
            <a:extLst>
              <a:ext uri="{FF2B5EF4-FFF2-40B4-BE49-F238E27FC236}">
                <a16:creationId xmlns:a16="http://schemas.microsoft.com/office/drawing/2014/main" id="{F78CBD33-039C-0FE9-5993-8EB141F26B0C}"/>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5" name="Rectangle 2"/>
          <p:cNvSpPr txBox="1">
            <a:spLocks noGrp="1"/>
          </p:cNvSpPr>
          <p:nvPr>
            <p:ph type="body" sz="half" idx="1"/>
          </p:nvPr>
        </p:nvSpPr>
        <p:spPr>
          <a:xfrm>
            <a:off x="587205" y="2024108"/>
            <a:ext cx="11347451" cy="1816987"/>
          </a:xfrm>
          <a:prstGeom prst="rect">
            <a:avLst/>
          </a:prstGeom>
        </p:spPr>
        <p:txBody>
          <a:bodyPr/>
          <a:lstStyle>
            <a:lvl1pPr>
              <a:spcBef>
                <a:spcPts val="0"/>
              </a:spcBef>
              <a:defRPr sz="3200"/>
            </a:lvl1pPr>
          </a:lstStyle>
          <a:p>
            <a:r>
              <a:rPr b="1" dirty="0"/>
              <a:t>8. References and guidelines</a:t>
            </a:r>
          </a:p>
        </p:txBody>
      </p:sp>
    </p:spTree>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0" name="Content Placeholder 2"/>
          <p:cNvSpPr txBox="1">
            <a:spLocks noGrp="1"/>
          </p:cNvSpPr>
          <p:nvPr>
            <p:ph type="body" idx="1"/>
          </p:nvPr>
        </p:nvSpPr>
        <p:spPr>
          <a:xfrm>
            <a:off x="4273550" y="1114849"/>
            <a:ext cx="7529514" cy="4628303"/>
          </a:xfrm>
          <a:prstGeom prst="rect">
            <a:avLst/>
          </a:prstGeom>
        </p:spPr>
        <p:txBody>
          <a:bodyPr>
            <a:normAutofit fontScale="92500" lnSpcReduction="20000"/>
          </a:bodyPr>
          <a:lstStyle/>
          <a:p>
            <a:pPr>
              <a:defRPr sz="1800"/>
            </a:pPr>
            <a:r>
              <a:rPr sz="2000" dirty="0"/>
              <a:t>CDC Field Epidemiology Training Program- Frontline training slides, December 2015 &amp; February 2016</a:t>
            </a:r>
            <a:endParaRPr lang="hu-HU" sz="2000" dirty="0"/>
          </a:p>
          <a:p>
            <a:pPr>
              <a:defRPr sz="1800"/>
            </a:pPr>
            <a:endParaRPr sz="2000" dirty="0"/>
          </a:p>
          <a:p>
            <a:pPr>
              <a:spcBef>
                <a:spcPts val="600"/>
              </a:spcBef>
              <a:defRPr sz="1800"/>
            </a:pPr>
            <a:r>
              <a:rPr sz="2000" dirty="0"/>
              <a:t>Centers for Disease Control and Prevention (CDC). Introduction to Public Health. In: Public Health 101 Series. Atlanta, GA: U.S. Department of Health and Human Services, CDC; 2014. Available at: </a:t>
            </a:r>
            <a:r>
              <a:rPr sz="2000" u="sng" dirty="0">
                <a:solidFill>
                  <a:srgbClr val="0563C1"/>
                </a:solidFill>
                <a:uFill>
                  <a:solidFill>
                    <a:srgbClr val="0563C1"/>
                  </a:solidFill>
                </a:uFill>
                <a:hlinkClick r:id="rId2"/>
              </a:rPr>
              <a:t>https://www.cdc.gov/publichealth101/epidemiology.html</a:t>
            </a:r>
            <a:r>
              <a:rPr sz="2000" dirty="0"/>
              <a:t>.</a:t>
            </a:r>
          </a:p>
          <a:p>
            <a:pPr>
              <a:spcBef>
                <a:spcPts val="600"/>
              </a:spcBef>
              <a:defRPr sz="1800"/>
            </a:pPr>
            <a:endParaRPr lang="hu-HU" sz="2000" dirty="0"/>
          </a:p>
          <a:p>
            <a:pPr>
              <a:spcBef>
                <a:spcPts val="600"/>
              </a:spcBef>
              <a:defRPr sz="1800"/>
            </a:pPr>
            <a:r>
              <a:rPr sz="2000" dirty="0"/>
              <a:t>Centers for Disease Control and Prevention (CDC).Quick-Learn Lesson – Create an Epi Curve. From: </a:t>
            </a:r>
            <a:r>
              <a:rPr sz="2000" u="sng" dirty="0">
                <a:solidFill>
                  <a:srgbClr val="0563C1"/>
                </a:solidFill>
                <a:uFill>
                  <a:solidFill>
                    <a:srgbClr val="0563C1"/>
                  </a:solidFill>
                </a:uFill>
                <a:hlinkClick r:id="rId3"/>
              </a:rPr>
              <a:t>https://www.cdc.gov/training/quicklearns/createepi/</a:t>
            </a:r>
            <a:r>
              <a:rPr sz="2000" dirty="0"/>
              <a:t> </a:t>
            </a:r>
          </a:p>
          <a:p>
            <a:pPr>
              <a:spcBef>
                <a:spcPts val="600"/>
              </a:spcBef>
              <a:defRPr sz="1800"/>
            </a:pPr>
            <a:endParaRPr lang="hu-HU" sz="2000" dirty="0"/>
          </a:p>
          <a:p>
            <a:pPr>
              <a:spcBef>
                <a:spcPts val="600"/>
              </a:spcBef>
              <a:defRPr sz="1800"/>
            </a:pPr>
            <a:r>
              <a:rPr sz="2000" dirty="0"/>
              <a:t>World Health Organization (WHO). </a:t>
            </a:r>
            <a:r>
              <a:rPr sz="2000" dirty="0">
                <a:solidFill>
                  <a:srgbClr val="4D4D4D"/>
                </a:solidFill>
              </a:rPr>
              <a:t>Outbreak surveillance and response in humanitarian emergencies: WHO guidelines for EWARN implementation. Geneva, Switzerland: </a:t>
            </a:r>
            <a:r>
              <a:rPr sz="2000" dirty="0"/>
              <a:t>World Health Organization</a:t>
            </a:r>
            <a:r>
              <a:rPr sz="2000" dirty="0">
                <a:solidFill>
                  <a:srgbClr val="4D4D4D"/>
                </a:solidFill>
              </a:rPr>
              <a:t>; 2012. Available at:</a:t>
            </a:r>
          </a:p>
          <a:p>
            <a:pPr marL="0" lvl="1" indent="400050">
              <a:spcBef>
                <a:spcPts val="600"/>
              </a:spcBef>
              <a:buSzTx/>
              <a:buNone/>
              <a:defRPr sz="1800"/>
            </a:pPr>
            <a:r>
              <a:rPr sz="2000" u="sng" dirty="0">
                <a:solidFill>
                  <a:srgbClr val="0563C1"/>
                </a:solidFill>
                <a:uFill>
                  <a:solidFill>
                    <a:srgbClr val="0563C1"/>
                  </a:solidFill>
                </a:uFill>
                <a:hlinkClick r:id="rId4"/>
              </a:rPr>
              <a:t>https://apps.who.int/iris/bitstream/handle/10665/70812/WHO_HSE_GAR_DCE_2012_1_eng.pdf?sequence=1&amp;isAllowed=y</a:t>
            </a:r>
          </a:p>
        </p:txBody>
      </p:sp>
      <p:sp>
        <p:nvSpPr>
          <p:cNvPr id="5" name="TextBox 5">
            <a:extLst>
              <a:ext uri="{FF2B5EF4-FFF2-40B4-BE49-F238E27FC236}">
                <a16:creationId xmlns:a16="http://schemas.microsoft.com/office/drawing/2014/main" id="{E566B1F8-697E-4130-DF5F-8E4961E134DE}"/>
              </a:ext>
            </a:extLst>
          </p:cNvPr>
          <p:cNvSpPr txBox="1"/>
          <p:nvPr/>
        </p:nvSpPr>
        <p:spPr>
          <a:xfrm>
            <a:off x="388936" y="377342"/>
            <a:ext cx="2803026"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6" name="Rounded Rectangle 3">
            <a:extLst>
              <a:ext uri="{FF2B5EF4-FFF2-40B4-BE49-F238E27FC236}">
                <a16:creationId xmlns:a16="http://schemas.microsoft.com/office/drawing/2014/main" id="{A808F47C-FF2F-CB0A-8AB8-EB0C1C9ABB6F}"/>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 name="Content Placeholder 2"/>
          <p:cNvSpPr txBox="1">
            <a:spLocks noGrp="1"/>
          </p:cNvSpPr>
          <p:nvPr>
            <p:ph type="body" idx="1"/>
          </p:nvPr>
        </p:nvSpPr>
        <p:spPr>
          <a:xfrm>
            <a:off x="4273550" y="756613"/>
            <a:ext cx="7529514" cy="5344774"/>
          </a:xfrm>
          <a:prstGeom prst="rect">
            <a:avLst/>
          </a:prstGeom>
        </p:spPr>
        <p:txBody>
          <a:bodyPr>
            <a:noAutofit/>
          </a:bodyPr>
          <a:lstStyle/>
          <a:p>
            <a:pPr>
              <a:spcBef>
                <a:spcPts val="600"/>
              </a:spcBef>
              <a:defRPr sz="1800">
                <a:solidFill>
                  <a:srgbClr val="4D4D4D"/>
                </a:solidFill>
              </a:defRPr>
            </a:pPr>
            <a:r>
              <a:rPr sz="1800" dirty="0"/>
              <a:t>World Health Organization. Technical Guidelines for IDSR in the African Region, 3rd edition;2019</a:t>
            </a:r>
            <a:endParaRPr lang="hu-HU" sz="1800" dirty="0"/>
          </a:p>
          <a:p>
            <a:pPr>
              <a:spcBef>
                <a:spcPts val="600"/>
              </a:spcBef>
              <a:defRPr sz="1800">
                <a:solidFill>
                  <a:srgbClr val="4D4D4D"/>
                </a:solidFill>
              </a:defRPr>
            </a:pPr>
            <a:r>
              <a:rPr sz="1800" dirty="0"/>
              <a:t> </a:t>
            </a:r>
            <a:r>
              <a:rPr sz="1800" u="sng" dirty="0">
                <a:solidFill>
                  <a:srgbClr val="0563C1"/>
                </a:solidFill>
                <a:uFill>
                  <a:solidFill>
                    <a:srgbClr val="0563C1"/>
                  </a:solidFill>
                </a:uFill>
                <a:hlinkClick r:id="rId2"/>
              </a:rPr>
              <a:t>https://apps.who.int/iris/bitstream/handle/10665/325015/WHO-AF-WHE-CPI-05.2019-eng.pdf</a:t>
            </a:r>
          </a:p>
          <a:p>
            <a:pPr>
              <a:spcBef>
                <a:spcPts val="600"/>
              </a:spcBef>
              <a:defRPr sz="1800">
                <a:solidFill>
                  <a:srgbClr val="4D4D4D"/>
                </a:solidFill>
              </a:defRPr>
            </a:pPr>
            <a:endParaRPr lang="hu-HU" sz="1800" dirty="0"/>
          </a:p>
          <a:p>
            <a:pPr>
              <a:spcBef>
                <a:spcPts val="600"/>
              </a:spcBef>
              <a:defRPr sz="1800">
                <a:solidFill>
                  <a:srgbClr val="4D4D4D"/>
                </a:solidFill>
              </a:defRPr>
            </a:pPr>
            <a:r>
              <a:rPr sz="1800" dirty="0"/>
              <a:t>World Health Organization. International Health Regulations (2005) 3rd edition. Geneva : World Health Organization; 2016. Available at: </a:t>
            </a:r>
            <a:endParaRPr lang="hu-HU" sz="1800" dirty="0"/>
          </a:p>
          <a:p>
            <a:pPr>
              <a:spcBef>
                <a:spcPts val="600"/>
              </a:spcBef>
              <a:defRPr sz="1800">
                <a:solidFill>
                  <a:srgbClr val="4D4D4D"/>
                </a:solidFill>
              </a:defRPr>
            </a:pPr>
            <a:r>
              <a:rPr sz="1800" u="sng" dirty="0">
                <a:solidFill>
                  <a:srgbClr val="0563C1"/>
                </a:solidFill>
                <a:uFill>
                  <a:solidFill>
                    <a:srgbClr val="0563C1"/>
                  </a:solidFill>
                </a:uFill>
                <a:hlinkClick r:id="rId3"/>
              </a:rPr>
              <a:t>https://www.who.int/publications/i/item/9789241580496</a:t>
            </a:r>
          </a:p>
          <a:p>
            <a:pPr>
              <a:spcBef>
                <a:spcPts val="600"/>
              </a:spcBef>
              <a:defRPr sz="1800">
                <a:solidFill>
                  <a:srgbClr val="4D4D4D"/>
                </a:solidFill>
              </a:defRPr>
            </a:pPr>
            <a:endParaRPr lang="hu-HU" sz="1800" dirty="0"/>
          </a:p>
          <a:p>
            <a:pPr>
              <a:spcBef>
                <a:spcPts val="600"/>
              </a:spcBef>
              <a:defRPr sz="1800">
                <a:solidFill>
                  <a:srgbClr val="4D4D4D"/>
                </a:solidFill>
              </a:defRPr>
            </a:pPr>
            <a:r>
              <a:rPr sz="1800" dirty="0"/>
              <a:t>HIS Source: Health Information System (HIS) Toolkit. Geneva: Ofﬁce of the United Nations High Commissioner for Refugees; 2010.  </a:t>
            </a:r>
            <a:endParaRPr lang="hu-HU" sz="1800" dirty="0"/>
          </a:p>
          <a:p>
            <a:pPr>
              <a:spcBef>
                <a:spcPts val="600"/>
              </a:spcBef>
              <a:defRPr sz="1800">
                <a:solidFill>
                  <a:srgbClr val="4D4D4D"/>
                </a:solidFill>
              </a:defRPr>
            </a:pPr>
            <a:r>
              <a:rPr sz="1800" u="sng" dirty="0">
                <a:solidFill>
                  <a:srgbClr val="0563C1"/>
                </a:solidFill>
                <a:uFill>
                  <a:solidFill>
                    <a:srgbClr val="0563C1"/>
                  </a:solidFill>
                </a:uFill>
                <a:hlinkClick r:id="rId4"/>
              </a:rPr>
              <a:t>http://www.unhcr.org/4a3374408.html</a:t>
            </a:r>
            <a:r>
              <a:rPr sz="1800" dirty="0"/>
              <a:t>  </a:t>
            </a:r>
          </a:p>
          <a:p>
            <a:pPr>
              <a:spcBef>
                <a:spcPts val="600"/>
              </a:spcBef>
              <a:defRPr sz="1800">
                <a:solidFill>
                  <a:srgbClr val="4D4D4D"/>
                </a:solidFill>
              </a:defRPr>
            </a:pPr>
            <a:endParaRPr lang="hu-HU" sz="1800" dirty="0"/>
          </a:p>
          <a:p>
            <a:pPr>
              <a:spcBef>
                <a:spcPts val="600"/>
              </a:spcBef>
              <a:defRPr sz="1800">
                <a:solidFill>
                  <a:srgbClr val="4D4D4D"/>
                </a:solidFill>
              </a:defRPr>
            </a:pPr>
            <a:r>
              <a:rPr sz="1800" dirty="0"/>
              <a:t>World Health Organization. Dept. of Epidemic and Pandemic Alert and Response. WHO recommended surveillance standards, 2nd ed. Geneva : World Health Organization; 1999.  </a:t>
            </a:r>
            <a:endParaRPr lang="hu-HU" sz="1800" dirty="0"/>
          </a:p>
          <a:p>
            <a:pPr>
              <a:spcBef>
                <a:spcPts val="600"/>
              </a:spcBef>
              <a:defRPr sz="1800">
                <a:solidFill>
                  <a:srgbClr val="4D4D4D"/>
                </a:solidFill>
              </a:defRPr>
            </a:pPr>
            <a:r>
              <a:rPr sz="1800" u="sng" dirty="0">
                <a:solidFill>
                  <a:srgbClr val="0563C1"/>
                </a:solidFill>
                <a:uFill>
                  <a:solidFill>
                    <a:srgbClr val="0563C1"/>
                  </a:solidFill>
                </a:uFill>
                <a:hlinkClick r:id="rId5"/>
              </a:rPr>
              <a:t>http://www.who.int/iris/handle/10665/65517</a:t>
            </a:r>
            <a:r>
              <a:rPr sz="1800" dirty="0"/>
              <a:t> </a:t>
            </a:r>
          </a:p>
        </p:txBody>
      </p:sp>
      <p:sp>
        <p:nvSpPr>
          <p:cNvPr id="2" name="TextBox 5">
            <a:extLst>
              <a:ext uri="{FF2B5EF4-FFF2-40B4-BE49-F238E27FC236}">
                <a16:creationId xmlns:a16="http://schemas.microsoft.com/office/drawing/2014/main" id="{6B1B070A-7FEC-C92D-7AD2-509FF64BB8F1}"/>
              </a:ext>
            </a:extLst>
          </p:cNvPr>
          <p:cNvSpPr txBox="1"/>
          <p:nvPr/>
        </p:nvSpPr>
        <p:spPr>
          <a:xfrm>
            <a:off x="388936" y="377342"/>
            <a:ext cx="2803026"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3" name="Rounded Rectangle 3">
            <a:extLst>
              <a:ext uri="{FF2B5EF4-FFF2-40B4-BE49-F238E27FC236}">
                <a16:creationId xmlns:a16="http://schemas.microsoft.com/office/drawing/2014/main" id="{BEE41656-D524-608D-AD3B-387818C04910}"/>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Rectangle 4"/>
          <p:cNvSpPr txBox="1">
            <a:spLocks noGrp="1"/>
          </p:cNvSpPr>
          <p:nvPr>
            <p:ph type="body" sz="half" idx="1"/>
          </p:nvPr>
        </p:nvSpPr>
        <p:spPr>
          <a:xfrm>
            <a:off x="5111872" y="1858000"/>
            <a:ext cx="5556128" cy="3142000"/>
          </a:xfrm>
          <a:prstGeom prst="rect">
            <a:avLst/>
          </a:prstGeom>
        </p:spPr>
        <p:txBody>
          <a:bodyPr>
            <a:normAutofit/>
          </a:bodyPr>
          <a:lstStyle/>
          <a:p>
            <a:pPr>
              <a:lnSpc>
                <a:spcPct val="110000"/>
              </a:lnSpc>
              <a:spcBef>
                <a:spcPts val="0"/>
              </a:spcBef>
              <a:defRPr sz="2200">
                <a:solidFill>
                  <a:schemeClr val="accent2"/>
                </a:solidFill>
                <a:latin typeface="Source Sans Pro Bold"/>
                <a:ea typeface="Source Sans Pro Bold"/>
                <a:cs typeface="Source Sans Pro Bold"/>
                <a:sym typeface="Source Sans Pro Bold"/>
              </a:defRPr>
            </a:pPr>
            <a:r>
              <a:rPr b="1" dirty="0"/>
              <a:t>HOW?</a:t>
            </a:r>
          </a:p>
          <a:p>
            <a:pPr>
              <a:lnSpc>
                <a:spcPct val="110000"/>
              </a:lnSpc>
              <a:spcBef>
                <a:spcPts val="0"/>
              </a:spcBef>
              <a:defRPr sz="2200"/>
            </a:pPr>
            <a:r>
              <a:rPr dirty="0"/>
              <a:t>Ongoing, systematic </a:t>
            </a:r>
          </a:p>
          <a:p>
            <a:pPr>
              <a:lnSpc>
                <a:spcPct val="110000"/>
              </a:lnSpc>
              <a:spcBef>
                <a:spcPts val="0"/>
              </a:spcBef>
              <a:defRPr sz="2200">
                <a:solidFill>
                  <a:schemeClr val="accent2"/>
                </a:solidFill>
                <a:latin typeface="Source Sans Pro Bold"/>
                <a:ea typeface="Source Sans Pro Bold"/>
                <a:cs typeface="Source Sans Pro Bold"/>
                <a:sym typeface="Source Sans Pro Bold"/>
              </a:defRPr>
            </a:pPr>
            <a:r>
              <a:rPr b="1" dirty="0"/>
              <a:t>WHAT? </a:t>
            </a:r>
          </a:p>
          <a:p>
            <a:pPr>
              <a:lnSpc>
                <a:spcPct val="110000"/>
              </a:lnSpc>
              <a:spcBef>
                <a:spcPts val="0"/>
              </a:spcBef>
              <a:defRPr sz="2200"/>
            </a:pPr>
            <a:r>
              <a:rPr dirty="0"/>
              <a:t>Collection, analysis, interpretation, and dissemination of health-related data </a:t>
            </a:r>
          </a:p>
          <a:p>
            <a:pPr>
              <a:lnSpc>
                <a:spcPct val="110000"/>
              </a:lnSpc>
              <a:spcBef>
                <a:spcPts val="0"/>
              </a:spcBef>
              <a:defRPr sz="2200">
                <a:solidFill>
                  <a:schemeClr val="accent2"/>
                </a:solidFill>
                <a:latin typeface="Source Sans Pro Bold"/>
                <a:ea typeface="Source Sans Pro Bold"/>
                <a:cs typeface="Source Sans Pro Bold"/>
                <a:sym typeface="Source Sans Pro Bold"/>
              </a:defRPr>
            </a:pPr>
            <a:r>
              <a:rPr b="1" dirty="0"/>
              <a:t>WHY?</a:t>
            </a:r>
          </a:p>
          <a:p>
            <a:pPr>
              <a:lnSpc>
                <a:spcPct val="110000"/>
              </a:lnSpc>
              <a:spcBef>
                <a:spcPts val="0"/>
              </a:spcBef>
              <a:defRPr sz="2200"/>
            </a:pPr>
            <a:r>
              <a:rPr dirty="0"/>
              <a:t>For used in public health action to reduce morbidity and mortality and to improve health</a:t>
            </a:r>
          </a:p>
        </p:txBody>
      </p:sp>
      <p:sp>
        <p:nvSpPr>
          <p:cNvPr id="327" name="Title 3"/>
          <p:cNvSpPr txBox="1">
            <a:spLocks noGrp="1"/>
          </p:cNvSpPr>
          <p:nvPr>
            <p:ph type="title" idx="4294967295"/>
          </p:nvPr>
        </p:nvSpPr>
        <p:spPr>
          <a:xfrm>
            <a:off x="151306" y="54837"/>
            <a:ext cx="7136525" cy="646113"/>
          </a:xfrm>
          <a:prstGeom prst="rect">
            <a:avLst/>
          </a:prstGeom>
        </p:spPr>
        <p:txBody>
          <a:bodyPr/>
          <a:lstStyle/>
          <a:p>
            <a:r>
              <a:rPr b="1" dirty="0"/>
              <a:t>Public health surveillance defined</a:t>
            </a:r>
          </a:p>
        </p:txBody>
      </p:sp>
      <p:sp>
        <p:nvSpPr>
          <p:cNvPr id="328" name="Rectangle 6"/>
          <p:cNvSpPr txBox="1"/>
          <p:nvPr/>
        </p:nvSpPr>
        <p:spPr>
          <a:xfrm>
            <a:off x="2179319" y="5442140"/>
            <a:ext cx="7833361" cy="2565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000">
                <a:latin typeface="+mn-lt"/>
                <a:ea typeface="+mn-ea"/>
                <a:cs typeface="+mn-cs"/>
                <a:sym typeface="Source Sans Pro Regular"/>
              </a:defRPr>
            </a:lvl1pPr>
          </a:lstStyle>
          <a:p>
            <a:r>
              <a:rPr dirty="0"/>
              <a:t>Adapted from CDC.  MMWR 2001; 50 (No. RR-13)</a:t>
            </a:r>
          </a:p>
        </p:txBody>
      </p:sp>
      <p:pic>
        <p:nvPicPr>
          <p:cNvPr id="329" name="Public Health 101 Surveillance IconPicture 11" descr="Public Health 101 Surveillance IconPicture 11"/>
          <p:cNvPicPr>
            <a:picLocks noChangeAspect="1"/>
          </p:cNvPicPr>
          <p:nvPr/>
        </p:nvPicPr>
        <p:blipFill>
          <a:blip r:embed="rId3"/>
          <a:stretch>
            <a:fillRect/>
          </a:stretch>
        </p:blipFill>
        <p:spPr>
          <a:xfrm>
            <a:off x="1913047" y="1831829"/>
            <a:ext cx="2971055" cy="2589863"/>
          </a:xfrm>
          <a:prstGeom prst="rect">
            <a:avLst/>
          </a:prstGeom>
          <a:ln w="12700">
            <a:miter lim="400000"/>
          </a:ln>
        </p:spPr>
      </p:pic>
      <p:sp>
        <p:nvSpPr>
          <p:cNvPr id="330" name="TextBox 2"/>
          <p:cNvSpPr txBox="1"/>
          <p:nvPr/>
        </p:nvSpPr>
        <p:spPr>
          <a:xfrm>
            <a:off x="1957863" y="4557266"/>
            <a:ext cx="2878641" cy="10058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2800">
                <a:solidFill>
                  <a:srgbClr val="C00000"/>
                </a:solidFill>
                <a:latin typeface="+mn-lt"/>
                <a:ea typeface="+mn-ea"/>
                <a:cs typeface="+mn-cs"/>
                <a:sym typeface="Source Sans Pro Regular"/>
              </a:defRPr>
            </a:lvl1pPr>
          </a:lstStyle>
          <a:p>
            <a:r>
              <a:t>“Information for Action”</a:t>
            </a:r>
          </a:p>
        </p:txBody>
      </p:sp>
    </p:spTree>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5" name="Rectangle 2"/>
          <p:cNvSpPr txBox="1">
            <a:spLocks noGrp="1"/>
          </p:cNvSpPr>
          <p:nvPr>
            <p:ph type="body" sz="half" idx="1"/>
          </p:nvPr>
        </p:nvSpPr>
        <p:spPr>
          <a:xfrm>
            <a:off x="587205" y="2059618"/>
            <a:ext cx="11347451" cy="1781477"/>
          </a:xfrm>
          <a:prstGeom prst="rect">
            <a:avLst/>
          </a:prstGeom>
        </p:spPr>
        <p:txBody>
          <a:bodyPr/>
          <a:lstStyle>
            <a:lvl1pPr>
              <a:spcBef>
                <a:spcPts val="0"/>
              </a:spcBef>
              <a:defRPr sz="3200"/>
            </a:lvl1pPr>
          </a:lstStyle>
          <a:p>
            <a:r>
              <a:rPr b="1" dirty="0"/>
              <a:t>9. Additional learning resources</a:t>
            </a:r>
          </a:p>
        </p:txBody>
      </p:sp>
    </p:spTree>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9" name="Content Placeholder 2"/>
          <p:cNvSpPr txBox="1">
            <a:spLocks noGrp="1"/>
          </p:cNvSpPr>
          <p:nvPr>
            <p:ph type="body" idx="1"/>
          </p:nvPr>
        </p:nvSpPr>
        <p:spPr>
          <a:xfrm>
            <a:off x="4283045" y="1051397"/>
            <a:ext cx="7529514" cy="5546726"/>
          </a:xfrm>
          <a:prstGeom prst="rect">
            <a:avLst/>
          </a:prstGeom>
        </p:spPr>
        <p:txBody>
          <a:bodyPr/>
          <a:lstStyle/>
          <a:p>
            <a:pPr>
              <a:spcBef>
                <a:spcPts val="700"/>
              </a:spcBef>
              <a:defRPr sz="2000"/>
            </a:pPr>
            <a:r>
              <a:rPr dirty="0"/>
              <a:t>Introduction to Public Health Surveillance</a:t>
            </a:r>
          </a:p>
          <a:p>
            <a:pPr>
              <a:spcBef>
                <a:spcPts val="700"/>
              </a:spcBef>
              <a:defRPr sz="2000">
                <a:solidFill>
                  <a:srgbClr val="4D4D4D"/>
                </a:solidFill>
              </a:defRPr>
            </a:pPr>
            <a:r>
              <a:rPr u="sng" dirty="0">
                <a:solidFill>
                  <a:srgbClr val="0563C1"/>
                </a:solidFill>
                <a:uFill>
                  <a:solidFill>
                    <a:srgbClr val="0563C1"/>
                  </a:solidFill>
                </a:uFill>
                <a:hlinkClick r:id="rId2"/>
              </a:rPr>
              <a:t>https://www.cdc.gov/training/publichealth101/e-learning/surveillance/</a:t>
            </a:r>
          </a:p>
          <a:p>
            <a:pPr>
              <a:spcBef>
                <a:spcPts val="800"/>
              </a:spcBef>
              <a:defRPr sz="2000"/>
            </a:pPr>
            <a:endParaRPr u="sng" dirty="0">
              <a:solidFill>
                <a:srgbClr val="0563C1"/>
              </a:solidFill>
              <a:uFill>
                <a:solidFill>
                  <a:srgbClr val="0563C1"/>
                </a:solidFill>
              </a:uFill>
              <a:hlinkClick r:id="rId2"/>
            </a:endParaRPr>
          </a:p>
          <a:p>
            <a:pPr>
              <a:spcBef>
                <a:spcPts val="700"/>
              </a:spcBef>
              <a:defRPr sz="2000"/>
            </a:pPr>
            <a:r>
              <a:rPr dirty="0"/>
              <a:t>Introduction to Public Health Surveillance Course on CDC TRAIN</a:t>
            </a:r>
          </a:p>
          <a:p>
            <a:pPr>
              <a:spcBef>
                <a:spcPts val="700"/>
              </a:spcBef>
              <a:defRPr sz="2000">
                <a:solidFill>
                  <a:srgbClr val="4D4D4D"/>
                </a:solidFill>
              </a:defRPr>
            </a:pPr>
            <a:r>
              <a:rPr u="sng" dirty="0">
                <a:solidFill>
                  <a:srgbClr val="0563C1"/>
                </a:solidFill>
                <a:uFill>
                  <a:solidFill>
                    <a:srgbClr val="0563C1"/>
                  </a:solidFill>
                </a:uFill>
                <a:hlinkClick r:id="rId3"/>
              </a:rPr>
              <a:t>https://www.train.org/cdctrain/course/1059516/</a:t>
            </a:r>
          </a:p>
          <a:p>
            <a:pPr>
              <a:spcBef>
                <a:spcPts val="800"/>
              </a:spcBef>
              <a:defRPr sz="2000">
                <a:solidFill>
                  <a:srgbClr val="4D4D4D"/>
                </a:solidFill>
              </a:defRPr>
            </a:pPr>
            <a:endParaRPr u="sng" dirty="0">
              <a:solidFill>
                <a:srgbClr val="0563C1"/>
              </a:solidFill>
              <a:uFill>
                <a:solidFill>
                  <a:srgbClr val="0563C1"/>
                </a:solidFill>
              </a:uFill>
              <a:hlinkClick r:id="rId3"/>
            </a:endParaRPr>
          </a:p>
          <a:p>
            <a:pPr>
              <a:spcBef>
                <a:spcPts val="700"/>
              </a:spcBef>
              <a:defRPr sz="2000"/>
            </a:pPr>
            <a:r>
              <a:rPr dirty="0"/>
              <a:t>Ready4Response Tier 1: Response context and principles          </a:t>
            </a:r>
          </a:p>
          <a:p>
            <a:pPr>
              <a:spcBef>
                <a:spcPts val="700"/>
              </a:spcBef>
              <a:defRPr sz="2000"/>
            </a:pPr>
            <a:r>
              <a:rPr u="sng" dirty="0">
                <a:solidFill>
                  <a:srgbClr val="0563C1"/>
                </a:solidFill>
                <a:uFill>
                  <a:solidFill>
                    <a:srgbClr val="0563C1"/>
                  </a:solidFill>
                </a:uFill>
                <a:hlinkClick r:id="rId4"/>
              </a:rPr>
              <a:t>https://openwho.org/courses/ready4response-tier1-EN/overview</a:t>
            </a:r>
          </a:p>
        </p:txBody>
      </p:sp>
    </p:spTree>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5" name="Content Placeholder 2"/>
          <p:cNvSpPr txBox="1">
            <a:spLocks noGrp="1"/>
          </p:cNvSpPr>
          <p:nvPr>
            <p:ph type="body" idx="1"/>
          </p:nvPr>
        </p:nvSpPr>
        <p:spPr>
          <a:xfrm>
            <a:off x="989481" y="765491"/>
            <a:ext cx="10045166" cy="5327019"/>
          </a:xfrm>
          <a:prstGeom prst="rect">
            <a:avLst/>
          </a:prstGeom>
        </p:spPr>
        <p:txBody>
          <a:bodyPr lIns="0" tIns="0" rIns="0" bIns="0">
            <a:normAutofit/>
          </a:bodyPr>
          <a:lstStyle/>
          <a:p>
            <a:pPr algn="just" defTabSz="271962">
              <a:spcBef>
                <a:spcPts val="200"/>
              </a:spcBef>
              <a:buClr>
                <a:schemeClr val="accent3"/>
              </a:buClr>
              <a:buFont typeface="Arial"/>
              <a:defRPr sz="1879"/>
            </a:pPr>
            <a:r>
              <a:rPr dirty="0"/>
              <a:t>WHO Health Security Learning Platform - Training Materials</a:t>
            </a:r>
          </a:p>
          <a:p>
            <a:pPr algn="just" defTabSz="271962">
              <a:spcBef>
                <a:spcPts val="200"/>
              </a:spcBef>
              <a:buClr>
                <a:schemeClr val="accent3"/>
              </a:buClr>
              <a:buFont typeface="Arial"/>
              <a:defRPr sz="1879"/>
            </a:pPr>
            <a:r>
              <a:rPr dirty="0"/>
              <a:t>These WHO Training Materials are © World Health Organization (WHO) 2022. All rights reserved.</a:t>
            </a:r>
          </a:p>
          <a:p>
            <a:pPr algn="just" defTabSz="271962">
              <a:spcBef>
                <a:spcPts val="200"/>
              </a:spcBef>
              <a:buClr>
                <a:schemeClr val="accent3"/>
              </a:buClr>
              <a:buFont typeface="Arial"/>
              <a:defRPr sz="1879"/>
            </a:pPr>
            <a:r>
              <a:rPr dirty="0"/>
              <a:t>Your use of these materials is subject to the “</a:t>
            </a:r>
            <a:r>
              <a:rPr u="sng" dirty="0">
                <a:solidFill>
                  <a:srgbClr val="0563C1"/>
                </a:solidFill>
                <a:uFill>
                  <a:solidFill>
                    <a:srgbClr val="0563C1"/>
                  </a:solidFill>
                </a:uFill>
                <a:hlinkClick r:id="rId2"/>
              </a:rPr>
              <a:t>WHO Health Security Learning Platform, Training Materials – Terms of Use</a:t>
            </a:r>
            <a:r>
              <a:rPr dirty="0"/>
              <a:t>”, which you accepted when downloading them and which are available on the Health Security Learning Platform at: </a:t>
            </a:r>
            <a:r>
              <a:rPr u="sng" dirty="0">
                <a:solidFill>
                  <a:srgbClr val="0563C1"/>
                </a:solidFill>
                <a:uFill>
                  <a:solidFill>
                    <a:srgbClr val="0563C1"/>
                  </a:solidFill>
                </a:uFill>
                <a:hlinkClick r:id="rId3"/>
              </a:rPr>
              <a:t>https://extranet.who.int/hslp</a:t>
            </a:r>
            <a:r>
              <a:rPr dirty="0"/>
              <a:t>  </a:t>
            </a:r>
          </a:p>
          <a:p>
            <a:pPr algn="just" defTabSz="271962">
              <a:spcBef>
                <a:spcPts val="200"/>
              </a:spcBef>
              <a:buClr>
                <a:schemeClr val="accent3"/>
              </a:buClr>
              <a:buFont typeface="Arial"/>
              <a:defRPr sz="1879"/>
            </a:pPr>
            <a:endParaRPr dirty="0"/>
          </a:p>
          <a:p>
            <a:pPr algn="just" defTabSz="271962">
              <a:spcBef>
                <a:spcPts val="200"/>
              </a:spcBef>
              <a:buClr>
                <a:schemeClr val="accent3"/>
              </a:buClr>
              <a:buFont typeface="Arial"/>
              <a:defRPr sz="1879"/>
            </a:pPr>
            <a:r>
              <a:rPr dirty="0"/>
              <a:t>Should you adapt, modify, translate, or in any other way revise the contents of these materials, you shall not imply that WHO is any way affiliated with such modifications and shall not use the WHO name or emblem in such modified materials. </a:t>
            </a:r>
          </a:p>
          <a:p>
            <a:pPr algn="just" defTabSz="271962">
              <a:spcBef>
                <a:spcPts val="200"/>
              </a:spcBef>
              <a:buClr>
                <a:schemeClr val="accent3"/>
              </a:buClr>
              <a:buFont typeface="Arial"/>
              <a:defRPr sz="1879"/>
            </a:pPr>
            <a:endParaRPr dirty="0"/>
          </a:p>
          <a:p>
            <a:pPr algn="just" defTabSz="271962">
              <a:spcBef>
                <a:spcPts val="200"/>
              </a:spcBef>
              <a:buClr>
                <a:schemeClr val="accent3"/>
              </a:buClr>
              <a:buFont typeface="Arial"/>
              <a:defRPr sz="1879"/>
            </a:pPr>
            <a:r>
              <a:rPr dirty="0"/>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71962">
              <a:spcBef>
                <a:spcPts val="200"/>
              </a:spcBef>
              <a:buClr>
                <a:schemeClr val="accent3"/>
              </a:buClr>
              <a:buFont typeface="Arial"/>
              <a:defRPr sz="1879"/>
            </a:pPr>
            <a:r>
              <a:rPr dirty="0"/>
              <a:t>Further, please inform WHO of any modifications of these materials that you use publicly, for record-keeping purposes and continued development, by emailing </a:t>
            </a:r>
            <a:r>
              <a:rPr u="sng" dirty="0">
                <a:solidFill>
                  <a:srgbClr val="0563C1"/>
                </a:solidFill>
                <a:uFill>
                  <a:solidFill>
                    <a:srgbClr val="0563C1"/>
                  </a:solidFill>
                </a:uFill>
                <a:hlinkClick r:id="rId4"/>
              </a:rPr>
              <a:t>ihrhrt@who.int</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Title 1"/>
          <p:cNvSpPr txBox="1">
            <a:spLocks noGrp="1"/>
          </p:cNvSpPr>
          <p:nvPr>
            <p:ph type="title"/>
          </p:nvPr>
        </p:nvSpPr>
        <p:spPr>
          <a:xfrm>
            <a:off x="270987" y="381740"/>
            <a:ext cx="3264195" cy="1875244"/>
          </a:xfrm>
          <a:prstGeom prst="rect">
            <a:avLst/>
          </a:prstGeom>
        </p:spPr>
        <p:txBody>
          <a:bodyPr>
            <a:normAutofit/>
          </a:bodyPr>
          <a:lstStyle>
            <a:lvl1pPr defTabSz="280642">
              <a:defRPr sz="3104"/>
            </a:lvl1pPr>
          </a:lstStyle>
          <a:p>
            <a:r>
              <a:rPr sz="3200" b="1" dirty="0"/>
              <a:t>Objectives of a Surveillance System during Emergencies</a:t>
            </a:r>
          </a:p>
        </p:txBody>
      </p:sp>
      <p:sp>
        <p:nvSpPr>
          <p:cNvPr id="335" name="Content Placeholder 2"/>
          <p:cNvSpPr txBox="1">
            <a:spLocks noGrp="1"/>
          </p:cNvSpPr>
          <p:nvPr>
            <p:ph type="body" idx="1"/>
          </p:nvPr>
        </p:nvSpPr>
        <p:spPr>
          <a:xfrm>
            <a:off x="4321026" y="1470174"/>
            <a:ext cx="7529514" cy="4709171"/>
          </a:xfrm>
          <a:prstGeom prst="rect">
            <a:avLst/>
          </a:prstGeom>
        </p:spPr>
        <p:txBody>
          <a:bodyPr/>
          <a:lstStyle/>
          <a:p>
            <a:pPr marL="254000" indent="-254000">
              <a:buClr>
                <a:schemeClr val="accent3"/>
              </a:buClr>
              <a:buSzPct val="100000"/>
              <a:buFont typeface="Arial"/>
              <a:buChar char="•"/>
            </a:pPr>
            <a:r>
              <a:rPr dirty="0"/>
              <a:t>To detect and respond rapidly to epidemics</a:t>
            </a:r>
          </a:p>
          <a:p>
            <a:pPr marL="254000" indent="-254000">
              <a:buClr>
                <a:schemeClr val="accent3"/>
              </a:buClr>
              <a:buSzPct val="100000"/>
              <a:buFont typeface="Arial"/>
              <a:buChar char="•"/>
            </a:pPr>
            <a:endParaRPr dirty="0"/>
          </a:p>
          <a:p>
            <a:pPr marL="254000" indent="-254000">
              <a:buClr>
                <a:schemeClr val="accent3"/>
              </a:buClr>
              <a:buSzPct val="100000"/>
              <a:buFont typeface="Arial"/>
              <a:buChar char="•"/>
            </a:pPr>
            <a:r>
              <a:rPr dirty="0"/>
              <a:t>To determine main health priorities</a:t>
            </a:r>
          </a:p>
          <a:p>
            <a:pPr marL="254000" indent="-254000">
              <a:buClr>
                <a:schemeClr val="accent3"/>
              </a:buClr>
              <a:buSzPct val="100000"/>
              <a:buFont typeface="Arial"/>
              <a:buChar char="•"/>
            </a:pPr>
            <a:endParaRPr dirty="0"/>
          </a:p>
          <a:p>
            <a:pPr marL="254000" indent="-254000">
              <a:buClr>
                <a:schemeClr val="accent3"/>
              </a:buClr>
              <a:buSzPct val="100000"/>
              <a:buFont typeface="Arial"/>
              <a:buChar char="•"/>
            </a:pPr>
            <a:r>
              <a:rPr dirty="0"/>
              <a:t>To follow trends in health status</a:t>
            </a:r>
          </a:p>
          <a:p>
            <a:pPr marL="254000" indent="-254000">
              <a:buClr>
                <a:schemeClr val="accent3"/>
              </a:buClr>
              <a:buSzPct val="100000"/>
              <a:buFont typeface="Arial"/>
              <a:buChar char="•"/>
            </a:pPr>
            <a:endParaRPr dirty="0"/>
          </a:p>
          <a:p>
            <a:pPr marL="254000" indent="-254000">
              <a:buClr>
                <a:schemeClr val="accent3"/>
              </a:buClr>
              <a:buSzPct val="100000"/>
              <a:buFont typeface="Arial"/>
              <a:buChar char="•"/>
            </a:pPr>
            <a:r>
              <a:rPr dirty="0"/>
              <a:t>To target resources to area of greatest need</a:t>
            </a:r>
          </a:p>
          <a:p>
            <a:pPr marL="254000" indent="-254000">
              <a:buClr>
                <a:schemeClr val="accent3"/>
              </a:buClr>
              <a:buSzPct val="100000"/>
              <a:buFont typeface="Arial"/>
              <a:buChar char="•"/>
            </a:pPr>
            <a:endParaRPr dirty="0"/>
          </a:p>
          <a:p>
            <a:pPr marL="254000" indent="-254000">
              <a:buClr>
                <a:schemeClr val="accent3"/>
              </a:buClr>
              <a:buSzPct val="100000"/>
              <a:buFont typeface="Arial"/>
              <a:buChar char="•"/>
            </a:pPr>
            <a:r>
              <a:rPr dirty="0"/>
              <a:t>To plan and guide programs</a:t>
            </a:r>
          </a:p>
          <a:p>
            <a:pPr marL="254000" indent="-254000">
              <a:buClr>
                <a:schemeClr val="accent3"/>
              </a:buClr>
              <a:buSzPct val="100000"/>
              <a:buFont typeface="Arial"/>
              <a:buChar char="•"/>
            </a:pPr>
            <a:endParaRPr dirty="0"/>
          </a:p>
          <a:p>
            <a:pPr marL="254000" indent="-254000">
              <a:buClr>
                <a:schemeClr val="accent3"/>
              </a:buClr>
              <a:buSzPct val="100000"/>
              <a:buFont typeface="Arial"/>
              <a:buChar char="•"/>
            </a:pPr>
            <a:r>
              <a:rPr dirty="0"/>
              <a:t>To indicate changes during the emergency</a:t>
            </a:r>
          </a:p>
        </p:txBody>
      </p:sp>
      <p:sp>
        <p:nvSpPr>
          <p:cNvPr id="336" name="Rounded Rectangle 5"/>
          <p:cNvSpPr/>
          <p:nvPr/>
        </p:nvSpPr>
        <p:spPr>
          <a:xfrm flipV="1">
            <a:off x="320558" y="2256982"/>
            <a:ext cx="2373216" cy="103158"/>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6" name="2D Stacked Area Chart"/>
          <p:cNvGraphicFramePr/>
          <p:nvPr/>
        </p:nvGraphicFramePr>
        <p:xfrm>
          <a:off x="2248288" y="1853563"/>
          <a:ext cx="7529062" cy="3798377"/>
        </p:xfrm>
        <a:graphic>
          <a:graphicData uri="http://schemas.openxmlformats.org/drawingml/2006/chart">
            <c:chart xmlns:c="http://schemas.openxmlformats.org/drawingml/2006/chart" xmlns:r="http://schemas.openxmlformats.org/officeDocument/2006/relationships" r:id="rId3"/>
          </a:graphicData>
        </a:graphic>
      </p:graphicFrame>
      <p:grpSp>
        <p:nvGrpSpPr>
          <p:cNvPr id="350" name="Group 1028"/>
          <p:cNvGrpSpPr/>
          <p:nvPr/>
        </p:nvGrpSpPr>
        <p:grpSpPr>
          <a:xfrm>
            <a:off x="4561178" y="828123"/>
            <a:ext cx="1333402" cy="4064686"/>
            <a:chOff x="103630" y="2968"/>
            <a:chExt cx="1333400" cy="4064684"/>
          </a:xfrm>
        </p:grpSpPr>
        <p:sp>
          <p:nvSpPr>
            <p:cNvPr id="348" name="Line 1029"/>
            <p:cNvSpPr/>
            <p:nvPr/>
          </p:nvSpPr>
          <p:spPr>
            <a:xfrm flipH="1">
              <a:off x="152825" y="105251"/>
              <a:ext cx="1" cy="3962401"/>
            </a:xfrm>
            <a:prstGeom prst="line">
              <a:avLst/>
            </a:prstGeom>
            <a:noFill/>
            <a:ln w="41275" cap="flat">
              <a:solidFill>
                <a:schemeClr val="accent1">
                  <a:lumOff val="-3999"/>
                </a:schemeClr>
              </a:solidFill>
              <a:prstDash val="solid"/>
              <a:round/>
              <a:tailEnd type="triangle" w="med" len="med"/>
            </a:ln>
            <a:effectLst/>
          </p:spPr>
          <p:txBody>
            <a:bodyPr wrap="square" lIns="45719" tIns="45719" rIns="45719" bIns="45719" numCol="1" anchor="t">
              <a:noAutofit/>
            </a:bodyPr>
            <a:lstStyle/>
            <a:p>
              <a:endParaRPr/>
            </a:p>
          </p:txBody>
        </p:sp>
        <p:sp>
          <p:nvSpPr>
            <p:cNvPr id="349" name="Text Box 1030"/>
            <p:cNvSpPr txBox="1"/>
            <p:nvPr/>
          </p:nvSpPr>
          <p:spPr>
            <a:xfrm>
              <a:off x="103630" y="2968"/>
              <a:ext cx="1333400" cy="878841"/>
            </a:xfrm>
            <a:prstGeom prst="rect">
              <a:avLst/>
            </a:prstGeom>
            <a:solidFill>
              <a:schemeClr val="accent1">
                <a:lumOff val="-3999"/>
              </a:schemeClr>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p>
              <a:pPr algn="ctr">
                <a:defRPr sz="2400">
                  <a:solidFill>
                    <a:srgbClr val="FFFFFF"/>
                  </a:solidFill>
                  <a:latin typeface="+mn-lt"/>
                  <a:ea typeface="+mn-ea"/>
                  <a:cs typeface="+mn-cs"/>
                  <a:sym typeface="Source Sans Pro Regular"/>
                </a:defRPr>
              </a:pPr>
              <a:r>
                <a:rPr dirty="0"/>
                <a:t>Rapid </a:t>
              </a:r>
              <a:endParaRPr dirty="0">
                <a:latin typeface="Arial"/>
                <a:ea typeface="Arial"/>
                <a:cs typeface="Arial"/>
                <a:sym typeface="Arial"/>
              </a:endParaRPr>
            </a:p>
            <a:p>
              <a:pPr algn="ctr">
                <a:defRPr sz="2400">
                  <a:solidFill>
                    <a:srgbClr val="FFFFFF"/>
                  </a:solidFill>
                  <a:latin typeface="+mn-lt"/>
                  <a:ea typeface="+mn-ea"/>
                  <a:cs typeface="+mn-cs"/>
                  <a:sym typeface="Source Sans Pro Regular"/>
                </a:defRPr>
              </a:pPr>
              <a:r>
                <a:rPr dirty="0"/>
                <a:t>Response</a:t>
              </a:r>
            </a:p>
          </p:txBody>
        </p:sp>
      </p:grpSp>
      <p:sp>
        <p:nvSpPr>
          <p:cNvPr id="351" name="Text Box 1031"/>
          <p:cNvSpPr txBox="1"/>
          <p:nvPr/>
        </p:nvSpPr>
        <p:spPr>
          <a:xfrm>
            <a:off x="9787928" y="5412160"/>
            <a:ext cx="431496" cy="345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ctr">
              <a:defRPr sz="1600">
                <a:latin typeface="+mn-lt"/>
                <a:ea typeface="+mn-ea"/>
                <a:cs typeface="+mn-cs"/>
                <a:sym typeface="Source Sans Pro Regular"/>
              </a:defRPr>
            </a:lvl1pPr>
          </a:lstStyle>
          <a:p>
            <a:r>
              <a:t>DAY</a:t>
            </a:r>
          </a:p>
        </p:txBody>
      </p:sp>
      <p:sp>
        <p:nvSpPr>
          <p:cNvPr id="352" name="Text Box 1032"/>
          <p:cNvSpPr txBox="1"/>
          <p:nvPr/>
        </p:nvSpPr>
        <p:spPr>
          <a:xfrm>
            <a:off x="1304673" y="3579607"/>
            <a:ext cx="654813" cy="345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nchor="ctr">
            <a:spAutoFit/>
          </a:bodyPr>
          <a:lstStyle>
            <a:lvl1pPr algn="ctr">
              <a:defRPr sz="1600">
                <a:latin typeface="+mn-lt"/>
                <a:ea typeface="+mn-ea"/>
                <a:cs typeface="+mn-cs"/>
                <a:sym typeface="Source Sans Pro Regular"/>
              </a:defRPr>
            </a:lvl1pPr>
          </a:lstStyle>
          <a:p>
            <a:r>
              <a:t>CASES</a:t>
            </a:r>
          </a:p>
        </p:txBody>
      </p:sp>
      <p:grpSp>
        <p:nvGrpSpPr>
          <p:cNvPr id="355" name="Group 1033"/>
          <p:cNvGrpSpPr/>
          <p:nvPr/>
        </p:nvGrpSpPr>
        <p:grpSpPr>
          <a:xfrm>
            <a:off x="3184221" y="751915"/>
            <a:ext cx="1335535" cy="4403584"/>
            <a:chOff x="426126" y="-335930"/>
            <a:chExt cx="1335533" cy="4403582"/>
          </a:xfrm>
        </p:grpSpPr>
        <p:sp>
          <p:nvSpPr>
            <p:cNvPr id="353" name="Line 1034"/>
            <p:cNvSpPr/>
            <p:nvPr/>
          </p:nvSpPr>
          <p:spPr>
            <a:xfrm flipH="1">
              <a:off x="1023366" y="181451"/>
              <a:ext cx="1" cy="3886201"/>
            </a:xfrm>
            <a:prstGeom prst="line">
              <a:avLst/>
            </a:prstGeom>
            <a:noFill/>
            <a:ln w="41275" cap="flat">
              <a:solidFill>
                <a:schemeClr val="accent1">
                  <a:lumOff val="-3999"/>
                </a:schemeClr>
              </a:solidFill>
              <a:prstDash val="solid"/>
              <a:round/>
              <a:tailEnd type="triangle" w="med" len="med"/>
            </a:ln>
            <a:effectLst/>
          </p:spPr>
          <p:txBody>
            <a:bodyPr wrap="square" lIns="45719" tIns="45719" rIns="45719" bIns="45719" numCol="1" anchor="t">
              <a:noAutofit/>
            </a:bodyPr>
            <a:lstStyle/>
            <a:p>
              <a:endParaRPr/>
            </a:p>
          </p:txBody>
        </p:sp>
        <p:sp>
          <p:nvSpPr>
            <p:cNvPr id="354" name="Text Box 1035"/>
            <p:cNvSpPr txBox="1"/>
            <p:nvPr/>
          </p:nvSpPr>
          <p:spPr>
            <a:xfrm>
              <a:off x="426126" y="-335930"/>
              <a:ext cx="1335533" cy="878841"/>
            </a:xfrm>
            <a:prstGeom prst="rect">
              <a:avLst/>
            </a:prstGeom>
            <a:solidFill>
              <a:schemeClr val="accent1">
                <a:lumOff val="-3999"/>
              </a:schemeClr>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p>
              <a:pPr algn="ctr">
                <a:defRPr sz="2400">
                  <a:solidFill>
                    <a:srgbClr val="FFFFFF"/>
                  </a:solidFill>
                  <a:latin typeface="+mn-lt"/>
                  <a:ea typeface="+mn-ea"/>
                  <a:cs typeface="+mn-cs"/>
                  <a:sym typeface="Source Sans Pro Regular"/>
                </a:defRPr>
              </a:pPr>
              <a:r>
                <a:rPr dirty="0"/>
                <a:t>Early </a:t>
              </a:r>
              <a:endParaRPr dirty="0">
                <a:latin typeface="Arial"/>
                <a:ea typeface="Arial"/>
                <a:cs typeface="Arial"/>
                <a:sym typeface="Arial"/>
              </a:endParaRPr>
            </a:p>
            <a:p>
              <a:pPr algn="ctr">
                <a:defRPr sz="2400">
                  <a:solidFill>
                    <a:srgbClr val="FFFFFF"/>
                  </a:solidFill>
                  <a:latin typeface="+mn-lt"/>
                  <a:ea typeface="+mn-ea"/>
                  <a:cs typeface="+mn-cs"/>
                  <a:sym typeface="Source Sans Pro Regular"/>
                </a:defRPr>
              </a:pPr>
              <a:r>
                <a:rPr dirty="0"/>
                <a:t>Detection</a:t>
              </a:r>
            </a:p>
          </p:txBody>
        </p:sp>
      </p:grpSp>
      <p:grpSp>
        <p:nvGrpSpPr>
          <p:cNvPr id="363" name="Group 1036"/>
          <p:cNvGrpSpPr/>
          <p:nvPr/>
        </p:nvGrpSpPr>
        <p:grpSpPr>
          <a:xfrm>
            <a:off x="4869072" y="2228327"/>
            <a:ext cx="5223280" cy="3048002"/>
            <a:chOff x="0" y="0"/>
            <a:chExt cx="5223278" cy="3048000"/>
          </a:xfrm>
        </p:grpSpPr>
        <p:sp>
          <p:nvSpPr>
            <p:cNvPr id="356" name="Freeform 1037"/>
            <p:cNvSpPr/>
            <p:nvPr/>
          </p:nvSpPr>
          <p:spPr>
            <a:xfrm>
              <a:off x="0" y="0"/>
              <a:ext cx="4755328" cy="3048001"/>
            </a:xfrm>
            <a:custGeom>
              <a:avLst/>
              <a:gdLst/>
              <a:ahLst/>
              <a:cxnLst>
                <a:cxn ang="0">
                  <a:pos x="wd2" y="hd2"/>
                </a:cxn>
                <a:cxn ang="5400000">
                  <a:pos x="wd2" y="hd2"/>
                </a:cxn>
                <a:cxn ang="10800000">
                  <a:pos x="wd2" y="hd2"/>
                </a:cxn>
                <a:cxn ang="16200000">
                  <a:pos x="wd2" y="hd2"/>
                </a:cxn>
              </a:cxnLst>
              <a:rect l="0" t="0" r="r" b="b"/>
              <a:pathLst>
                <a:path w="21600" h="21600" extrusionOk="0">
                  <a:moveTo>
                    <a:pt x="1235" y="13376"/>
                  </a:moveTo>
                  <a:lnTo>
                    <a:pt x="5388" y="974"/>
                  </a:lnTo>
                  <a:lnTo>
                    <a:pt x="6398" y="0"/>
                  </a:lnTo>
                  <a:lnTo>
                    <a:pt x="7836" y="2515"/>
                  </a:lnTo>
                  <a:lnTo>
                    <a:pt x="8418" y="6815"/>
                  </a:lnTo>
                  <a:lnTo>
                    <a:pt x="8755" y="8762"/>
                  </a:lnTo>
                  <a:lnTo>
                    <a:pt x="9765" y="11682"/>
                  </a:lnTo>
                  <a:lnTo>
                    <a:pt x="10453" y="13376"/>
                  </a:lnTo>
                  <a:lnTo>
                    <a:pt x="11477" y="15343"/>
                  </a:lnTo>
                  <a:lnTo>
                    <a:pt x="12122" y="17037"/>
                  </a:lnTo>
                  <a:lnTo>
                    <a:pt x="13469" y="18497"/>
                  </a:lnTo>
                  <a:lnTo>
                    <a:pt x="14094" y="19460"/>
                  </a:lnTo>
                  <a:lnTo>
                    <a:pt x="14816" y="19957"/>
                  </a:lnTo>
                  <a:lnTo>
                    <a:pt x="16837" y="20444"/>
                  </a:lnTo>
                  <a:lnTo>
                    <a:pt x="21600" y="21438"/>
                  </a:lnTo>
                  <a:lnTo>
                    <a:pt x="4876" y="21600"/>
                  </a:lnTo>
                  <a:lnTo>
                    <a:pt x="2259" y="19623"/>
                  </a:lnTo>
                  <a:lnTo>
                    <a:pt x="1122" y="17483"/>
                  </a:lnTo>
                  <a:lnTo>
                    <a:pt x="0" y="16063"/>
                  </a:lnTo>
                  <a:lnTo>
                    <a:pt x="2147" y="10577"/>
                  </a:lnTo>
                  <a:lnTo>
                    <a:pt x="1235" y="13376"/>
                  </a:lnTo>
                  <a:close/>
                </a:path>
              </a:pathLst>
            </a:custGeom>
            <a:solidFill>
              <a:srgbClr val="FFFF66"/>
            </a:solidFill>
            <a:ln w="9525" cap="flat">
              <a:solidFill>
                <a:srgbClr val="000000"/>
              </a:solidFill>
              <a:prstDash val="solid"/>
              <a:round/>
            </a:ln>
            <a:effectLst/>
          </p:spPr>
          <p:txBody>
            <a:bodyPr wrap="square" lIns="45719" tIns="45719" rIns="45719" bIns="45719" numCol="1" anchor="ctr">
              <a:noAutofit/>
            </a:bodyPr>
            <a:lstStyle/>
            <a:p>
              <a:pPr>
                <a:defRPr>
                  <a:latin typeface="+mn-lt"/>
                  <a:ea typeface="+mn-ea"/>
                  <a:cs typeface="+mn-cs"/>
                  <a:sym typeface="Source Sans Pro Regular"/>
                </a:defRPr>
              </a:pPr>
              <a:endParaRPr/>
            </a:p>
          </p:txBody>
        </p:sp>
        <p:grpSp>
          <p:nvGrpSpPr>
            <p:cNvPr id="362" name="Group 1038"/>
            <p:cNvGrpSpPr/>
            <p:nvPr/>
          </p:nvGrpSpPr>
          <p:grpSpPr>
            <a:xfrm>
              <a:off x="506576" y="481418"/>
              <a:ext cx="4716703" cy="2403449"/>
              <a:chOff x="0" y="0"/>
              <a:chExt cx="4716702" cy="2403447"/>
            </a:xfrm>
          </p:grpSpPr>
          <p:sp>
            <p:nvSpPr>
              <p:cNvPr id="357" name="Line 1039"/>
              <p:cNvSpPr/>
              <p:nvPr/>
            </p:nvSpPr>
            <p:spPr>
              <a:xfrm flipH="1">
                <a:off x="594609" y="823640"/>
                <a:ext cx="2894279" cy="1098998"/>
              </a:xfrm>
              <a:prstGeom prst="line">
                <a:avLst/>
              </a:prstGeom>
              <a:noFill/>
              <a:ln w="76200" cap="flat">
                <a:solidFill>
                  <a:schemeClr val="accent1"/>
                </a:solidFill>
                <a:prstDash val="solid"/>
                <a:round/>
                <a:tailEnd type="stealth" w="med" len="med"/>
              </a:ln>
              <a:effectLst/>
            </p:spPr>
            <p:txBody>
              <a:bodyPr wrap="square" lIns="45719" tIns="45719" rIns="45719" bIns="45719" numCol="1" anchor="t">
                <a:noAutofit/>
              </a:bodyPr>
              <a:lstStyle/>
              <a:p>
                <a:endParaRPr/>
              </a:p>
            </p:txBody>
          </p:sp>
          <p:sp>
            <p:nvSpPr>
              <p:cNvPr id="358" name="Text Box 1040"/>
              <p:cNvSpPr txBox="1"/>
              <p:nvPr/>
            </p:nvSpPr>
            <p:spPr>
              <a:xfrm>
                <a:off x="2511270" y="-1"/>
                <a:ext cx="2205433" cy="878841"/>
              </a:xfrm>
              <a:prstGeom prst="rect">
                <a:avLst/>
              </a:prstGeom>
              <a:solidFill>
                <a:schemeClr val="accent2"/>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p>
                <a:pPr algn="ctr">
                  <a:defRPr sz="2400">
                    <a:solidFill>
                      <a:srgbClr val="FFFFFF"/>
                    </a:solidFill>
                    <a:latin typeface="+mn-lt"/>
                    <a:ea typeface="+mn-ea"/>
                    <a:cs typeface="+mn-cs"/>
                    <a:sym typeface="Source Sans Pro Regular"/>
                  </a:defRPr>
                </a:pPr>
                <a:r>
                  <a:rPr dirty="0"/>
                  <a:t>Potential </a:t>
                </a:r>
                <a:endParaRPr dirty="0">
                  <a:latin typeface="Arial"/>
                  <a:ea typeface="Arial"/>
                  <a:cs typeface="Arial"/>
                  <a:sym typeface="Arial"/>
                </a:endParaRPr>
              </a:p>
              <a:p>
                <a:pPr algn="ctr">
                  <a:defRPr sz="2400">
                    <a:solidFill>
                      <a:srgbClr val="FFFFFF"/>
                    </a:solidFill>
                    <a:latin typeface="+mn-lt"/>
                    <a:ea typeface="+mn-ea"/>
                    <a:cs typeface="+mn-cs"/>
                    <a:sym typeface="Source Sans Pro Regular"/>
                  </a:defRPr>
                </a:pPr>
                <a:r>
                  <a:rPr dirty="0"/>
                  <a:t>Cases Prevented</a:t>
                </a:r>
              </a:p>
            </p:txBody>
          </p:sp>
          <p:sp>
            <p:nvSpPr>
              <p:cNvPr id="359" name="Line 1041"/>
              <p:cNvSpPr/>
              <p:nvPr/>
            </p:nvSpPr>
            <p:spPr>
              <a:xfrm flipH="1" flipV="1">
                <a:off x="-1" y="1235764"/>
                <a:ext cx="1408530" cy="343437"/>
              </a:xfrm>
              <a:prstGeom prst="line">
                <a:avLst/>
              </a:prstGeom>
              <a:noFill/>
              <a:ln w="76200" cap="flat">
                <a:solidFill>
                  <a:schemeClr val="accent1"/>
                </a:solidFill>
                <a:prstDash val="solid"/>
                <a:round/>
                <a:tailEnd type="stealth" w="med" len="med"/>
              </a:ln>
              <a:effectLst/>
            </p:spPr>
            <p:txBody>
              <a:bodyPr wrap="square" lIns="45719" tIns="45719" rIns="45719" bIns="45719" numCol="1" anchor="t">
                <a:noAutofit/>
              </a:bodyPr>
              <a:lstStyle/>
              <a:p>
                <a:endParaRPr/>
              </a:p>
            </p:txBody>
          </p:sp>
          <p:sp>
            <p:nvSpPr>
              <p:cNvPr id="360" name="Line 1042"/>
              <p:cNvSpPr/>
              <p:nvPr/>
            </p:nvSpPr>
            <p:spPr>
              <a:xfrm>
                <a:off x="1408527" y="1579200"/>
                <a:ext cx="74135" cy="824248"/>
              </a:xfrm>
              <a:prstGeom prst="line">
                <a:avLst/>
              </a:prstGeom>
              <a:noFill/>
              <a:ln w="76200" cap="flat">
                <a:solidFill>
                  <a:schemeClr val="accent1"/>
                </a:solidFill>
                <a:prstDash val="solid"/>
                <a:round/>
                <a:tailEnd type="stealth" w="med" len="med"/>
              </a:ln>
              <a:effectLst/>
            </p:spPr>
            <p:txBody>
              <a:bodyPr wrap="square" lIns="45719" tIns="45719" rIns="45719" bIns="45719" numCol="1" anchor="t">
                <a:noAutofit/>
              </a:bodyPr>
              <a:lstStyle/>
              <a:p>
                <a:endParaRPr/>
              </a:p>
            </p:txBody>
          </p:sp>
          <p:sp>
            <p:nvSpPr>
              <p:cNvPr id="361" name="Line 1043"/>
              <p:cNvSpPr/>
              <p:nvPr/>
            </p:nvSpPr>
            <p:spPr>
              <a:xfrm flipH="1" flipV="1">
                <a:off x="518932" y="274141"/>
                <a:ext cx="889596" cy="1305060"/>
              </a:xfrm>
              <a:prstGeom prst="line">
                <a:avLst/>
              </a:prstGeom>
              <a:noFill/>
              <a:ln w="76200" cap="flat">
                <a:solidFill>
                  <a:schemeClr val="accent1"/>
                </a:solidFill>
                <a:prstDash val="solid"/>
                <a:round/>
                <a:tailEnd type="stealth" w="med" len="med"/>
              </a:ln>
              <a:effectLst/>
            </p:spPr>
            <p:txBody>
              <a:bodyPr wrap="square" lIns="45719" tIns="45719" rIns="45719" bIns="45719" numCol="1" anchor="t">
                <a:noAutofit/>
              </a:bodyPr>
              <a:lstStyle/>
              <a:p>
                <a:endParaRPr/>
              </a:p>
            </p:txBody>
          </p:sp>
        </p:grpSp>
      </p:grpSp>
      <p:grpSp>
        <p:nvGrpSpPr>
          <p:cNvPr id="366" name="Group 1044"/>
          <p:cNvGrpSpPr/>
          <p:nvPr/>
        </p:nvGrpSpPr>
        <p:grpSpPr>
          <a:xfrm>
            <a:off x="2801929" y="2228327"/>
            <a:ext cx="929326" cy="2927172"/>
            <a:chOff x="511929" y="73682"/>
            <a:chExt cx="929325" cy="2927170"/>
          </a:xfrm>
        </p:grpSpPr>
        <p:sp>
          <p:nvSpPr>
            <p:cNvPr id="364" name="Line 1045"/>
            <p:cNvSpPr/>
            <p:nvPr/>
          </p:nvSpPr>
          <p:spPr>
            <a:xfrm flipH="1">
              <a:off x="533400" y="791051"/>
              <a:ext cx="1" cy="2209801"/>
            </a:xfrm>
            <a:prstGeom prst="line">
              <a:avLst/>
            </a:prstGeom>
            <a:noFill/>
            <a:ln w="41275" cap="flat">
              <a:solidFill>
                <a:schemeClr val="accent1">
                  <a:lumOff val="-3999"/>
                </a:schemeClr>
              </a:solidFill>
              <a:prstDash val="solid"/>
              <a:round/>
              <a:tailEnd type="triangle" w="med" len="med"/>
            </a:ln>
            <a:effectLst/>
          </p:spPr>
          <p:txBody>
            <a:bodyPr wrap="square" lIns="45719" tIns="45719" rIns="45719" bIns="45719" numCol="1" anchor="t">
              <a:noAutofit/>
            </a:bodyPr>
            <a:lstStyle/>
            <a:p>
              <a:endParaRPr/>
            </a:p>
          </p:txBody>
        </p:sp>
        <p:sp>
          <p:nvSpPr>
            <p:cNvPr id="365" name="Text Box 1046"/>
            <p:cNvSpPr txBox="1"/>
            <p:nvPr/>
          </p:nvSpPr>
          <p:spPr>
            <a:xfrm>
              <a:off x="511929" y="73682"/>
              <a:ext cx="929325" cy="830994"/>
            </a:xfrm>
            <a:prstGeom prst="rect">
              <a:avLst/>
            </a:prstGeom>
            <a:solidFill>
              <a:schemeClr val="accent1">
                <a:lumOff val="-3999"/>
              </a:schemeClr>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p>
              <a:pPr algn="ctr">
                <a:defRPr sz="2400">
                  <a:solidFill>
                    <a:srgbClr val="FFFFFF"/>
                  </a:solidFill>
                  <a:latin typeface="+mn-lt"/>
                  <a:ea typeface="+mn-ea"/>
                  <a:cs typeface="+mn-cs"/>
                  <a:sym typeface="Source Sans Pro Regular"/>
                </a:defRPr>
              </a:pPr>
              <a:r>
                <a:t>First </a:t>
              </a:r>
              <a:endParaRPr>
                <a:latin typeface="Arial"/>
                <a:ea typeface="Arial"/>
                <a:cs typeface="Arial"/>
                <a:sym typeface="Arial"/>
              </a:endParaRPr>
            </a:p>
            <a:p>
              <a:pPr algn="ctr">
                <a:defRPr sz="2400">
                  <a:solidFill>
                    <a:srgbClr val="FFFFFF"/>
                  </a:solidFill>
                  <a:latin typeface="+mn-lt"/>
                  <a:ea typeface="+mn-ea"/>
                  <a:cs typeface="+mn-cs"/>
                  <a:sym typeface="Source Sans Pro Regular"/>
                </a:defRPr>
              </a:pPr>
              <a:r>
                <a:t>Case</a:t>
              </a:r>
            </a:p>
          </p:txBody>
        </p:sp>
      </p:grpSp>
      <p:sp>
        <p:nvSpPr>
          <p:cNvPr id="367" name="TextBox 1"/>
          <p:cNvSpPr txBox="1"/>
          <p:nvPr/>
        </p:nvSpPr>
        <p:spPr>
          <a:xfrm>
            <a:off x="1125348" y="5704140"/>
            <a:ext cx="10202378" cy="369332"/>
          </a:xfrm>
          <a:prstGeom prst="rect">
            <a:avLst/>
          </a:prstGeom>
          <a:solidFill>
            <a:srgbClr val="C0000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600"/>
              </a:spcBef>
              <a:defRPr>
                <a:solidFill>
                  <a:srgbClr val="FFFFFF"/>
                </a:solidFill>
                <a:latin typeface="+mn-lt"/>
                <a:ea typeface="+mn-ea"/>
                <a:cs typeface="+mn-cs"/>
                <a:sym typeface="Source Sans Pro Regular"/>
              </a:defRPr>
            </a:lvl1pPr>
          </a:lstStyle>
          <a:p>
            <a:r>
              <a:rPr dirty="0"/>
              <a:t>Earlier detection of outbreaks can lead to faster response, potentially preventing more cases of disease.</a:t>
            </a:r>
            <a:endParaRPr dirty="0">
              <a:latin typeface="Arial"/>
              <a:ea typeface="Arial"/>
              <a:cs typeface="Arial"/>
              <a:sym typeface="Arial"/>
            </a:endParaRPr>
          </a:p>
        </p:txBody>
      </p:sp>
      <p:sp>
        <p:nvSpPr>
          <p:cNvPr id="2" name="Title 3">
            <a:extLst>
              <a:ext uri="{FF2B5EF4-FFF2-40B4-BE49-F238E27FC236}">
                <a16:creationId xmlns:a16="http://schemas.microsoft.com/office/drawing/2014/main" id="{B8C4787A-D517-B28D-C024-CC457848274C}"/>
              </a:ext>
            </a:extLst>
          </p:cNvPr>
          <p:cNvSpPr txBox="1">
            <a:spLocks/>
          </p:cNvSpPr>
          <p:nvPr/>
        </p:nvSpPr>
        <p:spPr>
          <a:xfrm>
            <a:off x="151306" y="54837"/>
            <a:ext cx="7136525"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Surveillance and rapid </a:t>
            </a:r>
            <a:r>
              <a:rPr lang="hu-HU" b="1" dirty="0" err="1"/>
              <a:t>response</a:t>
            </a:r>
            <a:endParaRPr lang="hu-HU" b="1"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66"/>
                                        </p:tgtEl>
                                        <p:attrNameLst>
                                          <p:attrName>style.visibility</p:attrName>
                                        </p:attrNameLst>
                                      </p:cBhvr>
                                      <p:to>
                                        <p:strVal val="visible"/>
                                      </p:to>
                                    </p:set>
                                    <p:animEffect transition="in" filter="fade">
                                      <p:cBhvr>
                                        <p:cTn id="7" dur="500"/>
                                        <p:tgtEl>
                                          <p:spTgt spid="36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grpId="0" nodeType="clickEffect">
                                  <p:stCondLst>
                                    <p:cond delay="0"/>
                                  </p:stCondLst>
                                  <p:iterate>
                                    <p:tmAbs val="0"/>
                                  </p:iterate>
                                  <p:childTnLst>
                                    <p:set>
                                      <p:cBhvr>
                                        <p:cTn id="11" fill="hold"/>
                                        <p:tgtEl>
                                          <p:spTgt spid="355"/>
                                        </p:tgtEl>
                                        <p:attrNameLst>
                                          <p:attrName>style.visibility</p:attrName>
                                        </p:attrNameLst>
                                      </p:cBhvr>
                                      <p:to>
                                        <p:strVal val="visible"/>
                                      </p:to>
                                    </p:set>
                                    <p:animEffect transition="in" filter="fade">
                                      <p:cBhvr>
                                        <p:cTn id="12" dur="500"/>
                                        <p:tgtEl>
                                          <p:spTgt spid="35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grpId="0" nodeType="clickEffect">
                                  <p:stCondLst>
                                    <p:cond delay="0"/>
                                  </p:stCondLst>
                                  <p:iterate>
                                    <p:tmAbs val="0"/>
                                  </p:iterate>
                                  <p:childTnLst>
                                    <p:set>
                                      <p:cBhvr>
                                        <p:cTn id="16" fill="hold"/>
                                        <p:tgtEl>
                                          <p:spTgt spid="350"/>
                                        </p:tgtEl>
                                        <p:attrNameLst>
                                          <p:attrName>style.visibility</p:attrName>
                                        </p:attrNameLst>
                                      </p:cBhvr>
                                      <p:to>
                                        <p:strVal val="visible"/>
                                      </p:to>
                                    </p:set>
                                    <p:animEffect transition="in" filter="fade">
                                      <p:cBhvr>
                                        <p:cTn id="17" dur="500"/>
                                        <p:tgtEl>
                                          <p:spTgt spid="35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fill="hold" grpId="0" nodeType="clickEffect">
                                  <p:stCondLst>
                                    <p:cond delay="0"/>
                                  </p:stCondLst>
                                  <p:iterate>
                                    <p:tmAbs val="0"/>
                                  </p:iterate>
                                  <p:childTnLst>
                                    <p:set>
                                      <p:cBhvr>
                                        <p:cTn id="21" fill="hold"/>
                                        <p:tgtEl>
                                          <p:spTgt spid="363"/>
                                        </p:tgtEl>
                                        <p:attrNameLst>
                                          <p:attrName>style.visibility</p:attrName>
                                        </p:attrNameLst>
                                      </p:cBhvr>
                                      <p:to>
                                        <p:strVal val="visible"/>
                                      </p:to>
                                    </p:set>
                                    <p:animEffect transition="in" filter="fade">
                                      <p:cBhvr>
                                        <p:cTn id="22" dur="500"/>
                                        <p:tgtEl>
                                          <p:spTgt spid="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0" grpId="0" animBg="1" advAuto="0"/>
      <p:bldP spid="355" grpId="0" animBg="1" advAuto="0"/>
      <p:bldP spid="363" grpId="0" animBg="1" advAuto="0"/>
      <p:bldP spid="366" grpId="0" animBg="1" advAuto="0"/>
    </p:bldLst>
  </p:timing>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96FD2B76-89BF-4C2F-9CD7-D95ED322CCD2}">
  <ds:schemaRefs>
    <ds:schemaRef ds:uri="http://schemas.microsoft.com/sharepoint/v3/contenttype/forms"/>
  </ds:schemaRefs>
</ds:datastoreItem>
</file>

<file path=customXml/itemProps2.xml><?xml version="1.0" encoding="utf-8"?>
<ds:datastoreItem xmlns:ds="http://schemas.openxmlformats.org/officeDocument/2006/customXml" ds:itemID="{A26DBF16-9A91-4B00-BC9F-113FE3AD4B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5542EF9-8B6A-49EA-8F1C-7006DE18FF99}">
  <ds:schemaRefs>
    <ds:schemaRef ds:uri="9ca0fa8f-1020-4790-a298-914e539c43a5"/>
    <ds:schemaRef ds:uri="http://purl.org/dc/elements/1.1/"/>
    <ds:schemaRef ds:uri="http://schemas.microsoft.com/office/2006/metadata/properties"/>
    <ds:schemaRef ds:uri="http://schemas.microsoft.com/office/2006/documentManagement/types"/>
    <ds:schemaRef ds:uri="http://purl.org/dc/terms/"/>
    <ds:schemaRef ds:uri="http://schemas.microsoft.com/office/infopath/2007/PartnerControls"/>
    <ds:schemaRef ds:uri="http://purl.org/dc/dcmitype/"/>
    <ds:schemaRef ds:uri="http://schemas.openxmlformats.org/package/2006/metadata/core-properties"/>
    <ds:schemaRef ds:uri="1545eeb8-3090-4573-a4ea-6910cac27a03"/>
    <ds:schemaRef ds:uri="http://www.w3.org/XML/1998/namespace"/>
    <ds:schemaRef ds:uri="450f158c-397a-4a9d-b005-a44c92e0fccb"/>
    <ds:schemaRef ds:uri="e2a64997-203d-4655-a595-383c2eb1e865"/>
  </ds:schemaRefs>
</ds:datastoreItem>
</file>

<file path=docProps/app.xml><?xml version="1.0" encoding="utf-8"?>
<Properties xmlns="http://schemas.openxmlformats.org/officeDocument/2006/extended-properties" xmlns:vt="http://schemas.openxmlformats.org/officeDocument/2006/docPropsVTypes">
  <TotalTime>443</TotalTime>
  <Words>5268</Words>
  <Application>Microsoft Office PowerPoint</Application>
  <PresentationFormat>Widescreen</PresentationFormat>
  <Paragraphs>785</Paragraphs>
  <Slides>73</Slides>
  <Notes>31</Notes>
  <HiddenSlides>0</HiddenSlides>
  <MMClips>0</MMClips>
  <ScaleCrop>false</ScaleCrop>
  <HeadingPairs>
    <vt:vector size="4" baseType="variant">
      <vt:variant>
        <vt:lpstr>Theme</vt:lpstr>
      </vt:variant>
      <vt:variant>
        <vt:i4>2</vt:i4>
      </vt:variant>
      <vt:variant>
        <vt:lpstr>Slide Titles</vt:lpstr>
      </vt:variant>
      <vt:variant>
        <vt:i4>73</vt:i4>
      </vt:variant>
    </vt:vector>
  </HeadingPairs>
  <TitlesOfParts>
    <vt:vector size="75" baseType="lpstr">
      <vt:lpstr>RRT_Theme_v3</vt:lpstr>
      <vt:lpstr>RRT_Theme_v3</vt:lpstr>
      <vt:lpstr>Outbreak Investigation</vt:lpstr>
      <vt:lpstr>Introduction</vt:lpstr>
      <vt:lpstr>PowerPoint Presentation</vt:lpstr>
      <vt:lpstr>PowerPoint Presentation</vt:lpstr>
      <vt:lpstr>Outline</vt:lpstr>
      <vt:lpstr>PowerPoint Presentation</vt:lpstr>
      <vt:lpstr>Public health surveillance defined</vt:lpstr>
      <vt:lpstr>Objectives of a Surveillance System during Emergencies</vt:lpstr>
      <vt:lpstr>PowerPoint Presentation</vt:lpstr>
      <vt:lpstr>PowerPoint Presentation</vt:lpstr>
      <vt:lpstr>Indicator-based surveillance (IBS), event-based surveillance (EBS), epidemic intelligence and Early Warning Alert and Response (EWAR)</vt:lpstr>
      <vt:lpstr>Key principles of surveillance during emergencies</vt:lpstr>
      <vt:lpstr>PowerPoint Presentation</vt:lpstr>
      <vt:lpstr>PowerPoint Presentation</vt:lpstr>
      <vt:lpstr>PowerPoint Presentation</vt:lpstr>
      <vt:lpstr>Exercise: Diagram your country’s surveillance  system</vt:lpstr>
      <vt:lpstr>PowerPoint Presentation</vt:lpstr>
      <vt:lpstr>PowerPoint Presentation</vt:lpstr>
      <vt:lpstr>PowerPoint Presentation</vt:lpstr>
      <vt:lpstr>PowerPoint Presentation</vt:lpstr>
      <vt:lpstr>Objectives  of a Outbreak Investigation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Estimate incubation period (IP) from the epidemic curve </vt:lpstr>
      <vt:lpstr>Determine the possible source of transmission from the epidemic curve </vt:lpstr>
      <vt:lpstr>PowerPoint Presentation</vt:lpstr>
      <vt:lpstr>PowerPoint Presentation</vt:lpstr>
      <vt:lpstr>PowerPoint Presentation</vt:lpstr>
      <vt:lpstr>PowerPoint Presentation</vt:lpstr>
      <vt:lpstr>Step 7: Develop Hypotheses</vt:lpstr>
      <vt:lpstr>PowerPoint Presentation</vt:lpstr>
      <vt:lpstr>PowerPoint Presentation</vt:lpstr>
      <vt:lpstr>PowerPoint Presentation</vt:lpstr>
      <vt:lpstr>Subject-matter knowledge for hypothesis generation</vt:lpstr>
      <vt:lpstr>Descriptive epidemiology for hypothesis generation</vt:lpstr>
      <vt:lpstr>PowerPoint Presentation</vt:lpstr>
      <vt:lpstr>Step 8: Evaluate hypotheses epidemiologically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Step 11: Implement and Evaluate Prevention and Control Measures</vt:lpstr>
      <vt:lpstr>Implementing  Control Measures</vt:lpstr>
      <vt:lpstr>PowerPoint Presentation</vt:lpstr>
      <vt:lpstr>PowerPoint Presentation</vt:lpstr>
      <vt:lpstr>PowerPoint Presentation</vt:lpstr>
      <vt:lpstr>PowerPoint Presentation</vt:lpstr>
      <vt:lpstr>PowerPoint Presentation</vt:lpstr>
      <vt:lpstr>PowerPoint Presentation</vt:lpstr>
      <vt:lpstr>Step 12: Initiate or Maintain Surveillance</vt:lpstr>
      <vt:lpstr>Surveillance — Are the Control Measures Working?</vt:lpstr>
      <vt:lpstr>Step 13: Communicate Findings</vt:lpstr>
      <vt:lpstr>Who Needs  to Know?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Outbreak Investigation</dc:title>
  <dc:creator>Hp</dc:creator>
  <cp:lastModifiedBy>GOMEZ, Paula</cp:lastModifiedBy>
  <cp:revision>8</cp:revision>
  <dcterms:modified xsi:type="dcterms:W3CDTF">2023-04-07T10:56:39Z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132600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